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2" r:id="rId16"/>
    <p:sldId id="271" r:id="rId17"/>
    <p:sldId id="273" r:id="rId18"/>
    <p:sldId id="274" r:id="rId19"/>
    <p:sldId id="26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CC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xrest.ru/schemes/00/0a/9b/a7/%D0%9D%D0%B0%D1%82%D1%8E%D1%80%D0%BC%D0%BE%D1%80%D1%82%20%D1%81%20%D1%8F%D0%B1%D0%BB%D0%BE%D0%BA%D0%B0%D0%BC%D0%B8-1.jpg" TargetMode="External"/><Relationship Id="rId13" Type="http://schemas.openxmlformats.org/officeDocument/2006/relationships/hyperlink" Target="http://www.bankoboev.ru/images/NDk0ODQ3/Bankoboev.Ru_yablochnyi_spas.jpg" TargetMode="External"/><Relationship Id="rId3" Type="http://schemas.openxmlformats.org/officeDocument/2006/relationships/hyperlink" Target="http://kievyogastudio.com/wp-content/uploads/2012/04/apple.jpg" TargetMode="External"/><Relationship Id="rId7" Type="http://schemas.openxmlformats.org/officeDocument/2006/relationships/hyperlink" Target="http://img-fotki.yandex.ru/get/6001/med-yuliya.148/0_4ea8b_bc01243d_L" TargetMode="External"/><Relationship Id="rId12" Type="http://schemas.openxmlformats.org/officeDocument/2006/relationships/hyperlink" Target="http://woman-omsk.ru/images/1(3678).jp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g-fotki.yandex.ru/get/5635/99555369.20/0_96487_6b96f64e_L.jpg" TargetMode="External"/><Relationship Id="rId11" Type="http://schemas.openxmlformats.org/officeDocument/2006/relationships/hyperlink" Target="http://www.liveinternet.ru/users/perooo/post335699469/" TargetMode="External"/><Relationship Id="rId5" Type="http://schemas.openxmlformats.org/officeDocument/2006/relationships/hyperlink" Target="http://crosti.ru/patterns/00/02/cd/01698c1b8b/%D0%BD%D0%B0%D1%82%D1%8E%D1%80%D0%BC%D0%BE%D1%80%D1%82%20%D1%81%20%D1%8F%D0%B1%D0%BB%D0%BE%D0%BA%D0%B0%D0%BC%D0%B8-1.jpg" TargetMode="External"/><Relationship Id="rId10" Type="http://schemas.openxmlformats.org/officeDocument/2006/relationships/hyperlink" Target="http://kubanphoto.ru/photos/404/120166.jpg" TargetMode="External"/><Relationship Id="rId4" Type="http://schemas.openxmlformats.org/officeDocument/2006/relationships/hyperlink" Target="http://3d-v-nature.com/uploads/posts/2008-10/1224597883_natjurmort-1000.jpg" TargetMode="External"/><Relationship Id="rId9" Type="http://schemas.openxmlformats.org/officeDocument/2006/relationships/hyperlink" Target="http://www.shunk.ru/pics/1532.jpg" TargetMode="External"/><Relationship Id="rId14" Type="http://schemas.openxmlformats.org/officeDocument/2006/relationships/hyperlink" Target="http://artrussian.com/images/club/139046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" r="5143"/>
          <a:stretch/>
        </p:blipFill>
        <p:spPr bwMode="auto">
          <a:xfrm>
            <a:off x="0" y="-776"/>
            <a:ext cx="9144000" cy="685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40171" y="4797152"/>
            <a:ext cx="6444208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20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Автор:</a:t>
            </a:r>
          </a:p>
          <a:p>
            <a:pPr algn="r"/>
            <a:r>
              <a:rPr lang="ru-RU" sz="20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Ольга Михайловна Степанова</a:t>
            </a:r>
          </a:p>
          <a:p>
            <a:pPr algn="r"/>
            <a:r>
              <a:rPr lang="ru-RU" sz="20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учитель английского языка </a:t>
            </a:r>
          </a:p>
          <a:p>
            <a:pPr algn="r"/>
            <a:r>
              <a:rPr lang="ru-RU" sz="20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МБОУ «</a:t>
            </a:r>
            <a:r>
              <a:rPr lang="ru-RU" sz="20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Чадукасинская</a:t>
            </a:r>
            <a:r>
              <a:rPr lang="ru-RU" sz="20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ООШ» </a:t>
            </a:r>
          </a:p>
          <a:p>
            <a:pPr algn="r"/>
            <a:r>
              <a:rPr lang="ru-RU" sz="20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Красноармейского района </a:t>
            </a:r>
          </a:p>
          <a:p>
            <a:pPr algn="r"/>
            <a:r>
              <a:rPr lang="ru-RU" sz="20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Чувашской Республики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10110" y="2060848"/>
            <a:ext cx="2052165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Лекция</a:t>
            </a:r>
            <a:endParaRPr lang="ru-RU" sz="4400" b="1" spc="50" dirty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88640"/>
            <a:ext cx="91512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ru-RU" sz="4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Яблочная пора – не нужны доктора</a:t>
            </a:r>
          </a:p>
        </p:txBody>
      </p:sp>
    </p:spTree>
    <p:extLst>
      <p:ext uri="{BB962C8B-B14F-4D97-AF65-F5344CB8AC3E}">
        <p14:creationId xmlns:p14="http://schemas.microsoft.com/office/powerpoint/2010/main" val="1950755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3192" y="4274944"/>
            <a:ext cx="90608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/>
              </a:rPr>
              <a:t>Тем</a:t>
            </a: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/>
              </a:rPr>
              <a:t>, кого мучают хроническая усталость, апатия, безразличие, на помощь придут магний, кремний и калий, в избытке содержащиеся в 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/>
              </a:rPr>
              <a:t>яблоках.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037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070" y="0"/>
            <a:ext cx="910992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Verdana"/>
              </a:rPr>
              <a:t>Американскими </a:t>
            </a:r>
            <a:r>
              <a:rPr lang="ru-RU" sz="3200" b="1" dirty="0">
                <a:solidFill>
                  <a:srgbClr val="FFFF00"/>
                </a:solidFill>
                <a:latin typeface="Verdana"/>
              </a:rPr>
              <a:t>учёными доказано, что всего одно яблоко в день, съеденное за 15 минут до основного приёма пищи поможет похудеть, </a:t>
            </a:r>
            <a:endParaRPr lang="ru-RU" sz="3200" b="1" dirty="0" smtClean="0">
              <a:solidFill>
                <a:srgbClr val="FFFF00"/>
              </a:solidFill>
              <a:latin typeface="Verdana"/>
            </a:endParaRP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Verdana"/>
              </a:rPr>
              <a:t>не </a:t>
            </a:r>
            <a:r>
              <a:rPr lang="ru-RU" sz="3200" b="1" dirty="0">
                <a:solidFill>
                  <a:srgbClr val="FFFF00"/>
                </a:solidFill>
                <a:latin typeface="Verdana"/>
              </a:rPr>
              <a:t>меняя существенно рациона питания.</a:t>
            </a:r>
            <a:endParaRPr lang="ru-RU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935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8"/>
          <a:stretch/>
        </p:blipFill>
        <p:spPr bwMode="auto">
          <a:xfrm>
            <a:off x="0" y="0"/>
            <a:ext cx="9162078" cy="688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038" y="0"/>
            <a:ext cx="902745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/>
              </a:rPr>
              <a:t>Врачи и учёные единогласны во мнении, что самые полезные фрукты – те, что растут в местности проживания человека, поэтому для нас, россиян, ни один заморский экзотический плод не сравнится со спелым сочным яблочком.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5949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5" y="0"/>
            <a:ext cx="91523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46" y="0"/>
            <a:ext cx="912705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/>
              </a:rPr>
              <a:t>Яблочная пора - самое </a:t>
            </a: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/>
              </a:rPr>
              <a:t>время воспользоваться всей мощью яблочного потенциала. </a:t>
            </a: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/>
              </a:rPr>
              <a:t>Полакомиться, подлечиться и, конечно... похудеть. 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3460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15"/>
          <a:stretch/>
        </p:blipFill>
        <p:spPr bwMode="auto">
          <a:xfrm>
            <a:off x="-5828" y="0"/>
            <a:ext cx="917036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356" y="16594"/>
            <a:ext cx="91366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/>
              </a:rPr>
              <a:t>Яблоки </a:t>
            </a: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/>
              </a:rPr>
              <a:t>при минимуме калорий содержат огромное количество полезных веществ, а яблочная диета - одна из самых древних, самых безопасных и эффективных; она не только позволяет скинуть лишние килограммы, но и улучшает обменные процессы в организме, очищает от шлаков.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3845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50" y="0"/>
            <a:ext cx="91694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43108" y="0"/>
            <a:ext cx="9187107" cy="403187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Как продукт исключительно полезный и низкокалорийный, яблоко рекомендуется при многих других комплексных диетах. 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А тем, кто не страдает избытком веса и в диете не нуждается, забывать о пользе этого удивительного плода тоже не стоит.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7887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27" b="2490"/>
          <a:stretch/>
        </p:blipFill>
        <p:spPr bwMode="auto">
          <a:xfrm>
            <a:off x="355" y="0"/>
            <a:ext cx="912927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0" y="0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  <a:latin typeface="Verdana"/>
              </a:rPr>
              <a:t>Полезна </a:t>
            </a:r>
            <a:r>
              <a:rPr lang="ru-RU" sz="3200" b="1" dirty="0" smtClean="0">
                <a:solidFill>
                  <a:srgbClr val="FFFF00"/>
                </a:solidFill>
                <a:latin typeface="Verdana"/>
              </a:rPr>
              <a:t>яблочная диета </a:t>
            </a:r>
            <a:r>
              <a:rPr lang="ru-RU" sz="3200" b="1" dirty="0">
                <a:solidFill>
                  <a:srgbClr val="FFFF00"/>
                </a:solidFill>
                <a:latin typeface="Verdana"/>
              </a:rPr>
              <a:t>не только усиленно худеющим, но и страдающим заболеваниями почек, печени и желчевыводящих путей. </a:t>
            </a:r>
            <a:endParaRPr lang="ru-RU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723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" t="2300" r="2061" b="2839"/>
          <a:stretch/>
        </p:blipFill>
        <p:spPr bwMode="auto">
          <a:xfrm>
            <a:off x="-27709" y="-28454"/>
            <a:ext cx="9219725" cy="688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88024" y="-78491"/>
            <a:ext cx="440399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/>
              </a:rPr>
              <a:t>Полезна  яблочная диета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/>
              </a:rPr>
              <a:t>и больным гипертонической болезнью, атеросклерозом, а так же тем, кто желает избежать подобных поражений сердечно-сосудистой системы. В таком случае устраивать себе яблочную разгрузку, которая чистит сосуды и уменьшает количество холестерина, достаточно 1 раз в месяц. 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9159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120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88025" y="0"/>
            <a:ext cx="4355974" cy="686341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4000" b="1" spc="50" dirty="0" smtClean="0">
                <a:ln w="11430"/>
                <a:solidFill>
                  <a:srgbClr val="CC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Яблоки - лакомство </a:t>
            </a:r>
            <a:r>
              <a:rPr lang="ru-RU" sz="4000" b="1" spc="50" dirty="0">
                <a:ln w="11430"/>
                <a:solidFill>
                  <a:srgbClr val="CC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чрезвычайно полезное. </a:t>
            </a:r>
            <a:endParaRPr lang="ru-RU" sz="4000" b="1" spc="50" dirty="0">
              <a:ln w="11430"/>
              <a:solidFill>
                <a:srgbClr val="CC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lvl="0" algn="r"/>
            <a:r>
              <a:rPr lang="ru-RU" sz="4000" b="1" spc="50" dirty="0" smtClean="0">
                <a:ln w="11430"/>
                <a:solidFill>
                  <a:srgbClr val="CC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Вы убедились </a:t>
            </a:r>
          </a:p>
          <a:p>
            <a:pPr lvl="0" algn="r"/>
            <a:r>
              <a:rPr lang="ru-RU" sz="4000" b="1" spc="50" dirty="0" smtClean="0">
                <a:ln w="11430"/>
                <a:solidFill>
                  <a:srgbClr val="CC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в этом? </a:t>
            </a:r>
          </a:p>
          <a:p>
            <a:pPr lvl="0" algn="r"/>
            <a:r>
              <a:rPr lang="ru-RU" sz="4000" b="1" spc="50" dirty="0" smtClean="0">
                <a:ln w="11430"/>
                <a:solidFill>
                  <a:srgbClr val="CC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Тогда – ешьте яблоки каждый день!</a:t>
            </a:r>
            <a:endParaRPr lang="ru-RU" sz="4000" b="1" spc="50" dirty="0">
              <a:ln w="11430"/>
              <a:solidFill>
                <a:srgbClr val="CC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3935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30" y="0"/>
            <a:ext cx="8705850" cy="490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7190" y="2276872"/>
            <a:ext cx="849694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kievyogastudio.com/wp-content/uploads/2012/04/apple.jpg</a:t>
            </a:r>
            <a:endParaRPr lang="ru-RU" dirty="0" smtClean="0"/>
          </a:p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3d-v-nature.com/uploads/posts/2008-10/1224597883_natjurmort-1000.jpg</a:t>
            </a:r>
            <a:endParaRPr lang="ru-RU" dirty="0" smtClean="0"/>
          </a:p>
          <a:p>
            <a:r>
              <a:rPr lang="en-US" dirty="0">
                <a:hlinkClick r:id="rId5"/>
              </a:rPr>
              <a:t>http://crosti.ru/patterns/00/02/cd/01698c1b8b/%</a:t>
            </a:r>
            <a:r>
              <a:rPr lang="en-US" dirty="0" smtClean="0">
                <a:hlinkClick r:id="rId5"/>
              </a:rPr>
              <a:t>D0%BD%D0%B0%D1%82%D1%8E%D1%80%D0%BC%D0%BE%D1%80%D1%82%20%D1%81%20%D1%8F%D0%B1%D0%BB%D0%BE%D0%BA%D0%B0%D0%BC%D0%B8-1.jpg</a:t>
            </a:r>
            <a:endParaRPr lang="ru-RU" dirty="0" smtClean="0"/>
          </a:p>
          <a:p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img-fotki.yandex.ru/get/5635/99555369.20/0_96487_6b96f64e_L.jpg</a:t>
            </a:r>
            <a:endParaRPr lang="ru-RU" dirty="0" smtClean="0"/>
          </a:p>
          <a:p>
            <a:r>
              <a:rPr lang="en-US" dirty="0">
                <a:hlinkClick r:id="rId7"/>
              </a:rPr>
              <a:t>http://</a:t>
            </a:r>
            <a:r>
              <a:rPr lang="en-US" dirty="0" smtClean="0">
                <a:hlinkClick r:id="rId7"/>
              </a:rPr>
              <a:t>img-fotki.yandex.ru/get/6001/med-yuliya.148/0_4ea8b_bc01243d_L</a:t>
            </a:r>
            <a:endParaRPr lang="ru-RU" dirty="0" smtClean="0"/>
          </a:p>
          <a:p>
            <a:r>
              <a:rPr lang="en-US" dirty="0">
                <a:hlinkClick r:id="rId8"/>
              </a:rPr>
              <a:t>http://www.xrest.ru/schemes/00/0a/9b/a7/%</a:t>
            </a:r>
            <a:r>
              <a:rPr lang="en-US" dirty="0" smtClean="0">
                <a:hlinkClick r:id="rId8"/>
              </a:rPr>
              <a:t>D0%9D%D0%B0%D1%82%D1%8E%D1%80%D0%BC%D0%BE%D1%80%D1%82%20%D1%81%20%D1%8F%D0%B1%D0%BB%D0%BE%D0%BA%D0%B0%D0%BC%D0%B8-1.jpg</a:t>
            </a:r>
            <a:endParaRPr lang="ru-RU" dirty="0" smtClean="0"/>
          </a:p>
          <a:p>
            <a:r>
              <a:rPr lang="en-US" dirty="0">
                <a:hlinkClick r:id="rId9"/>
              </a:rPr>
              <a:t>http://</a:t>
            </a:r>
            <a:r>
              <a:rPr lang="en-US" dirty="0" smtClean="0">
                <a:hlinkClick r:id="rId9"/>
              </a:rPr>
              <a:t>www.shunk.ru/pics/1532.jpg</a:t>
            </a:r>
            <a:endParaRPr lang="ru-RU" dirty="0" smtClean="0"/>
          </a:p>
          <a:p>
            <a:r>
              <a:rPr lang="en-US" dirty="0">
                <a:hlinkClick r:id="rId10"/>
              </a:rPr>
              <a:t>http://</a:t>
            </a:r>
            <a:r>
              <a:rPr lang="en-US" dirty="0" smtClean="0">
                <a:hlinkClick r:id="rId10"/>
              </a:rPr>
              <a:t>kubanphoto.ru/photos/404/120166.jpg</a:t>
            </a:r>
            <a:endParaRPr lang="ru-RU" dirty="0" smtClean="0"/>
          </a:p>
          <a:p>
            <a:r>
              <a:rPr lang="en-US" dirty="0">
                <a:hlinkClick r:id="rId11"/>
              </a:rPr>
              <a:t>http://www.liveinternet.ru/users/perooo/post335699469</a:t>
            </a:r>
            <a:r>
              <a:rPr lang="en-US" dirty="0" smtClean="0">
                <a:hlinkClick r:id="rId11"/>
              </a:rPr>
              <a:t>/</a:t>
            </a:r>
            <a:endParaRPr lang="ru-RU" dirty="0" smtClean="0"/>
          </a:p>
          <a:p>
            <a:r>
              <a:rPr lang="en-US" dirty="0">
                <a:hlinkClick r:id="rId12"/>
              </a:rPr>
              <a:t>http://woman-omsk.ru/images/1(3678).</a:t>
            </a:r>
            <a:r>
              <a:rPr lang="en-US" dirty="0" smtClean="0">
                <a:hlinkClick r:id="rId12"/>
              </a:rPr>
              <a:t>jpg</a:t>
            </a:r>
            <a:endParaRPr lang="ru-RU" dirty="0" smtClean="0"/>
          </a:p>
          <a:p>
            <a:r>
              <a:rPr lang="en-US" dirty="0">
                <a:hlinkClick r:id="rId13"/>
              </a:rPr>
              <a:t>http://</a:t>
            </a:r>
            <a:r>
              <a:rPr lang="en-US" dirty="0" smtClean="0">
                <a:hlinkClick r:id="rId13"/>
              </a:rPr>
              <a:t>www.bankoboev.ru/images/NDk0ODQ3/Bankoboev.Ru_yablochnyi_spas.jpg</a:t>
            </a:r>
            <a:endParaRPr lang="ru-RU" dirty="0" smtClean="0"/>
          </a:p>
          <a:p>
            <a:r>
              <a:rPr lang="en-US" dirty="0">
                <a:hlinkClick r:id="rId14"/>
              </a:rPr>
              <a:t>http://</a:t>
            </a:r>
            <a:r>
              <a:rPr lang="en-US" dirty="0" smtClean="0">
                <a:hlinkClick r:id="rId14"/>
              </a:rPr>
              <a:t>artrussian.com/images/club/139046.jpg</a:t>
            </a:r>
            <a:endParaRPr lang="ru-RU" dirty="0" smtClean="0"/>
          </a:p>
          <a:p>
            <a:endParaRPr lang="ru-RU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123728" y="400988"/>
            <a:ext cx="4134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CC"/>
                </a:solidFill>
              </a:rPr>
              <a:t>Использованные материалы:</a:t>
            </a:r>
            <a:endParaRPr lang="ru-RU" sz="2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8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54" y="0"/>
            <a:ext cx="917135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397" y="0"/>
            <a:ext cx="90638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/>
              </a:rPr>
              <a:t>Яблоки сопровождают нас с раннего детства до глубокой старости. 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3915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-fotki.yandex.ru/get/6818/76585266.d0/0_cbb37_df3769bd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403187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/>
              </a:rPr>
              <a:t>Именно </a:t>
            </a:r>
            <a:r>
              <a:rPr lang="ru-RU" sz="32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/>
              </a:rPr>
              <a:t>яблоки рекомендованы </a:t>
            </a:r>
            <a:r>
              <a:rPr lang="ru-RU" sz="32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/>
              </a:rPr>
              <a:t>для применения в качестве первого прикорма грудным младенцам, и именно </a:t>
            </a:r>
            <a:r>
              <a:rPr lang="ru-RU" sz="32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/>
              </a:rPr>
              <a:t>яблоко </a:t>
            </a:r>
            <a:r>
              <a:rPr lang="ru-RU" sz="32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/>
              </a:rPr>
              <a:t>в печёном виде </a:t>
            </a:r>
            <a:r>
              <a:rPr lang="ru-RU" sz="32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/>
              </a:rPr>
              <a:t>полезно </a:t>
            </a:r>
            <a:r>
              <a:rPr lang="ru-RU" sz="32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/>
              </a:rPr>
              <a:t>тем, у кого в силу болезни или старости отказывается функционировать </a:t>
            </a:r>
            <a:endParaRPr lang="ru-RU" sz="3200" b="1" dirty="0" smtClean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Verdana"/>
            </a:endParaRPr>
          </a:p>
          <a:p>
            <a:pPr algn="ctr"/>
            <a:r>
              <a:rPr lang="ru-RU" sz="32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/>
              </a:rPr>
              <a:t>пищеварительная </a:t>
            </a:r>
            <a:r>
              <a:rPr lang="ru-RU" sz="32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/>
              </a:rPr>
              <a:t>система. </a:t>
            </a:r>
            <a:endParaRPr lang="ru-RU" sz="32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2625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44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29704" y="3332869"/>
            <a:ext cx="917664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/>
              </a:rPr>
              <a:t>Недаром англичане говорят: "</a:t>
            </a:r>
            <a:r>
              <a:rPr lang="ru-RU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/>
              </a:rPr>
              <a:t>An</a:t>
            </a: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/>
              </a:rPr>
              <a:t> </a:t>
            </a:r>
            <a:r>
              <a:rPr lang="ru-RU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/>
              </a:rPr>
              <a:t>apple</a:t>
            </a: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/>
              </a:rPr>
              <a:t> a </a:t>
            </a:r>
            <a:r>
              <a:rPr lang="ru-RU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/>
              </a:rPr>
              <a:t>day</a:t>
            </a: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/>
              </a:rPr>
              <a:t> </a:t>
            </a:r>
            <a:r>
              <a:rPr lang="ru-RU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/>
              </a:rPr>
              <a:t>keeps</a:t>
            </a: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/>
              </a:rPr>
              <a:t> </a:t>
            </a:r>
            <a:r>
              <a:rPr lang="ru-RU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/>
              </a:rPr>
              <a:t>the</a:t>
            </a: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/>
              </a:rPr>
              <a:t> </a:t>
            </a:r>
            <a:r>
              <a:rPr lang="ru-RU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/>
              </a:rPr>
              <a:t>doctor</a:t>
            </a: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/>
              </a:rPr>
              <a:t> </a:t>
            </a:r>
            <a:r>
              <a:rPr lang="ru-RU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/>
              </a:rPr>
              <a:t>away</a:t>
            </a: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/>
              </a:rPr>
              <a:t>" - "Одно яблоко в день – и врач не нужен!". О пользе яблок можно написать энциклопедию, так как мякоть, кожура и даже семена яблок могут обеспечить организм человека множеством витаминов, микроэлементов и прочих полезных веществ.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4353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9"/>
          <a:stretch/>
        </p:blipFill>
        <p:spPr bwMode="auto">
          <a:xfrm>
            <a:off x="0" y="0"/>
            <a:ext cx="914679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92" y="0"/>
            <a:ext cx="913350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Verdana"/>
              </a:rPr>
              <a:t>Благодаря 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Verdana"/>
              </a:rPr>
              <a:t>высокому содержанию железа, яблоки используются в профилактике и лечении анемий. Особенно это важно для детей, беременных и кормящих женщин. Съедать при таком диагнозе нужно около 0,5 кг свежих яблок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689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20" y="116632"/>
            <a:ext cx="8784976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2 яблока в день снижают уровень холестерина в крови на 16%, тем самым, предотвращая заболевания сердечно-сосудистой </a:t>
            </a:r>
            <a:r>
              <a:rPr lang="ru-RU" sz="32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системы</a:t>
            </a:r>
            <a:r>
              <a:rPr lang="ru-RU" sz="32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 </a:t>
            </a:r>
            <a:endParaRPr lang="ru-RU" sz="32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6296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15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4590" y="30310"/>
            <a:ext cx="356130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/>
              </a:rPr>
              <a:t>В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/>
              </a:rPr>
              <a:t> </a:t>
            </a: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/>
              </a:rPr>
              <a:t>5-6 яблочных семечках содержится суточная норма йода. Одно яблоко, съеденное вместе с "огрызком" поможет вам забыть про симптомы </a:t>
            </a:r>
            <a:r>
              <a:rPr lang="ru-RU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/>
              </a:rPr>
              <a:t>йододефицита</a:t>
            </a: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/>
              </a:rPr>
              <a:t> и о проблемах с 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/>
              </a:rPr>
              <a:t>щитовидкой.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8686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508" y="2554"/>
            <a:ext cx="90109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  <a:latin typeface="Verdana"/>
              </a:rPr>
              <a:t> </a:t>
            </a:r>
            <a:r>
              <a:rPr lang="ru-RU" sz="3200" b="1" dirty="0" smtClean="0">
                <a:solidFill>
                  <a:srgbClr val="FFFF00"/>
                </a:solidFill>
                <a:latin typeface="Verdana"/>
              </a:rPr>
              <a:t>Витамин </a:t>
            </a:r>
            <a:r>
              <a:rPr lang="ru-RU" sz="3200" b="1" dirty="0">
                <a:solidFill>
                  <a:srgbClr val="FFFF00"/>
                </a:solidFill>
                <a:latin typeface="Verdana"/>
              </a:rPr>
              <a:t>С и </a:t>
            </a:r>
            <a:r>
              <a:rPr lang="ru-RU" sz="3200" b="1" dirty="0" err="1" smtClean="0">
                <a:solidFill>
                  <a:srgbClr val="FFFF00"/>
                </a:solidFill>
                <a:latin typeface="Verdana"/>
              </a:rPr>
              <a:t>кверцетин</a:t>
            </a:r>
            <a:r>
              <a:rPr lang="ru-RU" sz="3200" b="1" dirty="0">
                <a:solidFill>
                  <a:srgbClr val="FFFF00"/>
                </a:solidFill>
                <a:latin typeface="Verdana"/>
              </a:rPr>
              <a:t>, присутствующие в мякоти яблок - мощные антиоксиданты. Их действие предотвращает развитие онкологических </a:t>
            </a:r>
            <a:r>
              <a:rPr lang="ru-RU" sz="3200" b="1" dirty="0" smtClean="0">
                <a:solidFill>
                  <a:srgbClr val="FFFF00"/>
                </a:solidFill>
                <a:latin typeface="Verdana"/>
              </a:rPr>
              <a:t>заболеваний.</a:t>
            </a:r>
            <a:endParaRPr lang="ru-RU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9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5" b="14902"/>
          <a:stretch/>
        </p:blipFill>
        <p:spPr bwMode="auto">
          <a:xfrm>
            <a:off x="0" y="-13708"/>
            <a:ext cx="9160233" cy="6871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770" y="0"/>
            <a:ext cx="91242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FF"/>
                </a:solidFill>
                <a:latin typeface="Verdana"/>
              </a:rPr>
              <a:t>Яблочный </a:t>
            </a:r>
            <a:r>
              <a:rPr lang="ru-RU" sz="3200" b="1" dirty="0">
                <a:solidFill>
                  <a:srgbClr val="FF00FF"/>
                </a:solidFill>
                <a:latin typeface="Verdana"/>
              </a:rPr>
              <a:t>пектин стимулирует пищеварение, помогает очистить организм от токсинов и </a:t>
            </a:r>
            <a:r>
              <a:rPr lang="ru-RU" sz="3200" b="1" dirty="0" smtClean="0">
                <a:solidFill>
                  <a:srgbClr val="FF00FF"/>
                </a:solidFill>
                <a:latin typeface="Verdana"/>
              </a:rPr>
              <a:t>шлаков.</a:t>
            </a:r>
            <a:endParaRPr lang="ru-RU" sz="3200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593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509</Words>
  <Application>Microsoft Office PowerPoint</Application>
  <PresentationFormat>Экран (4:3)</PresentationFormat>
  <Paragraphs>43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11</cp:revision>
  <dcterms:created xsi:type="dcterms:W3CDTF">2014-08-09T06:19:09Z</dcterms:created>
  <dcterms:modified xsi:type="dcterms:W3CDTF">2014-09-03T03:10:22Z</dcterms:modified>
</cp:coreProperties>
</file>