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3" r:id="rId8"/>
    <p:sldId id="262" r:id="rId9"/>
    <p:sldId id="263" r:id="rId10"/>
    <p:sldId id="274" r:id="rId11"/>
    <p:sldId id="264" r:id="rId12"/>
    <p:sldId id="265" r:id="rId13"/>
    <p:sldId id="266" r:id="rId14"/>
    <p:sldId id="267" r:id="rId15"/>
    <p:sldId id="270" r:id="rId16"/>
    <p:sldId id="268" r:id="rId17"/>
    <p:sldId id="269" r:id="rId18"/>
    <p:sldId id="271" r:id="rId19"/>
    <p:sldId id="275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efachka.ru/post336393087/?upd" TargetMode="External"/><Relationship Id="rId13" Type="http://schemas.openxmlformats.org/officeDocument/2006/relationships/hyperlink" Target="http://1.bp.blogspot.com/--6YIdhWXoOw/UphY6NyGK7I/AAAAAAAAA4A/BXFRhNvZe2g/s640/99px_ru_wallpaper_76949_pchela_sidit_na_shalfee.jpg" TargetMode="External"/><Relationship Id="rId3" Type="http://schemas.openxmlformats.org/officeDocument/2006/relationships/hyperlink" Target="http://work-blog.com/news/volshebnaya-trava.html" TargetMode="External"/><Relationship Id="rId7" Type="http://schemas.openxmlformats.org/officeDocument/2006/relationships/hyperlink" Target="http://oblepiha.com/uploads/posts/2010-04/1270614213_32523.jpg" TargetMode="External"/><Relationship Id="rId12" Type="http://schemas.openxmlformats.org/officeDocument/2006/relationships/hyperlink" Target="http://i-taruta.com/wp-content/uploads/2013/07/shalfej.jpg" TargetMode="External"/><Relationship Id="rId2" Type="http://schemas.openxmlformats.org/officeDocument/2006/relationships/image" Target="../media/image20.png"/><Relationship Id="rId16" Type="http://schemas.openxmlformats.org/officeDocument/2006/relationships/hyperlink" Target="http://www.stihi.ru/2009/12/20/237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stit.ru/sage1.jpg" TargetMode="External"/><Relationship Id="rId11" Type="http://schemas.openxmlformats.org/officeDocument/2006/relationships/hyperlink" Target="http://fb.ru/misc/i/gallery/11943/257377.jpg" TargetMode="External"/><Relationship Id="rId5" Type="http://schemas.openxmlformats.org/officeDocument/2006/relationships/hyperlink" Target="http://ezo4u.ru/wp-content/uploads/2014/05/U0ZxX_iP6AQ.jpg" TargetMode="External"/><Relationship Id="rId15" Type="http://schemas.openxmlformats.org/officeDocument/2006/relationships/hyperlink" Target="http://image.shutterstock.com/display_pic_with_logo/160432/160432,1277492372,1/stock-photo-purple-meadow-sage-flower-plant-isolated-on-white-55949755.jpg" TargetMode="External"/><Relationship Id="rId10" Type="http://schemas.openxmlformats.org/officeDocument/2006/relationships/hyperlink" Target="http://slavyane.org/images/stories/Novosti/natural-antibiotics/sage.jpg" TargetMode="External"/><Relationship Id="rId4" Type="http://schemas.openxmlformats.org/officeDocument/2006/relationships/hyperlink" Target="http://s1.passion.ru/sites/passion.ru/files/imagecache/img460x313/shalfey-dlya-ruk_3.jpg" TargetMode="External"/><Relationship Id="rId9" Type="http://schemas.openxmlformats.org/officeDocument/2006/relationships/hyperlink" Target="http://medicina.kharkov.ua/medicinal-plant/790-salvia-officinalis.html" TargetMode="External"/><Relationship Id="rId14" Type="http://schemas.openxmlformats.org/officeDocument/2006/relationships/hyperlink" Target="http://tvoyanadezhda.ru/wp-content/uploads/2014/07/%D1%88%D0%B0%D0%BB%D1%84%D0%B5%D0%B9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773" y="188640"/>
            <a:ext cx="8764451" cy="477053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Шалфей </a:t>
            </a:r>
          </a:p>
          <a:p>
            <a:pPr algn="ctr"/>
            <a:r>
              <a:rPr lang="ru-RU" sz="88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8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вященная трава</a:t>
            </a:r>
          </a:p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Лекция</a:t>
            </a:r>
          </a:p>
          <a:p>
            <a:pPr algn="ctr"/>
            <a:endParaRPr lang="ru-RU" sz="8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645024"/>
            <a:ext cx="8658228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anose="02040604050505020304" pitchFamily="18" charset="0"/>
              </a:rPr>
              <a:t>Автор:</a:t>
            </a:r>
          </a:p>
          <a:p>
            <a:pPr algn="r"/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anose="02040604050505020304" pitchFamily="18" charset="0"/>
              </a:rPr>
              <a:t>Ольга Михайловна Степанова</a:t>
            </a:r>
          </a:p>
          <a:p>
            <a:pPr algn="r"/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anose="02040604050505020304" pitchFamily="18" charset="0"/>
              </a:rPr>
              <a:t>учитель английского языка </a:t>
            </a:r>
          </a:p>
          <a:p>
            <a:pPr algn="r"/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anose="02040604050505020304" pitchFamily="18" charset="0"/>
              </a:rPr>
              <a:t>МБОУ «</a:t>
            </a:r>
            <a:r>
              <a:rPr lang="ru-RU" sz="2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anose="02040604050505020304" pitchFamily="18" charset="0"/>
              </a:rPr>
              <a:t>Чадукасинская</a:t>
            </a: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anose="02040604050505020304" pitchFamily="18" charset="0"/>
              </a:rPr>
              <a:t> ООШ» </a:t>
            </a:r>
          </a:p>
          <a:p>
            <a:pPr algn="r"/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anose="02040604050505020304" pitchFamily="18" charset="0"/>
              </a:rPr>
              <a:t>Красноармейского района </a:t>
            </a:r>
          </a:p>
          <a:p>
            <a:pPr algn="r"/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anose="02040604050505020304" pitchFamily="18" charset="0"/>
              </a:rPr>
              <a:t>Чувашской 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anose="02040604050505020304" pitchFamily="18" charset="0"/>
              </a:rPr>
              <a:t>Республики</a:t>
            </a:r>
          </a:p>
          <a:p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anose="02040604050505020304" pitchFamily="18" charset="0"/>
              </a:rPr>
              <a:t>2014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960"/>
            <a:ext cx="9116053" cy="683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493263"/>
            <a:ext cx="8856984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Родина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шалфея лекарственного — Италия и юго-восточная Европа (Греция, Албания, республики бывшей Югославии). Натурализовался повсеместно. Культивируют его в Украине, Молдавии, Крыму, странах Европы и в Америке.</a:t>
            </a:r>
          </a:p>
        </p:txBody>
      </p:sp>
    </p:spTree>
    <p:extLst>
      <p:ext uri="{BB962C8B-B14F-4D97-AF65-F5344CB8AC3E}">
        <p14:creationId xmlns:p14="http://schemas.microsoft.com/office/powerpoint/2010/main" val="92113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4625"/>
            <a:ext cx="8856984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Растение использовали и используют до сих пор, если хотят продлить жизнь: для этого едят шалфей понемногу каждый день или, по крайней мере, в мае.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/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"Кто долго жить желает, пусть ест шалфей в мае",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/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— гласит старинная поговорка, намекая, что регулярно, каждый год надо есть это растение перед его цветением,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когда его способность удлинять жизнь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максимальна.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007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/>
          <a:stretch/>
        </p:blipFill>
        <p:spPr bwMode="auto">
          <a:xfrm>
            <a:off x="110836" y="476672"/>
            <a:ext cx="6797494" cy="627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116632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Как будто специально для женщин, </a:t>
            </a:r>
            <a:endParaRPr lang="ru-RU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/>
            </a:endParaRPr>
          </a:p>
          <a:p>
            <a:pPr algn="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которые 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хотят как можно дольше оставаться молодыми и цветущими, природа-матушка приготовила этот подарок — шалфей. Он содержит фитогормоны, </a:t>
            </a:r>
            <a:endParaRPr lang="ru-RU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/>
            </a:endParaRPr>
          </a:p>
          <a:p>
            <a:pPr algn="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Которые</a:t>
            </a:r>
          </a:p>
          <a:p>
            <a:pPr algn="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 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благотворно сказываются на 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женском</a:t>
            </a:r>
          </a:p>
          <a:p>
            <a:pPr algn="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 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организме и 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продлевают</a:t>
            </a:r>
          </a:p>
          <a:p>
            <a:pPr algn="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 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молодость.</a:t>
            </a:r>
            <a:endParaRPr lang="ru-RU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273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5889" y="-25183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В кулинарии как пряность употребляют листья верхушки растения, имеющие сильный аромат, напоминающий камфару с лёгким мускатным привкусом. Шалфей проявляет свои вкусовые свойства только при жарке, поэтому его применяют только в сухом виде для мяса, особенно баранины, рыбы, дичи… Также шалфей издавна используют при приготовлении консервов, колбас, мясных деликатесов, ливерных и паштетных изделий, сыра, маринованной рыбы, отдушки чая, табака, безалкогольных напитков, бальзамов,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настоек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. Он не только придаёт приятный вкус соусам и мясу, но и способствует быстрому перевариванию пищи.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796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2"/>
          <a:stretch/>
        </p:blipFill>
        <p:spPr bwMode="auto">
          <a:xfrm>
            <a:off x="971600" y="2708920"/>
            <a:ext cx="6657975" cy="404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Verdana"/>
              </a:rPr>
              <a:t>Шалфей считается эффективным средством в народной косметике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Verdana"/>
              </a:rPr>
              <a:t>.  </a:t>
            </a:r>
            <a:r>
              <a:rPr lang="ru-RU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Verdana"/>
              </a:rPr>
              <a:t>Лосьон для очищения кожи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Verdana"/>
              </a:rPr>
              <a:t>. </a:t>
            </a:r>
            <a:r>
              <a:rPr lang="ru-RU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Verdana"/>
              </a:rPr>
              <a:t>Маска для пористой, увядающей кожи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Verdana"/>
              </a:rPr>
              <a:t>. </a:t>
            </a:r>
            <a:r>
              <a:rPr lang="ru-RU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Verdana"/>
              </a:rPr>
              <a:t>Ванна с 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Verdana"/>
              </a:rPr>
              <a:t>шалфеем </a:t>
            </a:r>
            <a:r>
              <a:rPr lang="ru-RU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Verdana"/>
              </a:rPr>
              <a:t>Для укрепления волос, избавления от перхоти и придания волосам красивого шелковистого оттенка.</a:t>
            </a:r>
            <a:endParaRPr lang="ru-RU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34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r="1371" b="8788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1625" y="93632"/>
            <a:ext cx="2164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Verdana"/>
              </a:rPr>
              <a:t>Магия шалфея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624" y="507267"/>
            <a:ext cx="87708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/>
              </a:rPr>
              <a:t>Травники и те, кто верит в магическую силу растений, считают, что шалфей помогает восстановить и "</a:t>
            </a:r>
            <a:r>
              <a:rPr lang="ru-RU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/>
              </a:rPr>
              <a:t>зарубцевать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/>
              </a:rPr>
              <a:t>" ауру человека после обмана и неверности, а также способствует открытию новых возможностей самовыражения личности.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175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58535" y="93632"/>
            <a:ext cx="2164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Verdana"/>
              </a:rPr>
              <a:t>Магия шалфея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093" y="3297788"/>
            <a:ext cx="90138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/>
              </a:rPr>
              <a:t>Чтобы защитить свой дом от нечистой силы, крестьяне зарывали под порогом старый носок, наполненный шалфеем.</a:t>
            </a:r>
            <a:b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/>
              </a:rPr>
            </a:b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/>
              </a:rPr>
              <a:t/>
            </a:r>
            <a:b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/>
              </a:rPr>
            </a:b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/>
              </a:rPr>
              <a:t>Шалфей носили с собой, чтобы обрести мудрость, а чтобы оградить себя от дурного глаза, носили на шее небольшой мешочек, наполненный шалфеем.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174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05660"/>
            <a:ext cx="41424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/>
              </a:rPr>
              <a:t>Магия шалфея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94000" y="1030625"/>
            <a:ext cx="45339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00CC"/>
                </a:solidFill>
                <a:latin typeface="Verdana"/>
              </a:rPr>
              <a:t>Понюхать шалфей перед дальней дорогой — хорошая примета. А вот сажать его в собственном саду самому, наоборот, плохая. Для этого следует пригласить чужого человека. Также плохая примета — делать клумбу из одного шалфея; обязательно нужно добавить другие культуры.</a:t>
            </a:r>
            <a:endParaRPr lang="ru-RU" sz="2400" dirty="0">
              <a:solidFill>
                <a:srgbClr val="0000CC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6" r="11265"/>
          <a:stretch/>
        </p:blipFill>
        <p:spPr bwMode="auto">
          <a:xfrm>
            <a:off x="0" y="589330"/>
            <a:ext cx="4184074" cy="607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426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2379446"/>
            <a:ext cx="6343410" cy="422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761" y="1345407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Verdana"/>
              </a:rPr>
              <a:t>Чтобы загаданное желание исполнилось, его следует написать на листке шалфея и положить под подушку. Спите на ней три ночи. Если однажды во сне вы увидите то, что хотите, ваше желание осуществится, если нет — заройте этот листик в землю, чтобы не случилось обратное загаданному.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204469"/>
            <a:ext cx="5546711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Магия шалфея</a:t>
            </a:r>
            <a:endParaRPr lang="ru-RU" sz="4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854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9024" y="332656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 Cyr"/>
              </a:rPr>
              <a:t>Шалфей - полезное, лечебное растенье,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 Cyr"/>
              </a:rPr>
              <a:t>Душистый и красивый цвет.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 Cyr"/>
              </a:rPr>
              <a:t>Им чай заваришь, и получишь наслажденье.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 Cyr"/>
              </a:rPr>
              <a:t>Настой продляет жизнь на много лет.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 Cyr"/>
              </a:rPr>
              <a:t>За свойства исцеления, когда-то,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 Cyr"/>
              </a:rPr>
              <a:t>Шалфей травой священной нарекли,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 Cyr"/>
              </a:rPr>
              <a:t>И со времён леченья Гиппократа,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 Cyr"/>
              </a:rPr>
              <a:t>Травы, полезнее шалфея, не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 Cyr"/>
              </a:rPr>
              <a:t>нашли...</a:t>
            </a:r>
          </a:p>
          <a:p>
            <a:pPr algn="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 Cyr"/>
            </a:endParaRPr>
          </a:p>
          <a:p>
            <a:pPr algn="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 Cyr"/>
              </a:rPr>
              <a:t>Зинаида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 Cyr"/>
              </a:rPr>
              <a:t>Трубицына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203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06623"/>
            <a:ext cx="7800578" cy="505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5385" y="116632"/>
            <a:ext cx="8496944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/>
              </a:rPr>
              <a:t>Шалфей — священная трава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/>
              </a:rPr>
              <a:t>Гиппократ именно так величал шалфей.</a:t>
            </a:r>
            <a:r>
              <a:rPr lang="ru-RU" sz="2800" dirty="0">
                <a:solidFill>
                  <a:srgbClr val="444444"/>
                </a:solidFill>
                <a:latin typeface="Georgia"/>
              </a:rPr>
              <a:t> 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Священная трава», «трава долголетия», «чудо - трава» – это все о шалфее. Древние греки, веря в чудодейственную силу этого растения, слагали о нем стихи: «Против власти смерти растёт в садах шалфей…»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198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036" y="1988840"/>
            <a:ext cx="193494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196752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work-blog.com/news/volshebnaya-trava.html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s1.passion.ru/sites/passion.ru/files/imagecache/img460x313/shalfey-dlya-ruk_3.jpg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ezo4u.ru/wp-content/uploads/2014/05/U0ZxX_iP6AQ.jpg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www.fastit.ru/sage1.jpg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oblepiha.com/uploads/posts/2010-04/1270614213_32523.jpg</a:t>
            </a:r>
            <a:endParaRPr lang="ru-RU" dirty="0" smtClean="0"/>
          </a:p>
          <a:p>
            <a:r>
              <a:rPr lang="en-US" dirty="0">
                <a:hlinkClick r:id="rId8"/>
              </a:rPr>
              <a:t>http://efachka.ru/post336393087/?</a:t>
            </a:r>
            <a:r>
              <a:rPr lang="en-US" dirty="0" smtClean="0">
                <a:hlinkClick r:id="rId8"/>
              </a:rPr>
              <a:t>upd</a:t>
            </a:r>
            <a:endParaRPr lang="ru-RU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medicina.kharkov.ua/medicinal-plant/790-salvia-officinalis.html</a:t>
            </a:r>
            <a:endParaRPr lang="ru-RU" dirty="0" smtClean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slavyane.org/images/stories/Novosti/natural-antibiotics/sage.jpg</a:t>
            </a:r>
            <a:endParaRPr lang="ru-RU" dirty="0" smtClean="0"/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fb.ru/misc/i/gallery/11943/257377.jpg</a:t>
            </a:r>
            <a:endParaRPr lang="ru-RU" dirty="0" smtClean="0"/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i-taruta.com/wp-content/uploads/2013/07/shalfej.jpg</a:t>
            </a:r>
            <a:endParaRPr lang="ru-RU" dirty="0" smtClean="0"/>
          </a:p>
          <a:p>
            <a:r>
              <a:rPr lang="en-US" dirty="0">
                <a:hlinkClick r:id="rId13"/>
              </a:rPr>
              <a:t>http://1.bp.blogspot.com/--</a:t>
            </a:r>
            <a:r>
              <a:rPr lang="en-US" dirty="0" smtClean="0">
                <a:hlinkClick r:id="rId13"/>
              </a:rPr>
              <a:t>6YIdhWXoOw/UphY6NyGK7I/AAAAAAAAA4A/BXFRhNvZe2g/s640/99px_ru_wallpaper_76949_pchela_sidit_na_shalfee.jpg</a:t>
            </a:r>
            <a:endParaRPr lang="ru-RU" dirty="0" smtClean="0"/>
          </a:p>
          <a:p>
            <a:r>
              <a:rPr lang="en-US" dirty="0" smtClean="0">
                <a:hlinkClick r:id="rId14"/>
              </a:rPr>
              <a:t>http</a:t>
            </a:r>
            <a:r>
              <a:rPr lang="en-US" dirty="0">
                <a:hlinkClick r:id="rId14"/>
              </a:rPr>
              <a:t>://tvoyanadezhda.ru/wp-content/uploads/2014/07/%</a:t>
            </a:r>
            <a:r>
              <a:rPr lang="en-US" dirty="0" smtClean="0">
                <a:hlinkClick r:id="rId14"/>
              </a:rPr>
              <a:t>D1%88%D0%B0%D0%BB%D1%84%D0%B5%D0%B9.jpg</a:t>
            </a:r>
            <a:endParaRPr lang="ru-RU" dirty="0" smtClean="0"/>
          </a:p>
          <a:p>
            <a:r>
              <a:rPr lang="en-US" dirty="0" smtClean="0">
                <a:hlinkClick r:id="rId15"/>
              </a:rPr>
              <a:t>http</a:t>
            </a:r>
            <a:r>
              <a:rPr lang="en-US" dirty="0">
                <a:hlinkClick r:id="rId15"/>
              </a:rPr>
              <a:t>://</a:t>
            </a:r>
            <a:r>
              <a:rPr lang="en-US" dirty="0" smtClean="0">
                <a:hlinkClick r:id="rId15"/>
              </a:rPr>
              <a:t>image.shutterstock.com/display_pic_with_logo/160432/160432,1277492372,1/stock-photo-purple-meadow-sage-flower-plant-isolated-on-white-55949755.jpg</a:t>
            </a:r>
            <a:endParaRPr lang="ru-RU" dirty="0" smtClean="0"/>
          </a:p>
          <a:p>
            <a:r>
              <a:rPr lang="en-US" dirty="0">
                <a:hlinkClick r:id="rId16"/>
              </a:rPr>
              <a:t>http://</a:t>
            </a:r>
            <a:r>
              <a:rPr lang="en-US" dirty="0" smtClean="0">
                <a:hlinkClick r:id="rId16"/>
              </a:rPr>
              <a:t>www.stihi.ru/2009/12/20/2379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1395" y="273422"/>
            <a:ext cx="8415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Использованный материал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114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/>
          <a:stretch/>
        </p:blipFill>
        <p:spPr bwMode="auto">
          <a:xfrm>
            <a:off x="0" y="0"/>
            <a:ext cx="91490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6434" y="3284984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/>
              </a:rPr>
              <a:t>Врачи древней Эллады Гиппократ,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/>
              </a:rPr>
              <a:t>Диоскорид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/>
              </a:rPr>
              <a:t> высоко ценили лечебные свойства шалфея, считали очень полезным при бесплодии, хорошим тонизирующим и желудочным средством. Уже в то время водный настой листьев шалфея был широко известен как «греческий чай».</a:t>
            </a:r>
            <a:b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/>
              </a:rPr>
            </a:b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843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4" r="9769"/>
          <a:stretch/>
        </p:blipFill>
        <p:spPr bwMode="auto">
          <a:xfrm>
            <a:off x="0" y="-26074"/>
            <a:ext cx="9144000" cy="688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789040"/>
            <a:ext cx="6156176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Чай из шалфея:</a:t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/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1 чайную ложку листа заливают 1/4 л кипящей воды и настаивают</a:t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10 минут.</a:t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Принимают внутрь (2-3 чашки в день) и наружно.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039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t="5538" r="13136" b="3510"/>
          <a:stretch/>
        </p:blipFill>
        <p:spPr bwMode="auto">
          <a:xfrm rot="16200000">
            <a:off x="2727728" y="1593857"/>
            <a:ext cx="3868057" cy="666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640960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Шалфей получил свое название от латинского слова "</a:t>
            </a:r>
            <a:r>
              <a:rPr lang="ru-RU" sz="28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Salvia</a:t>
            </a:r>
            <a:r>
              <a:rPr lang="ru-RU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", что в переводе означает "спасать". В старинных легендах о шалфее говорилось как о растении, продлевающем жизнь.</a:t>
            </a:r>
            <a:br>
              <a:rPr lang="ru-RU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</a:br>
            <a:endParaRPr lang="ru-RU" sz="28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988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r="43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92" y="44670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/>
              </a:rPr>
              <a:t>Нервы шалфей укрепляет и рук унимает дрожанье,</a:t>
            </a:r>
            <a:b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/>
              </a:rPr>
            </a:b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/>
              </a:rPr>
              <a:t>И лихорадку изгнать даже острую он в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/>
              </a:rPr>
              <a:t>состояньи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/>
              </a:rPr>
              <a:t>.</a:t>
            </a:r>
            <a:b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/>
              </a:rPr>
            </a:b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/>
              </a:rPr>
              <a:t>Ты наш спаситель, шалфей, и помощник, природою данный...</a:t>
            </a:r>
            <a:b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/>
              </a:rPr>
            </a:b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/>
              </a:rPr>
              <a:t/>
            </a:r>
            <a:b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/>
              </a:rPr>
            </a:b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/>
              </a:rPr>
              <a:t>это цитата из «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/>
              </a:rPr>
              <a:t>Салернского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/>
              </a:rPr>
              <a:t> кодекса здоровья», который был составлен знаменитым врачом и алхимиком раннего средневековья Арнольдом из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/>
              </a:rPr>
              <a:t>Виллановы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/>
              </a:rPr>
              <a:t>.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790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Лекарственный шалфей - ча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4"/>
          <a:stretch/>
        </p:blipFill>
        <p:spPr bwMode="auto">
          <a:xfrm>
            <a:off x="395536" y="1950402"/>
            <a:ext cx="8424936" cy="460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03742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Шалфей как лекарственное растение и пряность имеет самое разнообразное применение. Чай из шалфея помогает при воспалительных процессах в полости рта и горле, он действует успокаивающе, снижает потоотделение, благоприятно влияет на желудок и кишечник.</a:t>
            </a:r>
          </a:p>
          <a:p>
            <a:pPr algn="just"/>
            <a:r>
              <a:rPr lang="ru-RU" b="1" dirty="0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Эфирное масло обладает дезинфицирующим и противосудорожным действием, дубильные вещества усиливают это действие при расстройствах кишечника.</a:t>
            </a:r>
            <a:endParaRPr lang="ru-RU" b="1" i="0" dirty="0">
              <a:solidFill>
                <a:srgbClr val="41414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08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8"/>
          <a:stretch/>
        </p:blipFill>
        <p:spPr bwMode="auto">
          <a:xfrm>
            <a:off x="535" y="0"/>
            <a:ext cx="9148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/>
              </a:rPr>
              <a:t>В XVI веке китайцы настолько высоко ценили шалфей, что за ящик сухого британского шалфея они давали англичанам два ящика чая.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350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" y="961689"/>
            <a:ext cx="4285110" cy="589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874" y="0"/>
            <a:ext cx="878510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rgbClr val="000000"/>
                </a:solidFill>
                <a:latin typeface="Verdana"/>
              </a:rPr>
              <a:t>В средние века все </a:t>
            </a:r>
            <a:r>
              <a:rPr lang="ru-RU" sz="2800" b="1" dirty="0" smtClean="0">
                <a:solidFill>
                  <a:srgbClr val="000000"/>
                </a:solidFill>
                <a:latin typeface="Verdana"/>
              </a:rPr>
              <a:t>рецепты</a:t>
            </a:r>
          </a:p>
          <a:p>
            <a:pPr algn="r"/>
            <a:r>
              <a:rPr lang="ru-RU" sz="28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Verdana"/>
              </a:rPr>
              <a:t>"эликсиров жизни" включали шалфей, которому приписывалось омолаживающее действие. </a:t>
            </a:r>
            <a:endParaRPr lang="ru-RU" sz="2800" b="1" dirty="0" smtClean="0">
              <a:solidFill>
                <a:srgbClr val="000000"/>
              </a:solidFill>
              <a:latin typeface="Verdana"/>
            </a:endParaRPr>
          </a:p>
          <a:p>
            <a:pPr algn="r"/>
            <a:r>
              <a:rPr lang="ru-RU" sz="2800" b="1" dirty="0" smtClean="0">
                <a:solidFill>
                  <a:srgbClr val="000000"/>
                </a:solidFill>
                <a:latin typeface="Verdana"/>
              </a:rPr>
              <a:t>В </a:t>
            </a:r>
            <a:r>
              <a:rPr lang="ru-RU" sz="2800" b="1" dirty="0">
                <a:solidFill>
                  <a:srgbClr val="000000"/>
                </a:solidFill>
                <a:latin typeface="Verdana"/>
              </a:rPr>
              <a:t>Англии до сих пор </a:t>
            </a:r>
            <a:endParaRPr lang="ru-RU" sz="2800" b="1" dirty="0" smtClean="0">
              <a:solidFill>
                <a:srgbClr val="000000"/>
              </a:solidFill>
              <a:latin typeface="Verdana"/>
            </a:endParaRPr>
          </a:p>
          <a:p>
            <a:pPr algn="r"/>
            <a:r>
              <a:rPr lang="ru-RU" sz="2800" b="1" dirty="0" smtClean="0">
                <a:solidFill>
                  <a:srgbClr val="000000"/>
                </a:solidFill>
                <a:latin typeface="Verdana"/>
              </a:rPr>
              <a:t>рассказывают </a:t>
            </a:r>
          </a:p>
          <a:p>
            <a:pPr algn="r"/>
            <a:r>
              <a:rPr lang="ru-RU" sz="2800" b="1" dirty="0" smtClean="0">
                <a:solidFill>
                  <a:srgbClr val="000000"/>
                </a:solidFill>
                <a:latin typeface="Verdana"/>
              </a:rPr>
              <a:t>о </a:t>
            </a:r>
            <a:r>
              <a:rPr lang="ru-RU" sz="2800" b="1" dirty="0">
                <a:solidFill>
                  <a:srgbClr val="000000"/>
                </a:solidFill>
                <a:latin typeface="Verdana"/>
              </a:rPr>
              <a:t>человеке, </a:t>
            </a:r>
            <a:endParaRPr lang="ru-RU" sz="2800" b="1" dirty="0" smtClean="0">
              <a:solidFill>
                <a:srgbClr val="000000"/>
              </a:solidFill>
              <a:latin typeface="Verdana"/>
            </a:endParaRPr>
          </a:p>
          <a:p>
            <a:pPr algn="r"/>
            <a:r>
              <a:rPr lang="ru-RU" sz="2800" b="1" dirty="0" smtClean="0">
                <a:solidFill>
                  <a:srgbClr val="000000"/>
                </a:solidFill>
                <a:latin typeface="Verdana"/>
              </a:rPr>
              <a:t>который </a:t>
            </a:r>
            <a:r>
              <a:rPr lang="ru-RU" sz="2800" b="1" dirty="0">
                <a:solidFill>
                  <a:srgbClr val="000000"/>
                </a:solidFill>
                <a:latin typeface="Verdana"/>
              </a:rPr>
              <a:t>питался </a:t>
            </a:r>
            <a:endParaRPr lang="ru-RU" sz="2800" b="1" dirty="0" smtClean="0">
              <a:solidFill>
                <a:srgbClr val="000000"/>
              </a:solidFill>
              <a:latin typeface="Verdana"/>
            </a:endParaRPr>
          </a:p>
          <a:p>
            <a:pPr algn="r"/>
            <a:r>
              <a:rPr lang="ru-RU" sz="2800" b="1" dirty="0" smtClean="0">
                <a:solidFill>
                  <a:srgbClr val="000000"/>
                </a:solidFill>
                <a:latin typeface="Verdana"/>
              </a:rPr>
              <a:t>только </a:t>
            </a:r>
            <a:r>
              <a:rPr lang="ru-RU" sz="2800" b="1" dirty="0">
                <a:solidFill>
                  <a:srgbClr val="000000"/>
                </a:solidFill>
                <a:latin typeface="Verdana"/>
              </a:rPr>
              <a:t>хлебом</a:t>
            </a:r>
            <a:r>
              <a:rPr lang="ru-RU" sz="2800" b="1" dirty="0" smtClean="0">
                <a:solidFill>
                  <a:srgbClr val="000000"/>
                </a:solidFill>
                <a:latin typeface="Verdana"/>
              </a:rPr>
              <a:t>,</a:t>
            </a:r>
          </a:p>
          <a:p>
            <a:pPr algn="r"/>
            <a:r>
              <a:rPr lang="ru-RU" sz="28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Verdana"/>
              </a:rPr>
              <a:t>маслом и шалфеем </a:t>
            </a:r>
            <a:endParaRPr lang="ru-RU" sz="2800" b="1" dirty="0" smtClean="0">
              <a:solidFill>
                <a:srgbClr val="000000"/>
              </a:solidFill>
              <a:latin typeface="Verdana"/>
            </a:endParaRPr>
          </a:p>
          <a:p>
            <a:pPr algn="r"/>
            <a:r>
              <a:rPr lang="ru-RU" sz="2800" b="1" dirty="0" smtClean="0">
                <a:solidFill>
                  <a:srgbClr val="000000"/>
                </a:solidFill>
                <a:latin typeface="Verdana"/>
              </a:rPr>
              <a:t>и </a:t>
            </a:r>
            <a:r>
              <a:rPr lang="ru-RU" sz="2800" b="1" dirty="0">
                <a:solidFill>
                  <a:srgbClr val="000000"/>
                </a:solidFill>
                <a:latin typeface="Verdana"/>
              </a:rPr>
              <a:t>прожил </a:t>
            </a:r>
            <a:endParaRPr lang="ru-RU" sz="2800" b="1" dirty="0" smtClean="0">
              <a:solidFill>
                <a:srgbClr val="000000"/>
              </a:solidFill>
              <a:latin typeface="Verdana"/>
            </a:endParaRPr>
          </a:p>
          <a:p>
            <a:pPr algn="r"/>
            <a:r>
              <a:rPr lang="ru-RU" sz="2800" b="1" dirty="0" smtClean="0">
                <a:solidFill>
                  <a:srgbClr val="000000"/>
                </a:solidFill>
                <a:latin typeface="Verdana"/>
              </a:rPr>
              <a:t>около </a:t>
            </a:r>
            <a:r>
              <a:rPr lang="ru-RU" sz="2800" b="1" dirty="0">
                <a:solidFill>
                  <a:srgbClr val="000000"/>
                </a:solidFill>
                <a:latin typeface="Verdana"/>
              </a:rPr>
              <a:t>150 лет.</a:t>
            </a:r>
            <a:br>
              <a:rPr lang="ru-RU" sz="2800" b="1" dirty="0">
                <a:solidFill>
                  <a:srgbClr val="000000"/>
                </a:solidFill>
                <a:latin typeface="Verdana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308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561</Words>
  <Application>Microsoft Office PowerPoint</Application>
  <PresentationFormat>Экран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11</cp:revision>
  <dcterms:created xsi:type="dcterms:W3CDTF">2014-09-10T02:32:04Z</dcterms:created>
  <dcterms:modified xsi:type="dcterms:W3CDTF">2014-09-10T04:16:41Z</dcterms:modified>
</cp:coreProperties>
</file>