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8" r:id="rId2"/>
    <p:sldId id="276" r:id="rId3"/>
    <p:sldId id="256" r:id="rId4"/>
    <p:sldId id="257" r:id="rId5"/>
    <p:sldId id="263" r:id="rId6"/>
    <p:sldId id="269" r:id="rId7"/>
    <p:sldId id="259" r:id="rId8"/>
    <p:sldId id="258" r:id="rId9"/>
    <p:sldId id="260" r:id="rId10"/>
    <p:sldId id="275" r:id="rId11"/>
    <p:sldId id="277" r:id="rId12"/>
    <p:sldId id="261" r:id="rId13"/>
    <p:sldId id="273" r:id="rId14"/>
    <p:sldId id="262" r:id="rId15"/>
    <p:sldId id="264" r:id="rId16"/>
    <p:sldId id="265" r:id="rId17"/>
    <p:sldId id="266" r:id="rId18"/>
    <p:sldId id="268" r:id="rId19"/>
    <p:sldId id="270" r:id="rId20"/>
    <p:sldId id="267" r:id="rId21"/>
    <p:sldId id="274" r:id="rId2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7" autoAdjust="0"/>
    <p:restoredTop sz="94737" autoAdjust="0"/>
  </p:normalViewPr>
  <p:slideViewPr>
    <p:cSldViewPr>
      <p:cViewPr varScale="1">
        <p:scale>
          <a:sx n="68" d="100"/>
          <a:sy n="68" d="100"/>
        </p:scale>
        <p:origin x="-504" y="-102"/>
      </p:cViewPr>
      <p:guideLst>
        <p:guide orient="horz" pos="2160"/>
        <p:guide pos="2880"/>
      </p:guideLst>
    </p:cSldViewPr>
  </p:slideViewPr>
  <p:outlineViewPr>
    <p:cViewPr>
      <p:scale>
        <a:sx n="33" d="100"/>
        <a:sy n="33" d="100"/>
      </p:scale>
      <p:origin x="0" y="42"/>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14.09.2014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14.09.2014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14.09.2014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14.09.2014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14.09.2014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14.09.2014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14.09.2014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14.09.2014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14.09.2014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14.09.2014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14.09.2014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14.09.2014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insiderlouisville.com/wp-content/uploads/2014/01/romeo-and-juliet.jpg?db97dd" TargetMode="External"/><Relationship Id="rId13" Type="http://schemas.openxmlformats.org/officeDocument/2006/relationships/hyperlink" Target="http://viola.bz/wp-content/uploads/2012/09/Romeo-and-Juliet-3.jpg" TargetMode="External"/><Relationship Id="rId18" Type="http://schemas.openxmlformats.org/officeDocument/2006/relationships/hyperlink" Target="http://www.virtualtourist.com/travel/Europe/Italy/Veneto/Verona-140824/Things_To_Do-Verona-Romeo_Juliet-BR-1.html" TargetMode="External"/><Relationship Id="rId3" Type="http://schemas.openxmlformats.org/officeDocument/2006/relationships/hyperlink" Target="http://viola.bz/happy-birthday-juliet-capulet/" TargetMode="External"/><Relationship Id="rId21" Type="http://schemas.openxmlformats.org/officeDocument/2006/relationships/hyperlink" Target="http://www.newdvdreleasedates.com/images/posters/full/romeo-and-juliet-2013.jpg" TargetMode="External"/><Relationship Id="rId7" Type="http://schemas.openxmlformats.org/officeDocument/2006/relationships/hyperlink" Target="http://images4.fanpop.com/image/photos/22900000/Juliet-Capulet-Montague-1968-romeo-and-juliet-by-franco-zeffirelli-22928524-1382-1029.jpg" TargetMode="External"/><Relationship Id="rId12" Type="http://schemas.openxmlformats.org/officeDocument/2006/relationships/hyperlink" Target="http://images1.fanpop.com/images/photos/1800000/Stills-romeo-and-juliet-1968-1847815-526-390.jpg" TargetMode="External"/><Relationship Id="rId17" Type="http://schemas.openxmlformats.org/officeDocument/2006/relationships/hyperlink" Target="http://cdn4.vtourist.com/4/7139950-Juliu00EBts_Balcony-Verona.jpg" TargetMode="External"/><Relationship Id="rId2" Type="http://schemas.openxmlformats.org/officeDocument/2006/relationships/image" Target="../media/image23.png"/><Relationship Id="rId16" Type="http://schemas.openxmlformats.org/officeDocument/2006/relationships/hyperlink" Target="http://www.italiarail.com/verona/events/juliets-birthday" TargetMode="External"/><Relationship Id="rId20" Type="http://schemas.openxmlformats.org/officeDocument/2006/relationships/hyperlink" Target="http://www.italymagazine.com/news/whats-italy-september-2014" TargetMode="External"/><Relationship Id="rId1" Type="http://schemas.openxmlformats.org/officeDocument/2006/relationships/slideLayout" Target="../slideLayouts/slideLayout2.xml"/><Relationship Id="rId6" Type="http://schemas.openxmlformats.org/officeDocument/2006/relationships/hyperlink" Target="http://i2.cdnds.net/13/15/618x447/movies-romeo-and-juliet-douglas-booth-hailee-steinfeld.jpg" TargetMode="External"/><Relationship Id="rId11" Type="http://schemas.openxmlformats.org/officeDocument/2006/relationships/hyperlink" Target="http://images2.fanpop.com/image/photos/10800000/olivia-leo-romeo-and-juliet-1968-10866580-604-415.jpg" TargetMode="External"/><Relationship Id="rId5" Type="http://schemas.openxmlformats.org/officeDocument/2006/relationships/hyperlink" Target="http://www.raisingarizonakids.com/wp-content/uploads/2013/10/ROMEO-JULIET-Amber.jpg" TargetMode="External"/><Relationship Id="rId15" Type="http://schemas.openxmlformats.org/officeDocument/2006/relationships/hyperlink" Target="http://viola.bz/wp-content/uploads/2012/09/Romeo-and-Juliet-1.jpg" TargetMode="External"/><Relationship Id="rId10" Type="http://schemas.openxmlformats.org/officeDocument/2006/relationships/hyperlink" Target="http://images6.fanpop.com/image/photos/35800000/Romeo-and-Juliet-romeo-and-juliet-2013-35804501-3000-2000.jpg" TargetMode="External"/><Relationship Id="rId19" Type="http://schemas.openxmlformats.org/officeDocument/2006/relationships/hyperlink" Target="http://images4.fanpop.com/image/photos/21300000/Romeo-Juliet-1968-1968-romeo-and-juliet-by-franco-zeffirelli-21346588-720-540.jpg" TargetMode="External"/><Relationship Id="rId4" Type="http://schemas.openxmlformats.org/officeDocument/2006/relationships/hyperlink" Target="http://images5.fanpop.com/image/photos/24600000/Leonard-Whiting-Olivia-Hussey-1968-romeo-and-juliet-by-franco-zeffirelli-24649315-720-540.jpg" TargetMode="External"/><Relationship Id="rId9" Type="http://schemas.openxmlformats.org/officeDocument/2006/relationships/hyperlink" Target="http://fast.swide.com/wp-content/uploads/Romeo-and-juliet-2013-movie-douglas-booth-hailee-steinfeld-kissing.jpg" TargetMode="External"/><Relationship Id="rId14" Type="http://schemas.openxmlformats.org/officeDocument/2006/relationships/hyperlink" Target="http://viola.bz/wp-content/uploads/2012/09/Romeo-and-Juliet-Statue-Central-Park-New-York-NY.jpg" TargetMode="External"/><Relationship Id="rId22" Type="http://schemas.openxmlformats.org/officeDocument/2006/relationships/hyperlink" Target="http://d3gtl9l2a4fn1j.cloudfront.net/t/p/w780/qTCdJVgpC0ORKanJfMvx2ls8exs.jpg"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www.julietclub.com/en/news/17-juliet%C2%B4s-birthday.html" TargetMode="Externa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3"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t="16430" b="6255"/>
          <a:stretch/>
        </p:blipFill>
        <p:spPr bwMode="auto">
          <a:xfrm>
            <a:off x="-19308" y="0"/>
            <a:ext cx="916330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876763" y="260647"/>
            <a:ext cx="7371166" cy="1015663"/>
          </a:xfrm>
          <a:prstGeom prst="rect">
            <a:avLst/>
          </a:prstGeom>
        </p:spPr>
        <p:txBody>
          <a:bodyPr wrap="square">
            <a:spAutoFit/>
          </a:bodyPr>
          <a:lstStyle/>
          <a:p>
            <a:pPr lvl="0"/>
            <a:r>
              <a:rPr lang="en-US" sz="6000" b="1" spc="50" dirty="0" smtClean="0">
                <a:ln w="11430"/>
                <a:solidFill>
                  <a:srgbClr val="FF0000"/>
                </a:solidFill>
                <a:effectLst>
                  <a:outerShdw blurRad="76200" dist="50800" dir="5400000" algn="tl" rotWithShape="0">
                    <a:srgbClr val="000000">
                      <a:alpha val="65000"/>
                    </a:srgbClr>
                  </a:outerShdw>
                </a:effectLst>
                <a:latin typeface="Arial Black" panose="020B0A04020102020204" pitchFamily="34" charset="0"/>
              </a:rPr>
              <a:t>Juliet’s Birthday</a:t>
            </a:r>
            <a:endParaRPr lang="ru-RU" sz="4400" b="1" spc="50" dirty="0">
              <a:ln w="11430"/>
              <a:solidFill>
                <a:srgbClr val="FF0000"/>
              </a:solidFill>
              <a:effectLst>
                <a:outerShdw blurRad="76200" dist="50800" dir="5400000" algn="tl" rotWithShape="0">
                  <a:srgbClr val="000000">
                    <a:alpha val="65000"/>
                  </a:srgbClr>
                </a:outerShdw>
              </a:effectLst>
              <a:latin typeface="Arial Black" panose="020B0A04020102020204" pitchFamily="34" charset="0"/>
            </a:endParaRPr>
          </a:p>
        </p:txBody>
      </p:sp>
      <p:sp>
        <p:nvSpPr>
          <p:cNvPr id="10" name="Прямоугольник 9"/>
          <p:cNvSpPr/>
          <p:nvPr/>
        </p:nvSpPr>
        <p:spPr>
          <a:xfrm>
            <a:off x="2360387" y="3861048"/>
            <a:ext cx="6444208" cy="2677656"/>
          </a:xfrm>
          <a:prstGeom prst="rect">
            <a:avLst/>
          </a:prstGeom>
        </p:spPr>
        <p:txBody>
          <a:bodyPr wrap="square">
            <a:spAutoFit/>
          </a:bodyPr>
          <a:lstStyle/>
          <a:p>
            <a:pPr algn="r"/>
            <a:r>
              <a:rPr lang="ru-RU" sz="2800" b="1" dirty="0">
                <a:ln w="900" cmpd="sng">
                  <a:solidFill>
                    <a:srgbClr val="7E97AD">
                      <a:satMod val="190000"/>
                      <a:alpha val="55000"/>
                    </a:srgbClr>
                  </a:solidFill>
                  <a:prstDash val="solid"/>
                </a:ln>
                <a:solidFill>
                  <a:srgbClr val="0000CC"/>
                </a:solidFill>
                <a:effectLst>
                  <a:glow rad="101600">
                    <a:schemeClr val="accent5">
                      <a:satMod val="175000"/>
                      <a:alpha val="40000"/>
                    </a:schemeClr>
                  </a:glow>
                  <a:innerShdw blurRad="101600" dist="76200" dir="5400000">
                    <a:srgbClr val="7E97AD">
                      <a:satMod val="190000"/>
                      <a:tint val="100000"/>
                      <a:alpha val="74000"/>
                    </a:srgbClr>
                  </a:innerShdw>
                </a:effectLst>
                <a:latin typeface="Arial Black" panose="020B0A04020102020204" pitchFamily="34" charset="0"/>
              </a:rPr>
              <a:t>Автор:</a:t>
            </a:r>
          </a:p>
          <a:p>
            <a:pPr algn="r"/>
            <a:r>
              <a:rPr lang="ru-RU" sz="2800" b="1" dirty="0">
                <a:ln w="900" cmpd="sng">
                  <a:solidFill>
                    <a:srgbClr val="7E97AD">
                      <a:satMod val="190000"/>
                      <a:alpha val="55000"/>
                    </a:srgbClr>
                  </a:solidFill>
                  <a:prstDash val="solid"/>
                </a:ln>
                <a:solidFill>
                  <a:srgbClr val="0000CC"/>
                </a:solidFill>
                <a:effectLst>
                  <a:glow rad="101600">
                    <a:schemeClr val="accent5">
                      <a:satMod val="175000"/>
                      <a:alpha val="40000"/>
                    </a:schemeClr>
                  </a:glow>
                  <a:innerShdw blurRad="101600" dist="76200" dir="5400000">
                    <a:srgbClr val="7E97AD">
                      <a:satMod val="190000"/>
                      <a:tint val="100000"/>
                      <a:alpha val="74000"/>
                    </a:srgbClr>
                  </a:innerShdw>
                </a:effectLst>
                <a:latin typeface="Arial Black" panose="020B0A04020102020204" pitchFamily="34" charset="0"/>
              </a:rPr>
              <a:t>Ольга Михайловна Степанова</a:t>
            </a:r>
          </a:p>
          <a:p>
            <a:pPr algn="r"/>
            <a:r>
              <a:rPr lang="ru-RU" sz="2800" b="1" dirty="0">
                <a:ln w="900" cmpd="sng">
                  <a:solidFill>
                    <a:srgbClr val="7E97AD">
                      <a:satMod val="190000"/>
                      <a:alpha val="55000"/>
                    </a:srgbClr>
                  </a:solidFill>
                  <a:prstDash val="solid"/>
                </a:ln>
                <a:solidFill>
                  <a:srgbClr val="0000CC"/>
                </a:solidFill>
                <a:effectLst>
                  <a:glow rad="101600">
                    <a:schemeClr val="accent5">
                      <a:satMod val="175000"/>
                      <a:alpha val="40000"/>
                    </a:schemeClr>
                  </a:glow>
                  <a:innerShdw blurRad="101600" dist="76200" dir="5400000">
                    <a:srgbClr val="7E97AD">
                      <a:satMod val="190000"/>
                      <a:tint val="100000"/>
                      <a:alpha val="74000"/>
                    </a:srgbClr>
                  </a:innerShdw>
                </a:effectLst>
                <a:latin typeface="Arial Black" panose="020B0A04020102020204" pitchFamily="34" charset="0"/>
              </a:rPr>
              <a:t>учитель английского языка </a:t>
            </a:r>
          </a:p>
          <a:p>
            <a:pPr algn="r"/>
            <a:r>
              <a:rPr lang="ru-RU" sz="2800" b="1" dirty="0">
                <a:ln w="900" cmpd="sng">
                  <a:solidFill>
                    <a:srgbClr val="7E97AD">
                      <a:satMod val="190000"/>
                      <a:alpha val="55000"/>
                    </a:srgbClr>
                  </a:solidFill>
                  <a:prstDash val="solid"/>
                </a:ln>
                <a:solidFill>
                  <a:srgbClr val="0000CC"/>
                </a:solidFill>
                <a:effectLst>
                  <a:glow rad="101600">
                    <a:schemeClr val="accent5">
                      <a:satMod val="175000"/>
                      <a:alpha val="40000"/>
                    </a:schemeClr>
                  </a:glow>
                  <a:innerShdw blurRad="101600" dist="76200" dir="5400000">
                    <a:srgbClr val="7E97AD">
                      <a:satMod val="190000"/>
                      <a:tint val="100000"/>
                      <a:alpha val="74000"/>
                    </a:srgbClr>
                  </a:innerShdw>
                </a:effectLst>
                <a:latin typeface="Arial Black" panose="020B0A04020102020204" pitchFamily="34" charset="0"/>
              </a:rPr>
              <a:t>МБОУ «</a:t>
            </a:r>
            <a:r>
              <a:rPr lang="ru-RU" sz="2800" b="1" dirty="0" err="1">
                <a:ln w="900" cmpd="sng">
                  <a:solidFill>
                    <a:srgbClr val="7E97AD">
                      <a:satMod val="190000"/>
                      <a:alpha val="55000"/>
                    </a:srgbClr>
                  </a:solidFill>
                  <a:prstDash val="solid"/>
                </a:ln>
                <a:solidFill>
                  <a:srgbClr val="0000CC"/>
                </a:solidFill>
                <a:effectLst>
                  <a:glow rad="101600">
                    <a:schemeClr val="accent5">
                      <a:satMod val="175000"/>
                      <a:alpha val="40000"/>
                    </a:schemeClr>
                  </a:glow>
                  <a:innerShdw blurRad="101600" dist="76200" dir="5400000">
                    <a:srgbClr val="7E97AD">
                      <a:satMod val="190000"/>
                      <a:tint val="100000"/>
                      <a:alpha val="74000"/>
                    </a:srgbClr>
                  </a:innerShdw>
                </a:effectLst>
                <a:latin typeface="Arial Black" panose="020B0A04020102020204" pitchFamily="34" charset="0"/>
              </a:rPr>
              <a:t>Чадукасинская</a:t>
            </a:r>
            <a:r>
              <a:rPr lang="ru-RU" sz="2800" b="1" dirty="0">
                <a:ln w="900" cmpd="sng">
                  <a:solidFill>
                    <a:srgbClr val="7E97AD">
                      <a:satMod val="190000"/>
                      <a:alpha val="55000"/>
                    </a:srgbClr>
                  </a:solidFill>
                  <a:prstDash val="solid"/>
                </a:ln>
                <a:solidFill>
                  <a:srgbClr val="0000CC"/>
                </a:solidFill>
                <a:effectLst>
                  <a:glow rad="101600">
                    <a:schemeClr val="accent5">
                      <a:satMod val="175000"/>
                      <a:alpha val="40000"/>
                    </a:schemeClr>
                  </a:glow>
                  <a:innerShdw blurRad="101600" dist="76200" dir="5400000">
                    <a:srgbClr val="7E97AD">
                      <a:satMod val="190000"/>
                      <a:tint val="100000"/>
                      <a:alpha val="74000"/>
                    </a:srgbClr>
                  </a:innerShdw>
                </a:effectLst>
                <a:latin typeface="Arial Black" panose="020B0A04020102020204" pitchFamily="34" charset="0"/>
              </a:rPr>
              <a:t> ООШ» </a:t>
            </a:r>
          </a:p>
          <a:p>
            <a:pPr algn="r"/>
            <a:r>
              <a:rPr lang="ru-RU" sz="2800" b="1" dirty="0">
                <a:ln w="900" cmpd="sng">
                  <a:solidFill>
                    <a:srgbClr val="7E97AD">
                      <a:satMod val="190000"/>
                      <a:alpha val="55000"/>
                    </a:srgbClr>
                  </a:solidFill>
                  <a:prstDash val="solid"/>
                </a:ln>
                <a:solidFill>
                  <a:srgbClr val="0000CC"/>
                </a:solidFill>
                <a:effectLst>
                  <a:glow rad="101600">
                    <a:schemeClr val="accent5">
                      <a:satMod val="175000"/>
                      <a:alpha val="40000"/>
                    </a:schemeClr>
                  </a:glow>
                  <a:innerShdw blurRad="101600" dist="76200" dir="5400000">
                    <a:srgbClr val="7E97AD">
                      <a:satMod val="190000"/>
                      <a:tint val="100000"/>
                      <a:alpha val="74000"/>
                    </a:srgbClr>
                  </a:innerShdw>
                </a:effectLst>
                <a:latin typeface="Arial Black" panose="020B0A04020102020204" pitchFamily="34" charset="0"/>
              </a:rPr>
              <a:t>Красноармейского района </a:t>
            </a:r>
          </a:p>
          <a:p>
            <a:pPr algn="r"/>
            <a:r>
              <a:rPr lang="ru-RU" sz="2800" b="1" dirty="0">
                <a:ln w="900" cmpd="sng">
                  <a:solidFill>
                    <a:srgbClr val="7E97AD">
                      <a:satMod val="190000"/>
                      <a:alpha val="55000"/>
                    </a:srgbClr>
                  </a:solidFill>
                  <a:prstDash val="solid"/>
                </a:ln>
                <a:solidFill>
                  <a:srgbClr val="0000CC"/>
                </a:solidFill>
                <a:effectLst>
                  <a:glow rad="101600">
                    <a:schemeClr val="accent5">
                      <a:satMod val="175000"/>
                      <a:alpha val="40000"/>
                    </a:schemeClr>
                  </a:glow>
                  <a:innerShdw blurRad="101600" dist="76200" dir="5400000">
                    <a:srgbClr val="7E97AD">
                      <a:satMod val="190000"/>
                      <a:tint val="100000"/>
                      <a:alpha val="74000"/>
                    </a:srgbClr>
                  </a:innerShdw>
                </a:effectLst>
                <a:latin typeface="Arial Black" panose="020B0A04020102020204" pitchFamily="34" charset="0"/>
              </a:rPr>
              <a:t>Чувашской Республики</a:t>
            </a:r>
          </a:p>
        </p:txBody>
      </p:sp>
    </p:spTree>
    <p:extLst>
      <p:ext uri="{BB962C8B-B14F-4D97-AF65-F5344CB8AC3E}">
        <p14:creationId xmlns:p14="http://schemas.microsoft.com/office/powerpoint/2010/main" val="710124771"/>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33434" r="33133"/>
          <a:stretch/>
        </p:blipFill>
        <p:spPr bwMode="auto">
          <a:xfrm>
            <a:off x="1754" y="16044"/>
            <a:ext cx="3895668" cy="6841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7422" y="16044"/>
            <a:ext cx="5246578" cy="6860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18348" y="0"/>
            <a:ext cx="3977588" cy="6740307"/>
          </a:xfrm>
          <a:prstGeom prst="rect">
            <a:avLst/>
          </a:prstGeom>
        </p:spPr>
        <p:txBody>
          <a:bodyPr wrap="square">
            <a:spAutoFit/>
          </a:bodyPr>
          <a:lstStyle/>
          <a:p>
            <a:r>
              <a:rPr lang="en-US" sz="2400" dirty="0">
                <a:solidFill>
                  <a:srgbClr val="00B0F0"/>
                </a:solidFill>
                <a:latin typeface="Arial Black" panose="020B0A04020102020204" pitchFamily="34" charset="0"/>
              </a:rPr>
              <a:t>A house thought to be the Capulets' ,with balcony and all, is one of the most visited sites in Verona. In the house’s small courtyard, stands a bronze statue of Juliet. Legend has it that if a person strokes the right breast of the statue, that person will have good fortune. Many have tried as is evidenced by the statue’s very worn right breast</a:t>
            </a:r>
            <a:endParaRPr lang="ru-RU" sz="2400" dirty="0">
              <a:solidFill>
                <a:srgbClr val="00B0F0"/>
              </a:solidFill>
              <a:latin typeface="Arial Black" panose="020B0A04020102020204" pitchFamily="34" charset="0"/>
            </a:endParaRPr>
          </a:p>
        </p:txBody>
      </p:sp>
    </p:spTree>
    <p:extLst>
      <p:ext uri="{BB962C8B-B14F-4D97-AF65-F5344CB8AC3E}">
        <p14:creationId xmlns:p14="http://schemas.microsoft.com/office/powerpoint/2010/main" val="207168003"/>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49" y="0"/>
            <a:ext cx="4580136" cy="6870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626" r="29341"/>
          <a:stretch/>
        </p:blipFill>
        <p:spPr bwMode="auto">
          <a:xfrm>
            <a:off x="4557887" y="0"/>
            <a:ext cx="4616349" cy="6814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0" y="2924944"/>
            <a:ext cx="4557887" cy="1938992"/>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r>
              <a:rPr lang="en-US" sz="2000" dirty="0">
                <a:solidFill>
                  <a:srgbClr val="FFFF00"/>
                </a:solidFill>
                <a:latin typeface="Arial Black" panose="020B0A04020102020204" pitchFamily="34" charset="0"/>
              </a:rPr>
              <a:t>Sardines come from all over the world to pack themselves in and around the courtyard of "Juliet's House". They hang up their padlocks with the names of their lovers. </a:t>
            </a:r>
            <a:endParaRPr lang="ru-RU" sz="2000" dirty="0">
              <a:solidFill>
                <a:srgbClr val="FFFF00"/>
              </a:solidFill>
              <a:latin typeface="Arial Black" panose="020B0A04020102020204" pitchFamily="34" charset="0"/>
            </a:endParaRPr>
          </a:p>
        </p:txBody>
      </p:sp>
    </p:spTree>
    <p:extLst>
      <p:ext uri="{BB962C8B-B14F-4D97-AF65-F5344CB8AC3E}">
        <p14:creationId xmlns:p14="http://schemas.microsoft.com/office/powerpoint/2010/main" val="1754949887"/>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60"/>
          <a:stretch/>
        </p:blipFill>
        <p:spPr bwMode="auto">
          <a:xfrm>
            <a:off x="0" y="0"/>
            <a:ext cx="9144000" cy="6869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899592" y="14287"/>
            <a:ext cx="3923928" cy="6740307"/>
          </a:xfrm>
          <a:prstGeom prst="rect">
            <a:avLst/>
          </a:prstGeom>
        </p:spPr>
        <p:txBody>
          <a:bodyPr wrap="square">
            <a:spAutoFit/>
          </a:bodyPr>
          <a:lstStyle/>
          <a:p>
            <a:r>
              <a:rPr lang="en-US" sz="2400" dirty="0">
                <a:solidFill>
                  <a:srgbClr val="FFFF00"/>
                </a:solidFill>
                <a:latin typeface="Arial Black" panose="020B0A04020102020204" pitchFamily="34" charset="0"/>
              </a:rPr>
              <a:t>Visitors can also gaze at the Wall of Letters that Juliet receives, written and sent by love stuck and truly romantic people from around the world, There are notes from Australia, India, the US, England, Italy and many more countries. It’s hard not to feel touched by the genuineness and passion in the thousands of notes that adorn Juliet’s Wall.</a:t>
            </a:r>
            <a:endParaRPr lang="ru-RU" sz="2400" dirty="0">
              <a:solidFill>
                <a:srgbClr val="FFFF00"/>
              </a:solidFill>
              <a:latin typeface="Arial Black" panose="020B0A04020102020204" pitchFamily="34" charset="0"/>
            </a:endParaRPr>
          </a:p>
        </p:txBody>
      </p:sp>
    </p:spTree>
    <p:extLst>
      <p:ext uri="{BB962C8B-B14F-4D97-AF65-F5344CB8AC3E}">
        <p14:creationId xmlns:p14="http://schemas.microsoft.com/office/powerpoint/2010/main" val="3799038183"/>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0933"/>
          <a:stretch/>
        </p:blipFill>
        <p:spPr bwMode="auto">
          <a:xfrm>
            <a:off x="-1" y="0"/>
            <a:ext cx="91440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179512" y="4725144"/>
            <a:ext cx="6192688" cy="1938992"/>
          </a:xfrm>
          <a:prstGeom prst="rect">
            <a:avLst/>
          </a:prstGeom>
        </p:spPr>
        <p:txBody>
          <a:bodyPr wrap="square">
            <a:spAutoFit/>
          </a:bodyPr>
          <a:lstStyle/>
          <a:p>
            <a:r>
              <a:rPr lang="fr-FR" sz="2400" b="1" dirty="0">
                <a:solidFill>
                  <a:srgbClr val="FFFF00"/>
                </a:solidFill>
                <a:latin typeface="Times New Roman"/>
                <a:ea typeface="Times New Roman"/>
              </a:rPr>
              <a:t>In 1937, a letter arrived at Juliet’s tomb, addressed to “Juliet, Vernona”. It told a sad story of love. And people with romantic problems continue to write to Juliet from all around the world.</a:t>
            </a:r>
            <a:endParaRPr lang="ru-RU" sz="3600" dirty="0">
              <a:solidFill>
                <a:srgbClr val="FFFF00"/>
              </a:solidFill>
              <a:effectLst/>
              <a:latin typeface="Times New Roman"/>
              <a:ea typeface="Times New Roman"/>
            </a:endParaRPr>
          </a:p>
        </p:txBody>
      </p:sp>
    </p:spTree>
    <p:extLst>
      <p:ext uri="{BB962C8B-B14F-4D97-AF65-F5344CB8AC3E}">
        <p14:creationId xmlns:p14="http://schemas.microsoft.com/office/powerpoint/2010/main" val="2155201235"/>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3957"/>
          <a:stretch/>
        </p:blipFill>
        <p:spPr bwMode="auto">
          <a:xfrm>
            <a:off x="-1" y="-1"/>
            <a:ext cx="9196151"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4211960" y="116632"/>
            <a:ext cx="4900612" cy="6494085"/>
          </a:xfrm>
          <a:prstGeom prst="rect">
            <a:avLst/>
          </a:prstGeom>
        </p:spPr>
        <p:txBody>
          <a:bodyPr wrap="square">
            <a:spAutoFit/>
          </a:bodyPr>
          <a:lstStyle/>
          <a:p>
            <a:pPr algn="r"/>
            <a:r>
              <a:rPr lang="en-US" sz="3200" dirty="0" smtClean="0">
                <a:solidFill>
                  <a:srgbClr val="FFFF00"/>
                </a:solidFill>
                <a:latin typeface="Arial Black" panose="020B0A04020102020204" pitchFamily="34" charset="0"/>
              </a:rPr>
              <a:t>Every </a:t>
            </a:r>
            <a:r>
              <a:rPr lang="en-US" sz="3200" dirty="0">
                <a:solidFill>
                  <a:srgbClr val="FFFF00"/>
                </a:solidFill>
                <a:latin typeface="Arial Black" panose="020B0A04020102020204" pitchFamily="34" charset="0"/>
              </a:rPr>
              <a:t>minute there's a new sardine on the balcony, waving like Lady Di to their beloveds below, who fervently photograph. Inside the house where one can enter with payment, one can take pictures of the bed, of the chairs, of the walls. </a:t>
            </a:r>
            <a:endParaRPr lang="ru-RU" sz="3200" dirty="0">
              <a:solidFill>
                <a:srgbClr val="FFFF00"/>
              </a:solidFill>
              <a:latin typeface="Arial Black" panose="020B0A04020102020204" pitchFamily="34" charset="0"/>
            </a:endParaRPr>
          </a:p>
        </p:txBody>
      </p:sp>
    </p:spTree>
    <p:extLst>
      <p:ext uri="{BB962C8B-B14F-4D97-AF65-F5344CB8AC3E}">
        <p14:creationId xmlns:p14="http://schemas.microsoft.com/office/powerpoint/2010/main" val="823828647"/>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2627784" y="582067"/>
            <a:ext cx="3744416" cy="5693866"/>
          </a:xfrm>
          <a:prstGeom prst="rect">
            <a:avLst/>
          </a:prstGeom>
        </p:spPr>
        <p:txBody>
          <a:bodyPr wrap="square">
            <a:spAutoFit/>
          </a:bodyPr>
          <a:lstStyle/>
          <a:p>
            <a:pPr algn="ctr"/>
            <a:r>
              <a:rPr lang="en-US" sz="2800" dirty="0">
                <a:solidFill>
                  <a:srgbClr val="FFFF00"/>
                </a:solidFill>
                <a:latin typeface="Arial Black" panose="020B0A04020102020204" pitchFamily="34" charset="0"/>
              </a:rPr>
              <a:t>The tradition of sending letters to Juliet may go back centuries. It began by people starting to leave notes on a local landmark said to be Juliet's tomb. Later, people started sending mail directly to the city.</a:t>
            </a:r>
            <a:endParaRPr lang="ru-RU" sz="2800" dirty="0">
              <a:solidFill>
                <a:srgbClr val="FFFF00"/>
              </a:solidFill>
              <a:latin typeface="Arial Black" panose="020B0A04020102020204" pitchFamily="34" charset="0"/>
            </a:endParaRPr>
          </a:p>
        </p:txBody>
      </p:sp>
    </p:spTree>
    <p:extLst>
      <p:ext uri="{BB962C8B-B14F-4D97-AF65-F5344CB8AC3E}">
        <p14:creationId xmlns:p14="http://schemas.microsoft.com/office/powerpoint/2010/main" val="4290706772"/>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649"/>
          <a:stretch/>
        </p:blipFill>
        <p:spPr bwMode="auto">
          <a:xfrm>
            <a:off x="0" y="0"/>
            <a:ext cx="915093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3468" y="0"/>
            <a:ext cx="3128372" cy="6740307"/>
          </a:xfrm>
          <a:prstGeom prst="rect">
            <a:avLst/>
          </a:prstGeom>
        </p:spPr>
        <p:txBody>
          <a:bodyPr wrap="square">
            <a:spAutoFit/>
          </a:bodyPr>
          <a:lstStyle/>
          <a:p>
            <a:r>
              <a:rPr lang="en-US" sz="2400" dirty="0">
                <a:solidFill>
                  <a:srgbClr val="FFFF00"/>
                </a:solidFill>
                <a:latin typeface="Arial Black" panose="020B0A04020102020204" pitchFamily="34" charset="0"/>
              </a:rPr>
              <a:t>By the 1990s, Verona was receiving so many letters; it created an office to handle it – the Juliet Club. Each year the club office receives more than 6,000 letters and they are all answered by hand. The club also organizes Juliet’s Birthday celebration and festivities.</a:t>
            </a:r>
            <a:endParaRPr lang="ru-RU" sz="2400" dirty="0">
              <a:solidFill>
                <a:srgbClr val="FFFF00"/>
              </a:solidFill>
              <a:latin typeface="Arial Black" panose="020B0A04020102020204" pitchFamily="34" charset="0"/>
            </a:endParaRPr>
          </a:p>
        </p:txBody>
      </p:sp>
    </p:spTree>
    <p:extLst>
      <p:ext uri="{BB962C8B-B14F-4D97-AF65-F5344CB8AC3E}">
        <p14:creationId xmlns:p14="http://schemas.microsoft.com/office/powerpoint/2010/main" val="3110534519"/>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1111"/>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5364088" y="-31998"/>
            <a:ext cx="3779912" cy="6986528"/>
          </a:xfrm>
          <a:prstGeom prst="rect">
            <a:avLst/>
          </a:prstGeom>
        </p:spPr>
        <p:txBody>
          <a:bodyPr wrap="square">
            <a:spAutoFit/>
          </a:bodyPr>
          <a:lstStyle/>
          <a:p>
            <a:pPr lvl="0" algn="r"/>
            <a:r>
              <a:rPr lang="en-US" sz="2800" dirty="0">
                <a:solidFill>
                  <a:srgbClr val="FFFF00"/>
                </a:solidFill>
                <a:latin typeface="Arial Black" panose="020B0A04020102020204" pitchFamily="34" charset="0"/>
              </a:rPr>
              <a:t>There is even a Romeo &amp; Juliet store in the courtyard! ONLY, Shakespeare never made it to Verona in his lifetime. The city of Verona bought this house because it was suitable scenery to the story Shakespeare wrote using the name Verona!</a:t>
            </a:r>
            <a:endParaRPr lang="ru-RU" sz="2800" dirty="0">
              <a:solidFill>
                <a:srgbClr val="FFFF00"/>
              </a:solidFill>
              <a:latin typeface="Arial Black" panose="020B0A04020102020204" pitchFamily="34" charset="0"/>
            </a:endParaRPr>
          </a:p>
        </p:txBody>
      </p:sp>
    </p:spTree>
    <p:extLst>
      <p:ext uri="{BB962C8B-B14F-4D97-AF65-F5344CB8AC3E}">
        <p14:creationId xmlns:p14="http://schemas.microsoft.com/office/powerpoint/2010/main" val="2545253705"/>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3275856" y="3284984"/>
            <a:ext cx="5868144" cy="3416320"/>
          </a:xfrm>
          <a:prstGeom prst="rect">
            <a:avLst/>
          </a:prstGeom>
        </p:spPr>
        <p:txBody>
          <a:bodyPr wrap="square">
            <a:spAutoFit/>
          </a:bodyPr>
          <a:lstStyle/>
          <a:p>
            <a:pPr algn="r"/>
            <a:r>
              <a:rPr lang="en-US" sz="2400" dirty="0">
                <a:solidFill>
                  <a:srgbClr val="FFFF00"/>
                </a:solidFill>
                <a:latin typeface="Arial Black" panose="020B0A04020102020204" pitchFamily="34" charset="0"/>
              </a:rPr>
              <a:t>So powerful is the legend of Juliet that over half a million tourists flock here every year to visit the simple courtyard and home that are considerably less affluent-looking than the sumptuous Franco </a:t>
            </a:r>
            <a:r>
              <a:rPr lang="en-US" sz="2400" dirty="0" err="1">
                <a:solidFill>
                  <a:srgbClr val="FFFF00"/>
                </a:solidFill>
                <a:latin typeface="Arial Black" panose="020B0A04020102020204" pitchFamily="34" charset="0"/>
              </a:rPr>
              <a:t>Zeffirelli</a:t>
            </a:r>
            <a:r>
              <a:rPr lang="en-US" sz="2400" dirty="0">
                <a:solidFill>
                  <a:srgbClr val="FFFF00"/>
                </a:solidFill>
                <a:latin typeface="Arial Black" panose="020B0A04020102020204" pitchFamily="34" charset="0"/>
              </a:rPr>
              <a:t> version as you may remember it (the movie was filmed in Tuscany)</a:t>
            </a:r>
            <a:endParaRPr lang="ru-RU" sz="2400" dirty="0">
              <a:solidFill>
                <a:srgbClr val="FFFF00"/>
              </a:solidFill>
              <a:latin typeface="Arial Black" panose="020B0A04020102020204" pitchFamily="34" charset="0"/>
            </a:endParaRPr>
          </a:p>
        </p:txBody>
      </p:sp>
    </p:spTree>
    <p:extLst>
      <p:ext uri="{BB962C8B-B14F-4D97-AF65-F5344CB8AC3E}">
        <p14:creationId xmlns:p14="http://schemas.microsoft.com/office/powerpoint/2010/main" val="1317863287"/>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4950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179512" y="3609826"/>
            <a:ext cx="3888432" cy="3108543"/>
          </a:xfrm>
          <a:prstGeom prst="rect">
            <a:avLst/>
          </a:prstGeom>
        </p:spPr>
        <p:txBody>
          <a:bodyPr wrap="square">
            <a:spAutoFit/>
          </a:bodyPr>
          <a:lstStyle/>
          <a:p>
            <a:r>
              <a:rPr lang="fr-FR" sz="2800" b="1" dirty="0">
                <a:solidFill>
                  <a:srgbClr val="FFFF00"/>
                </a:solidFill>
                <a:effectLst>
                  <a:glow rad="228600">
                    <a:schemeClr val="accent5">
                      <a:satMod val="175000"/>
                      <a:alpha val="40000"/>
                    </a:schemeClr>
                  </a:glow>
                </a:effectLst>
                <a:latin typeface="Arial Black" panose="020B0A04020102020204" pitchFamily="34" charset="0"/>
                <a:ea typeface="Times New Roman"/>
              </a:rPr>
              <a:t>Couples like to be photographed standing on the famous balcony where Juliet declared her love to Romeo.</a:t>
            </a:r>
            <a:endParaRPr lang="ru-RU" sz="4000" dirty="0">
              <a:solidFill>
                <a:srgbClr val="FFFF00"/>
              </a:solidFill>
              <a:effectLst>
                <a:glow rad="228600">
                  <a:schemeClr val="accent5">
                    <a:satMod val="175000"/>
                    <a:alpha val="40000"/>
                  </a:schemeClr>
                </a:glow>
              </a:effectLst>
              <a:latin typeface="Arial Black" panose="020B0A04020102020204" pitchFamily="34" charset="0"/>
              <a:ea typeface="Times New Roman"/>
            </a:endParaRPr>
          </a:p>
        </p:txBody>
      </p:sp>
    </p:spTree>
    <p:extLst>
      <p:ext uri="{BB962C8B-B14F-4D97-AF65-F5344CB8AC3E}">
        <p14:creationId xmlns:p14="http://schemas.microsoft.com/office/powerpoint/2010/main" val="1219502754"/>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2483768" y="17413"/>
            <a:ext cx="6660232" cy="4031873"/>
          </a:xfrm>
          <a:prstGeom prst="rect">
            <a:avLst/>
          </a:prstGeom>
        </p:spPr>
        <p:txBody>
          <a:bodyPr wrap="square">
            <a:spAutoFit/>
          </a:bodyPr>
          <a:lstStyle/>
          <a:p>
            <a:pPr algn="r"/>
            <a:r>
              <a:rPr lang="en-US" sz="3200" dirty="0">
                <a:solidFill>
                  <a:srgbClr val="FFFF00"/>
                </a:solidFill>
                <a:latin typeface="Arial Black" panose="020B0A04020102020204" pitchFamily="34" charset="0"/>
              </a:rPr>
              <a:t>To celebrate or not to celebrate? That's the question that can only receive a resounding Yes when it comes to the eponymous heroine in Shakespeare's Romeo And Juliet. </a:t>
            </a:r>
            <a:endParaRPr lang="ru-RU" sz="3200" dirty="0">
              <a:solidFill>
                <a:srgbClr val="FFFF00"/>
              </a:solidFill>
              <a:latin typeface="Arial Black" panose="020B0A04020102020204" pitchFamily="34" charset="0"/>
            </a:endParaRPr>
          </a:p>
        </p:txBody>
      </p:sp>
    </p:spTree>
    <p:extLst>
      <p:ext uri="{BB962C8B-B14F-4D97-AF65-F5344CB8AC3E}">
        <p14:creationId xmlns:p14="http://schemas.microsoft.com/office/powerpoint/2010/main" val="3295042269"/>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681"/>
          <a:stretch/>
        </p:blipFill>
        <p:spPr bwMode="auto">
          <a:xfrm>
            <a:off x="0" y="0"/>
            <a:ext cx="91732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4355976" y="170056"/>
            <a:ext cx="4572000" cy="5262979"/>
          </a:xfrm>
          <a:prstGeom prst="rect">
            <a:avLst/>
          </a:prstGeom>
        </p:spPr>
        <p:txBody>
          <a:bodyPr wrap="square">
            <a:spAutoFit/>
          </a:bodyPr>
          <a:lstStyle/>
          <a:p>
            <a:pPr algn="r"/>
            <a:r>
              <a:rPr lang="en-US" sz="2800" dirty="0">
                <a:solidFill>
                  <a:srgbClr val="FFFF00"/>
                </a:solidFill>
                <a:latin typeface="Arial Black" panose="020B0A04020102020204" pitchFamily="34" charset="0"/>
              </a:rPr>
              <a:t>If you are fortunate enough to be in Verona during the festival, there will be plenty of photo ops and chance </a:t>
            </a:r>
            <a:endParaRPr lang="ru-RU" sz="2800" dirty="0" smtClean="0">
              <a:solidFill>
                <a:srgbClr val="FFFF00"/>
              </a:solidFill>
              <a:latin typeface="Arial Black" panose="020B0A04020102020204" pitchFamily="34" charset="0"/>
            </a:endParaRPr>
          </a:p>
          <a:p>
            <a:pPr algn="r"/>
            <a:r>
              <a:rPr lang="en-US" sz="2800" dirty="0" smtClean="0">
                <a:solidFill>
                  <a:srgbClr val="FFFF00"/>
                </a:solidFill>
                <a:latin typeface="Arial Black" panose="020B0A04020102020204" pitchFamily="34" charset="0"/>
              </a:rPr>
              <a:t>to </a:t>
            </a:r>
            <a:r>
              <a:rPr lang="en-US" sz="2800" dirty="0">
                <a:solidFill>
                  <a:srgbClr val="FFFF00"/>
                </a:solidFill>
                <a:latin typeface="Arial Black" panose="020B0A04020102020204" pitchFamily="34" charset="0"/>
              </a:rPr>
              <a:t>go back </a:t>
            </a:r>
            <a:endParaRPr lang="ru-RU" sz="2800" dirty="0" smtClean="0">
              <a:solidFill>
                <a:srgbClr val="FFFF00"/>
              </a:solidFill>
              <a:latin typeface="Arial Black" panose="020B0A04020102020204" pitchFamily="34" charset="0"/>
            </a:endParaRPr>
          </a:p>
          <a:p>
            <a:pPr algn="r"/>
            <a:r>
              <a:rPr lang="en-US" sz="2800" dirty="0" smtClean="0">
                <a:solidFill>
                  <a:srgbClr val="FFFF00"/>
                </a:solidFill>
                <a:latin typeface="Arial Black" panose="020B0A04020102020204" pitchFamily="34" charset="0"/>
              </a:rPr>
              <a:t>in </a:t>
            </a:r>
            <a:r>
              <a:rPr lang="en-US" sz="2800" dirty="0">
                <a:solidFill>
                  <a:srgbClr val="FFFF00"/>
                </a:solidFill>
                <a:latin typeface="Arial Black" panose="020B0A04020102020204" pitchFamily="34" charset="0"/>
              </a:rPr>
              <a:t>time for what promises to </a:t>
            </a:r>
            <a:r>
              <a:rPr lang="en-US" sz="2800" dirty="0" smtClean="0">
                <a:solidFill>
                  <a:srgbClr val="FFFF00"/>
                </a:solidFill>
                <a:latin typeface="Arial Black" panose="020B0A04020102020204" pitchFamily="34" charset="0"/>
              </a:rPr>
              <a:t>be</a:t>
            </a:r>
            <a:endParaRPr lang="ru-RU" sz="2800" dirty="0" smtClean="0">
              <a:solidFill>
                <a:srgbClr val="FFFF00"/>
              </a:solidFill>
              <a:latin typeface="Arial Black" panose="020B0A04020102020204" pitchFamily="34" charset="0"/>
            </a:endParaRPr>
          </a:p>
          <a:p>
            <a:pPr algn="r"/>
            <a:r>
              <a:rPr lang="en-US" sz="2800" dirty="0" smtClean="0">
                <a:solidFill>
                  <a:srgbClr val="FFFF00"/>
                </a:solidFill>
                <a:latin typeface="Arial Black" panose="020B0A04020102020204" pitchFamily="34" charset="0"/>
              </a:rPr>
              <a:t> </a:t>
            </a:r>
            <a:r>
              <a:rPr lang="en-US" sz="2800" dirty="0">
                <a:solidFill>
                  <a:srgbClr val="FFFF00"/>
                </a:solidFill>
                <a:latin typeface="Arial Black" panose="020B0A04020102020204" pitchFamily="34" charset="0"/>
              </a:rPr>
              <a:t>a day filled </a:t>
            </a:r>
            <a:endParaRPr lang="ru-RU" sz="2800" dirty="0" smtClean="0">
              <a:solidFill>
                <a:srgbClr val="FFFF00"/>
              </a:solidFill>
              <a:latin typeface="Arial Black" panose="020B0A04020102020204" pitchFamily="34" charset="0"/>
            </a:endParaRPr>
          </a:p>
          <a:p>
            <a:pPr algn="r"/>
            <a:r>
              <a:rPr lang="en-US" sz="2800" dirty="0" smtClean="0">
                <a:solidFill>
                  <a:srgbClr val="FFFF00"/>
                </a:solidFill>
                <a:latin typeface="Arial Black" panose="020B0A04020102020204" pitchFamily="34" charset="0"/>
              </a:rPr>
              <a:t>with </a:t>
            </a:r>
            <a:r>
              <a:rPr lang="en-US" sz="2800" dirty="0">
                <a:solidFill>
                  <a:srgbClr val="FFFF00"/>
                </a:solidFill>
                <a:latin typeface="Arial Black" panose="020B0A04020102020204" pitchFamily="34" charset="0"/>
              </a:rPr>
              <a:t>romance </a:t>
            </a:r>
            <a:endParaRPr lang="ru-RU" sz="2800" dirty="0" smtClean="0">
              <a:solidFill>
                <a:srgbClr val="FFFF00"/>
              </a:solidFill>
              <a:latin typeface="Arial Black" panose="020B0A04020102020204" pitchFamily="34" charset="0"/>
            </a:endParaRPr>
          </a:p>
          <a:p>
            <a:pPr algn="r"/>
            <a:r>
              <a:rPr lang="en-US" sz="2800" dirty="0" smtClean="0">
                <a:solidFill>
                  <a:srgbClr val="FFFF00"/>
                </a:solidFill>
                <a:latin typeface="Arial Black" panose="020B0A04020102020204" pitchFamily="34" charset="0"/>
              </a:rPr>
              <a:t>and </a:t>
            </a:r>
            <a:r>
              <a:rPr lang="en-US" sz="2800" dirty="0">
                <a:solidFill>
                  <a:srgbClr val="FFFF00"/>
                </a:solidFill>
                <a:latin typeface="Arial Black" panose="020B0A04020102020204" pitchFamily="34" charset="0"/>
              </a:rPr>
              <a:t>magic.</a:t>
            </a:r>
            <a:endParaRPr lang="ru-RU" sz="2800" dirty="0">
              <a:solidFill>
                <a:srgbClr val="FFFF00"/>
              </a:solidFill>
              <a:latin typeface="Arial Black" panose="020B0A04020102020204" pitchFamily="34" charset="0"/>
            </a:endParaRPr>
          </a:p>
        </p:txBody>
      </p:sp>
    </p:spTree>
    <p:extLst>
      <p:ext uri="{BB962C8B-B14F-4D97-AF65-F5344CB8AC3E}">
        <p14:creationId xmlns:p14="http://schemas.microsoft.com/office/powerpoint/2010/main" val="1167370413"/>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524328" y="38943"/>
            <a:ext cx="1336969" cy="523220"/>
          </a:xfrm>
          <a:prstGeom prst="rect">
            <a:avLst/>
          </a:prstGeom>
          <a:noFill/>
        </p:spPr>
        <p:txBody>
          <a:bodyPr wrap="none" rtlCol="0">
            <a:spAutoFit/>
          </a:bodyPr>
          <a:lstStyle/>
          <a:p>
            <a:r>
              <a:rPr lang="en-US" sz="2800" b="1" dirty="0" smtClean="0">
                <a:solidFill>
                  <a:srgbClr val="FFFF00"/>
                </a:solidFill>
              </a:rPr>
              <a:t>Sources</a:t>
            </a:r>
            <a:endParaRPr lang="ru-RU" sz="2800" b="1" dirty="0">
              <a:solidFill>
                <a:srgbClr val="FFFF00"/>
              </a:solidFill>
            </a:endParaRPr>
          </a:p>
        </p:txBody>
      </p:sp>
      <p:sp>
        <p:nvSpPr>
          <p:cNvPr id="5" name="Прямоугольник 4"/>
          <p:cNvSpPr/>
          <p:nvPr/>
        </p:nvSpPr>
        <p:spPr>
          <a:xfrm>
            <a:off x="105817" y="552148"/>
            <a:ext cx="9144000" cy="6276718"/>
          </a:xfrm>
          <a:prstGeom prst="rect">
            <a:avLst/>
          </a:prstGeom>
        </p:spPr>
        <p:txBody>
          <a:bodyPr wrap="square">
            <a:spAutoFit/>
          </a:bodyPr>
          <a:lstStyle/>
          <a:p>
            <a:pPr>
              <a:lnSpc>
                <a:spcPts val="1000"/>
              </a:lnSpc>
              <a:spcAft>
                <a:spcPts val="1000"/>
              </a:spcAft>
            </a:pPr>
            <a:r>
              <a:rPr lang="en-US" u="sng" dirty="0">
                <a:solidFill>
                  <a:srgbClr val="0000FF"/>
                </a:solidFill>
                <a:ea typeface="Calibri"/>
                <a:cs typeface="Times New Roman"/>
                <a:hlinkClick r:id="rId3"/>
              </a:rPr>
              <a:t>http://viola.bz/happy-birthday-juliet-capulet/</a:t>
            </a:r>
            <a:endParaRPr lang="ru-RU" dirty="0">
              <a:ea typeface="Calibri"/>
              <a:cs typeface="Times New Roman"/>
            </a:endParaRPr>
          </a:p>
          <a:p>
            <a:pPr>
              <a:lnSpc>
                <a:spcPts val="1000"/>
              </a:lnSpc>
              <a:spcAft>
                <a:spcPts val="1000"/>
              </a:spcAft>
            </a:pPr>
            <a:r>
              <a:rPr lang="en-US" u="sng" dirty="0">
                <a:solidFill>
                  <a:srgbClr val="0000FF"/>
                </a:solidFill>
                <a:ea typeface="Calibri"/>
                <a:cs typeface="Times New Roman"/>
                <a:hlinkClick r:id="rId4"/>
              </a:rPr>
              <a:t>http://images5.fanpop.com/image/photos/24600000/Leonard-Whiting-Olivia-Hussey-1968-romeo-and-juliet-by-franco-zeffirelli-24649315-720-540.jpg</a:t>
            </a:r>
            <a:endParaRPr lang="ru-RU" dirty="0">
              <a:ea typeface="Calibri"/>
              <a:cs typeface="Times New Roman"/>
            </a:endParaRPr>
          </a:p>
          <a:p>
            <a:pPr>
              <a:lnSpc>
                <a:spcPts val="1000"/>
              </a:lnSpc>
              <a:spcAft>
                <a:spcPts val="1000"/>
              </a:spcAft>
            </a:pPr>
            <a:r>
              <a:rPr lang="en-US" u="sng" dirty="0">
                <a:solidFill>
                  <a:srgbClr val="0000FF"/>
                </a:solidFill>
                <a:ea typeface="Calibri"/>
                <a:cs typeface="Times New Roman"/>
                <a:hlinkClick r:id="rId5"/>
              </a:rPr>
              <a:t>http://www.raisingarizonakids.com/wp-content/uploads/2013/10/ROMEO-JULIET-Amber.jpg</a:t>
            </a:r>
            <a:endParaRPr lang="ru-RU" dirty="0">
              <a:ea typeface="Calibri"/>
              <a:cs typeface="Times New Roman"/>
            </a:endParaRPr>
          </a:p>
          <a:p>
            <a:pPr>
              <a:lnSpc>
                <a:spcPts val="1000"/>
              </a:lnSpc>
              <a:spcAft>
                <a:spcPts val="1000"/>
              </a:spcAft>
            </a:pPr>
            <a:r>
              <a:rPr lang="en-US" u="sng" dirty="0">
                <a:solidFill>
                  <a:srgbClr val="0000FF"/>
                </a:solidFill>
                <a:ea typeface="Calibri"/>
                <a:cs typeface="Times New Roman"/>
                <a:hlinkClick r:id="rId6"/>
              </a:rPr>
              <a:t>http://i2.cdnds.net/13/15/618x447/movies-romeo-and-juliet-douglas-booth-hailee-steinfeld.jpg</a:t>
            </a:r>
            <a:endParaRPr lang="ru-RU" dirty="0">
              <a:ea typeface="Calibri"/>
              <a:cs typeface="Times New Roman"/>
            </a:endParaRPr>
          </a:p>
          <a:p>
            <a:pPr>
              <a:lnSpc>
                <a:spcPts val="1000"/>
              </a:lnSpc>
              <a:spcAft>
                <a:spcPts val="1000"/>
              </a:spcAft>
            </a:pPr>
            <a:r>
              <a:rPr lang="en-US" u="sng" dirty="0">
                <a:solidFill>
                  <a:srgbClr val="0000FF"/>
                </a:solidFill>
                <a:ea typeface="Calibri"/>
                <a:cs typeface="Times New Roman"/>
                <a:hlinkClick r:id="rId7"/>
              </a:rPr>
              <a:t>http://images4.fanpop.com/image/photos/22900000/Juliet-Capulet-Montague-1968-romeo-and-juliet-by-franco-zeffirelli-22928524-1382-1029.jpg</a:t>
            </a:r>
            <a:endParaRPr lang="ru-RU" dirty="0">
              <a:ea typeface="Calibri"/>
              <a:cs typeface="Times New Roman"/>
            </a:endParaRPr>
          </a:p>
          <a:p>
            <a:pPr>
              <a:lnSpc>
                <a:spcPts val="1000"/>
              </a:lnSpc>
              <a:spcAft>
                <a:spcPts val="1000"/>
              </a:spcAft>
            </a:pPr>
            <a:r>
              <a:rPr lang="en-US" u="sng" dirty="0">
                <a:solidFill>
                  <a:srgbClr val="0000FF"/>
                </a:solidFill>
                <a:ea typeface="Calibri"/>
                <a:cs typeface="Times New Roman"/>
                <a:hlinkClick r:id="rId8"/>
              </a:rPr>
              <a:t>http://insiderlouisville.com/wp-content/uploads/2014/01/romeo-and-juliet.jpg?db97dd</a:t>
            </a:r>
            <a:endParaRPr lang="ru-RU" dirty="0">
              <a:ea typeface="Calibri"/>
              <a:cs typeface="Times New Roman"/>
            </a:endParaRPr>
          </a:p>
          <a:p>
            <a:pPr>
              <a:lnSpc>
                <a:spcPts val="1000"/>
              </a:lnSpc>
              <a:spcAft>
                <a:spcPts val="1000"/>
              </a:spcAft>
            </a:pPr>
            <a:r>
              <a:rPr lang="en-US" u="sng" dirty="0">
                <a:solidFill>
                  <a:srgbClr val="0000FF"/>
                </a:solidFill>
                <a:ea typeface="Calibri"/>
                <a:cs typeface="Times New Roman"/>
                <a:hlinkClick r:id="rId9"/>
              </a:rPr>
              <a:t>http://fast.swide.com/wp-content/uploads/Romeo-and-juliet-2013-movie-douglas-booth-hailee-steinfeld-kissing.jpg</a:t>
            </a:r>
            <a:endParaRPr lang="ru-RU" dirty="0">
              <a:ea typeface="Calibri"/>
              <a:cs typeface="Times New Roman"/>
            </a:endParaRPr>
          </a:p>
          <a:p>
            <a:pPr>
              <a:lnSpc>
                <a:spcPts val="1000"/>
              </a:lnSpc>
              <a:spcAft>
                <a:spcPts val="1000"/>
              </a:spcAft>
            </a:pPr>
            <a:r>
              <a:rPr lang="en-US" u="sng" dirty="0">
                <a:solidFill>
                  <a:srgbClr val="0000FF"/>
                </a:solidFill>
                <a:ea typeface="Calibri"/>
                <a:cs typeface="Times New Roman"/>
                <a:hlinkClick r:id="rId10"/>
              </a:rPr>
              <a:t>http://images6.fanpop.com/image/photos/35800000/Romeo-and-Juliet-romeo-and-juliet-2013-35804501-3000-2000.jpg</a:t>
            </a:r>
            <a:endParaRPr lang="ru-RU" dirty="0">
              <a:ea typeface="Calibri"/>
              <a:cs typeface="Times New Roman"/>
            </a:endParaRPr>
          </a:p>
          <a:p>
            <a:pPr>
              <a:lnSpc>
                <a:spcPts val="1000"/>
              </a:lnSpc>
              <a:spcAft>
                <a:spcPts val="1000"/>
              </a:spcAft>
            </a:pPr>
            <a:r>
              <a:rPr lang="en-US" u="sng" dirty="0">
                <a:solidFill>
                  <a:srgbClr val="0000FF"/>
                </a:solidFill>
                <a:ea typeface="Calibri"/>
                <a:cs typeface="Times New Roman"/>
                <a:hlinkClick r:id="rId11"/>
              </a:rPr>
              <a:t>http://images2.fanpop.com/image/photos/10800000/olivia-leo-romeo-and-juliet-1968-10866580-604-415.jpg</a:t>
            </a:r>
            <a:endParaRPr lang="ru-RU" dirty="0">
              <a:ea typeface="Calibri"/>
              <a:cs typeface="Times New Roman"/>
            </a:endParaRPr>
          </a:p>
          <a:p>
            <a:pPr>
              <a:lnSpc>
                <a:spcPts val="1000"/>
              </a:lnSpc>
              <a:spcAft>
                <a:spcPts val="1000"/>
              </a:spcAft>
            </a:pPr>
            <a:r>
              <a:rPr lang="en-US" u="sng" dirty="0">
                <a:solidFill>
                  <a:srgbClr val="0000FF"/>
                </a:solidFill>
                <a:ea typeface="Calibri"/>
                <a:cs typeface="Times New Roman"/>
                <a:hlinkClick r:id="rId12"/>
              </a:rPr>
              <a:t>http://images1.fanpop.com/images/photos/1800000/Stills-romeo-and-juliet-1968-1847815-526-390.jpg</a:t>
            </a:r>
            <a:endParaRPr lang="ru-RU" dirty="0">
              <a:ea typeface="Calibri"/>
              <a:cs typeface="Times New Roman"/>
            </a:endParaRPr>
          </a:p>
          <a:p>
            <a:pPr>
              <a:lnSpc>
                <a:spcPts val="1000"/>
              </a:lnSpc>
              <a:spcAft>
                <a:spcPts val="1000"/>
              </a:spcAft>
            </a:pPr>
            <a:r>
              <a:rPr lang="en-US" u="sng" dirty="0">
                <a:solidFill>
                  <a:srgbClr val="0000FF"/>
                </a:solidFill>
                <a:ea typeface="Calibri"/>
                <a:cs typeface="Times New Roman"/>
                <a:hlinkClick r:id="rId13"/>
              </a:rPr>
              <a:t>http://viola.bz/wp-content/uploads/2012/09/Romeo-and-Juliet-3.jpg</a:t>
            </a:r>
            <a:endParaRPr lang="ru-RU" dirty="0">
              <a:ea typeface="Calibri"/>
              <a:cs typeface="Times New Roman"/>
            </a:endParaRPr>
          </a:p>
          <a:p>
            <a:pPr>
              <a:lnSpc>
                <a:spcPts val="1000"/>
              </a:lnSpc>
              <a:spcAft>
                <a:spcPts val="1000"/>
              </a:spcAft>
            </a:pPr>
            <a:r>
              <a:rPr lang="en-US" u="sng" dirty="0">
                <a:solidFill>
                  <a:srgbClr val="0000FF"/>
                </a:solidFill>
                <a:ea typeface="Calibri"/>
                <a:cs typeface="Times New Roman"/>
                <a:hlinkClick r:id="rId14"/>
              </a:rPr>
              <a:t>http://viola.bz/wp-content/uploads/2012/09/Romeo-and-Juliet-Statue-Central-Park-New-York-NY.jpg</a:t>
            </a:r>
            <a:endParaRPr lang="ru-RU" dirty="0">
              <a:ea typeface="Calibri"/>
              <a:cs typeface="Times New Roman"/>
            </a:endParaRPr>
          </a:p>
          <a:p>
            <a:pPr>
              <a:lnSpc>
                <a:spcPts val="1000"/>
              </a:lnSpc>
              <a:spcAft>
                <a:spcPts val="1000"/>
              </a:spcAft>
            </a:pPr>
            <a:r>
              <a:rPr lang="en-US" u="sng" dirty="0">
                <a:solidFill>
                  <a:srgbClr val="0000FF"/>
                </a:solidFill>
                <a:ea typeface="Calibri"/>
                <a:cs typeface="Times New Roman"/>
                <a:hlinkClick r:id="rId15"/>
              </a:rPr>
              <a:t>http://viola.bz/wp-content/uploads/2012/09/Romeo-and-Juliet-1.jpg</a:t>
            </a:r>
            <a:endParaRPr lang="ru-RU" dirty="0">
              <a:ea typeface="Calibri"/>
              <a:cs typeface="Times New Roman"/>
            </a:endParaRPr>
          </a:p>
          <a:p>
            <a:pPr>
              <a:lnSpc>
                <a:spcPts val="1000"/>
              </a:lnSpc>
              <a:spcAft>
                <a:spcPts val="1000"/>
              </a:spcAft>
            </a:pPr>
            <a:r>
              <a:rPr lang="en-US" u="sng" dirty="0">
                <a:solidFill>
                  <a:srgbClr val="0000FF"/>
                </a:solidFill>
                <a:ea typeface="Calibri"/>
                <a:cs typeface="Times New Roman"/>
                <a:hlinkClick r:id="rId16"/>
              </a:rPr>
              <a:t>http://www.italiarail.com/verona/events/juliets-birthday</a:t>
            </a:r>
            <a:endParaRPr lang="ru-RU" dirty="0">
              <a:ea typeface="Calibri"/>
              <a:cs typeface="Times New Roman"/>
            </a:endParaRPr>
          </a:p>
          <a:p>
            <a:pPr>
              <a:lnSpc>
                <a:spcPts val="1000"/>
              </a:lnSpc>
              <a:spcAft>
                <a:spcPts val="1000"/>
              </a:spcAft>
            </a:pPr>
            <a:r>
              <a:rPr lang="en-US" u="sng" dirty="0">
                <a:solidFill>
                  <a:srgbClr val="0000FF"/>
                </a:solidFill>
                <a:ea typeface="Calibri"/>
                <a:cs typeface="Times New Roman"/>
                <a:hlinkClick r:id="rId17"/>
              </a:rPr>
              <a:t>http://cdn4.vtourist.com/4/7139950-Juliu00EBts_Balcony-Verona.jpg</a:t>
            </a:r>
            <a:endParaRPr lang="ru-RU" dirty="0">
              <a:ea typeface="Calibri"/>
              <a:cs typeface="Times New Roman"/>
            </a:endParaRPr>
          </a:p>
          <a:p>
            <a:pPr>
              <a:lnSpc>
                <a:spcPts val="1000"/>
              </a:lnSpc>
              <a:spcAft>
                <a:spcPts val="1000"/>
              </a:spcAft>
            </a:pPr>
            <a:r>
              <a:rPr lang="en-US" u="sng" dirty="0">
                <a:solidFill>
                  <a:srgbClr val="0000FF"/>
                </a:solidFill>
                <a:ea typeface="Calibri"/>
                <a:cs typeface="Times New Roman"/>
                <a:hlinkClick r:id="rId18"/>
              </a:rPr>
              <a:t>http://www.virtualtourist.com/travel/Europe/Italy/Veneto/Verona-140824/Things_To_Do-Verona-Romeo_Juliet-BR-1.html</a:t>
            </a:r>
            <a:endParaRPr lang="ru-RU" dirty="0">
              <a:ea typeface="Calibri"/>
              <a:cs typeface="Times New Roman"/>
            </a:endParaRPr>
          </a:p>
          <a:p>
            <a:pPr>
              <a:lnSpc>
                <a:spcPts val="1000"/>
              </a:lnSpc>
              <a:spcAft>
                <a:spcPts val="1000"/>
              </a:spcAft>
            </a:pPr>
            <a:r>
              <a:rPr lang="en-US" u="sng" dirty="0">
                <a:solidFill>
                  <a:srgbClr val="0000FF"/>
                </a:solidFill>
                <a:ea typeface="Calibri"/>
                <a:cs typeface="Times New Roman"/>
                <a:hlinkClick r:id="rId19"/>
              </a:rPr>
              <a:t>http://images4.fanpop.com/image/photos/21300000/Romeo-Juliet-1968-1968-romeo-and-juliet-by-franco-zeffirelli-21346588-720-540.jpg</a:t>
            </a:r>
            <a:endParaRPr lang="ru-RU" dirty="0">
              <a:ea typeface="Calibri"/>
              <a:cs typeface="Times New Roman"/>
            </a:endParaRPr>
          </a:p>
          <a:p>
            <a:pPr>
              <a:lnSpc>
                <a:spcPts val="1000"/>
              </a:lnSpc>
              <a:spcAft>
                <a:spcPts val="1000"/>
              </a:spcAft>
            </a:pPr>
            <a:r>
              <a:rPr lang="en-US" u="sng" dirty="0">
                <a:solidFill>
                  <a:srgbClr val="0000FF"/>
                </a:solidFill>
                <a:ea typeface="Calibri"/>
                <a:cs typeface="Times New Roman"/>
                <a:hlinkClick r:id="rId20"/>
              </a:rPr>
              <a:t>http://www.italymagazine.com/news/whats-italy-september-2014</a:t>
            </a:r>
            <a:endParaRPr lang="ru-RU" dirty="0">
              <a:ea typeface="Calibri"/>
              <a:cs typeface="Times New Roman"/>
            </a:endParaRPr>
          </a:p>
          <a:p>
            <a:pPr>
              <a:lnSpc>
                <a:spcPts val="1000"/>
              </a:lnSpc>
              <a:spcAft>
                <a:spcPts val="1000"/>
              </a:spcAft>
            </a:pPr>
            <a:r>
              <a:rPr lang="en-US" u="sng" dirty="0">
                <a:solidFill>
                  <a:srgbClr val="0000FF"/>
                </a:solidFill>
                <a:ea typeface="Calibri"/>
                <a:cs typeface="Times New Roman"/>
                <a:hlinkClick r:id="rId21"/>
              </a:rPr>
              <a:t>http://www.newdvdreleasedates.com/images/posters/full/romeo-and-juliet-2013.jpg</a:t>
            </a:r>
            <a:endParaRPr lang="ru-RU" dirty="0">
              <a:ea typeface="Calibri"/>
              <a:cs typeface="Times New Roman"/>
            </a:endParaRPr>
          </a:p>
          <a:p>
            <a:pPr>
              <a:lnSpc>
                <a:spcPts val="1000"/>
              </a:lnSpc>
              <a:spcAft>
                <a:spcPts val="1000"/>
              </a:spcAft>
            </a:pPr>
            <a:r>
              <a:rPr lang="en-US" u="sng" dirty="0">
                <a:solidFill>
                  <a:srgbClr val="0000FF"/>
                </a:solidFill>
                <a:ea typeface="Calibri"/>
                <a:cs typeface="Times New Roman"/>
                <a:hlinkClick r:id="rId22"/>
              </a:rPr>
              <a:t>http://d3gtl9l2a4fn1j.cloudfront.net/t/p/w780/qTCdJVgpC0ORKanJfMvx2ls8exs.jpg</a:t>
            </a:r>
            <a:endParaRPr lang="ru-RU" dirty="0">
              <a:ea typeface="Calibri"/>
              <a:cs typeface="Times New Roman"/>
            </a:endParaRPr>
          </a:p>
        </p:txBody>
      </p:sp>
    </p:spTree>
    <p:extLst>
      <p:ext uri="{BB962C8B-B14F-4D97-AF65-F5344CB8AC3E}">
        <p14:creationId xmlns:p14="http://schemas.microsoft.com/office/powerpoint/2010/main" val="1464398115"/>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4714"/>
          <a:stretch/>
        </p:blipFill>
        <p:spPr bwMode="auto">
          <a:xfrm>
            <a:off x="-19422" y="0"/>
            <a:ext cx="916342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1979712" y="4437112"/>
            <a:ext cx="2446182" cy="369332"/>
          </a:xfrm>
          <a:prstGeom prst="rect">
            <a:avLst/>
          </a:prstGeom>
        </p:spPr>
        <p:txBody>
          <a:bodyPr wrap="none">
            <a:spAutoFit/>
          </a:bodyPr>
          <a:lstStyle/>
          <a:p>
            <a:r>
              <a:rPr lang="en-US" b="1" cap="all" dirty="0">
                <a:solidFill>
                  <a:srgbClr val="901B1C"/>
                </a:solidFill>
                <a:latin typeface="Oswald"/>
                <a:hlinkClick r:id="rId3"/>
              </a:rPr>
              <a:t>JULIET´S BIRTHDAY</a:t>
            </a:r>
            <a:endParaRPr lang="en-US" b="1" i="0" cap="all" dirty="0">
              <a:solidFill>
                <a:srgbClr val="901B1C"/>
              </a:solidFill>
              <a:effectLst/>
              <a:latin typeface="Oswald"/>
            </a:endParaRPr>
          </a:p>
        </p:txBody>
      </p:sp>
      <p:sp>
        <p:nvSpPr>
          <p:cNvPr id="5" name="Прямоугольник 4"/>
          <p:cNvSpPr/>
          <p:nvPr/>
        </p:nvSpPr>
        <p:spPr>
          <a:xfrm>
            <a:off x="97793" y="46820"/>
            <a:ext cx="8928992" cy="1384995"/>
          </a:xfrm>
          <a:prstGeom prst="rect">
            <a:avLst/>
          </a:prstGeom>
        </p:spPr>
        <p:txBody>
          <a:bodyPr wrap="square">
            <a:spAutoFit/>
          </a:bodyPr>
          <a:lstStyle/>
          <a:p>
            <a:r>
              <a:rPr lang="en-US" sz="2800" b="1" dirty="0">
                <a:solidFill>
                  <a:srgbClr val="FFFF00"/>
                </a:solidFill>
                <a:latin typeface="Arial Black" panose="020B0A04020102020204" pitchFamily="34" charset="0"/>
              </a:rPr>
              <a:t>The city of Verona celebrates every year, on September 16, the birthday of its famous heroine.</a:t>
            </a:r>
            <a:endParaRPr lang="ru-RU" sz="2800" b="1" dirty="0">
              <a:solidFill>
                <a:srgbClr val="FFFF00"/>
              </a:solidFill>
              <a:latin typeface="Arial Black" panose="020B0A04020102020204" pitchFamily="34" charset="0"/>
            </a:endParaRPr>
          </a:p>
        </p:txBody>
      </p:sp>
    </p:spTree>
    <p:extLst>
      <p:ext uri="{BB962C8B-B14F-4D97-AF65-F5344CB8AC3E}">
        <p14:creationId xmlns:p14="http://schemas.microsoft.com/office/powerpoint/2010/main" val="3791183383"/>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18"/>
            <a:ext cx="9120253" cy="6853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51520" y="188640"/>
            <a:ext cx="4464496" cy="6463308"/>
          </a:xfrm>
          <a:prstGeom prst="rect">
            <a:avLst/>
          </a:prstGeom>
        </p:spPr>
        <p:txBody>
          <a:bodyPr wrap="square">
            <a:spAutoFit/>
          </a:bodyPr>
          <a:lstStyle/>
          <a:p>
            <a:r>
              <a:rPr lang="en-US" dirty="0">
                <a:solidFill>
                  <a:srgbClr val="FFFF00"/>
                </a:solidFill>
                <a:latin typeface="Arial Black" panose="020B0A04020102020204" pitchFamily="34" charset="0"/>
              </a:rPr>
              <a:t>The date is based on the "novella" by </a:t>
            </a:r>
            <a:r>
              <a:rPr lang="en-US" b="1" dirty="0">
                <a:solidFill>
                  <a:srgbClr val="FFFF00"/>
                </a:solidFill>
                <a:latin typeface="Arial Black" panose="020B0A04020102020204" pitchFamily="34" charset="0"/>
              </a:rPr>
              <a:t>Luigi Da Porto</a:t>
            </a:r>
            <a:r>
              <a:rPr lang="en-US" dirty="0">
                <a:solidFill>
                  <a:srgbClr val="FFFF00"/>
                </a:solidFill>
                <a:latin typeface="Arial Black" panose="020B0A04020102020204" pitchFamily="34" charset="0"/>
              </a:rPr>
              <a:t> (1531), the first writer who told the story of Romeo and Juliet. He was a captain in the service of the Venetian Republic and he claimed that one of his bowmen, named Pellegrino da Verona, told him the true story of two unfortunate young lovers who had lived at the beginning of the 14th century and belonged to two rival families, the Capulets and the Montagues</a:t>
            </a:r>
            <a:r>
              <a:rPr lang="en-US" dirty="0" smtClean="0">
                <a:solidFill>
                  <a:srgbClr val="FFFF00"/>
                </a:solidFill>
                <a:latin typeface="Arial Black" panose="020B0A04020102020204" pitchFamily="34" charset="0"/>
              </a:rPr>
              <a:t>.</a:t>
            </a:r>
            <a:endParaRPr lang="ru-RU" dirty="0" smtClean="0">
              <a:solidFill>
                <a:srgbClr val="FFFF00"/>
              </a:solidFill>
              <a:latin typeface="Arial Black" panose="020B0A04020102020204" pitchFamily="34" charset="0"/>
            </a:endParaRPr>
          </a:p>
          <a:p>
            <a:endParaRPr lang="ru-RU" dirty="0">
              <a:solidFill>
                <a:srgbClr val="FFFF00"/>
              </a:solidFill>
              <a:latin typeface="Arial Black" panose="020B0A04020102020204" pitchFamily="34" charset="0"/>
            </a:endParaRPr>
          </a:p>
          <a:p>
            <a:endParaRPr lang="en-US" dirty="0">
              <a:solidFill>
                <a:srgbClr val="FFFF00"/>
              </a:solidFill>
              <a:latin typeface="Arial Black" panose="020B0A04020102020204" pitchFamily="34" charset="0"/>
            </a:endParaRPr>
          </a:p>
          <a:p>
            <a:r>
              <a:rPr lang="en-US" sz="2400" dirty="0">
                <a:solidFill>
                  <a:srgbClr val="0000CC"/>
                </a:solidFill>
                <a:latin typeface="Arial Black" panose="020B0A04020102020204" pitchFamily="34" charset="0"/>
              </a:rPr>
              <a:t>His novel inspired a lot of other European writers, until it reached the peak of artistic expression in </a:t>
            </a:r>
            <a:r>
              <a:rPr lang="en-US" sz="2400" b="1" dirty="0">
                <a:solidFill>
                  <a:srgbClr val="0000CC"/>
                </a:solidFill>
                <a:latin typeface="Arial Black" panose="020B0A04020102020204" pitchFamily="34" charset="0"/>
              </a:rPr>
              <a:t>Shakespeare</a:t>
            </a:r>
            <a:r>
              <a:rPr lang="en-US" sz="2400" dirty="0">
                <a:solidFill>
                  <a:srgbClr val="0000CC"/>
                </a:solidFill>
                <a:latin typeface="Arial Black" panose="020B0A04020102020204" pitchFamily="34" charset="0"/>
              </a:rPr>
              <a:t>´s "Romeo and Juliet" (1596).</a:t>
            </a:r>
            <a:endParaRPr lang="en-US" sz="2400" b="0" i="0" dirty="0">
              <a:solidFill>
                <a:srgbClr val="0000CC"/>
              </a:solidFill>
              <a:effectLst/>
              <a:latin typeface="Arial Black" panose="020B0A04020102020204" pitchFamily="34" charset="0"/>
            </a:endParaRPr>
          </a:p>
        </p:txBody>
      </p:sp>
    </p:spTree>
    <p:extLst>
      <p:ext uri="{BB962C8B-B14F-4D97-AF65-F5344CB8AC3E}">
        <p14:creationId xmlns:p14="http://schemas.microsoft.com/office/powerpoint/2010/main" val="2364658796"/>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122"/>
            <a:ext cx="9228270" cy="6871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65600" y="0"/>
            <a:ext cx="8970896" cy="1569660"/>
          </a:xfrm>
          <a:prstGeom prst="rect">
            <a:avLst/>
          </a:prstGeom>
        </p:spPr>
        <p:txBody>
          <a:bodyPr wrap="square">
            <a:spAutoFit/>
          </a:bodyPr>
          <a:lstStyle/>
          <a:p>
            <a:r>
              <a:rPr lang="fr-FR" sz="3200" b="1" dirty="0">
                <a:solidFill>
                  <a:srgbClr val="FFFF00"/>
                </a:solidFill>
                <a:latin typeface="Arial Black" panose="020B0A04020102020204" pitchFamily="34" charset="0"/>
                <a:ea typeface="Times New Roman"/>
              </a:rPr>
              <a:t>Juliet Cappello (her real name) was born on 16</a:t>
            </a:r>
            <a:r>
              <a:rPr lang="fr-FR" sz="3200" b="1" baseline="30000" dirty="0">
                <a:solidFill>
                  <a:srgbClr val="FFFF00"/>
                </a:solidFill>
                <a:latin typeface="Arial Black" panose="020B0A04020102020204" pitchFamily="34" charset="0"/>
                <a:ea typeface="Times New Roman"/>
              </a:rPr>
              <a:t>th</a:t>
            </a:r>
            <a:r>
              <a:rPr lang="fr-FR" sz="3200" b="1" dirty="0">
                <a:solidFill>
                  <a:srgbClr val="FFFF00"/>
                </a:solidFill>
                <a:latin typeface="Arial Black" panose="020B0A04020102020204" pitchFamily="34" charset="0"/>
                <a:ea typeface="Times New Roman"/>
              </a:rPr>
              <a:t> September 1284 </a:t>
            </a:r>
            <a:endParaRPr lang="ru-RU" sz="3200" b="1" dirty="0" smtClean="0">
              <a:solidFill>
                <a:srgbClr val="FFFF00"/>
              </a:solidFill>
              <a:latin typeface="Arial Black" panose="020B0A04020102020204" pitchFamily="34" charset="0"/>
              <a:ea typeface="Times New Roman"/>
            </a:endParaRPr>
          </a:p>
          <a:p>
            <a:r>
              <a:rPr lang="fr-FR" sz="3200" b="1" dirty="0" smtClean="0">
                <a:solidFill>
                  <a:srgbClr val="FFFF00"/>
                </a:solidFill>
                <a:latin typeface="Arial Black" panose="020B0A04020102020204" pitchFamily="34" charset="0"/>
                <a:ea typeface="Times New Roman"/>
              </a:rPr>
              <a:t>in </a:t>
            </a:r>
            <a:r>
              <a:rPr lang="fr-FR" sz="3200" b="1" dirty="0">
                <a:solidFill>
                  <a:srgbClr val="FFFF00"/>
                </a:solidFill>
                <a:latin typeface="Arial Black" panose="020B0A04020102020204" pitchFamily="34" charset="0"/>
                <a:ea typeface="Times New Roman"/>
              </a:rPr>
              <a:t>Verona, Italy. </a:t>
            </a:r>
            <a:endParaRPr lang="ru-RU" sz="3200" dirty="0">
              <a:solidFill>
                <a:srgbClr val="FFFF00"/>
              </a:solidFill>
              <a:latin typeface="Arial Black" panose="020B0A04020102020204" pitchFamily="34" charset="0"/>
            </a:endParaRPr>
          </a:p>
        </p:txBody>
      </p:sp>
    </p:spTree>
    <p:extLst>
      <p:ext uri="{BB962C8B-B14F-4D97-AF65-F5344CB8AC3E}">
        <p14:creationId xmlns:p14="http://schemas.microsoft.com/office/powerpoint/2010/main" val="4082737253"/>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480"/>
          <a:stretch/>
        </p:blipFill>
        <p:spPr bwMode="auto">
          <a:xfrm>
            <a:off x="0" y="-6846"/>
            <a:ext cx="9144000" cy="6864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179512" y="116632"/>
            <a:ext cx="3960440" cy="6001643"/>
          </a:xfrm>
          <a:prstGeom prst="rect">
            <a:avLst/>
          </a:prstGeom>
        </p:spPr>
        <p:txBody>
          <a:bodyPr wrap="square">
            <a:spAutoFit/>
          </a:bodyPr>
          <a:lstStyle/>
          <a:p>
            <a:r>
              <a:rPr lang="fr-FR" sz="3200" b="1" dirty="0">
                <a:solidFill>
                  <a:srgbClr val="FFFF00"/>
                </a:solidFill>
                <a:latin typeface="Arial Black" panose="020B0A04020102020204" pitchFamily="34" charset="0"/>
                <a:ea typeface="Times New Roman"/>
              </a:rPr>
              <a:t>There were many legends and poems about her romance with Romeo, and in 1596, William Shakespeare wrote his famous play about the couple.</a:t>
            </a:r>
            <a:endParaRPr lang="ru-RU" sz="4400" dirty="0">
              <a:solidFill>
                <a:srgbClr val="FFFF00"/>
              </a:solidFill>
              <a:effectLst/>
              <a:latin typeface="Arial Black" panose="020B0A04020102020204" pitchFamily="34" charset="0"/>
              <a:ea typeface="Times New Roman"/>
            </a:endParaRPr>
          </a:p>
        </p:txBody>
      </p:sp>
    </p:spTree>
    <p:extLst>
      <p:ext uri="{BB962C8B-B14F-4D97-AF65-F5344CB8AC3E}">
        <p14:creationId xmlns:p14="http://schemas.microsoft.com/office/powerpoint/2010/main" val="3740093097"/>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 r="92"/>
          <a:stretch/>
        </p:blipFill>
        <p:spPr bwMode="auto">
          <a:xfrm>
            <a:off x="0" y="-3423"/>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6292" y="0"/>
            <a:ext cx="9117707" cy="1815882"/>
          </a:xfrm>
          <a:prstGeom prst="rect">
            <a:avLst/>
          </a:prstGeom>
        </p:spPr>
        <p:txBody>
          <a:bodyPr wrap="square">
            <a:spAutoFit/>
          </a:bodyPr>
          <a:lstStyle/>
          <a:p>
            <a:pPr algn="ctr"/>
            <a:r>
              <a:rPr lang="fr-FR" sz="2800" b="1" dirty="0">
                <a:solidFill>
                  <a:srgbClr val="FFFF00"/>
                </a:solidFill>
                <a:latin typeface="Arial Black" panose="020B0A04020102020204" pitchFamily="34" charset="0"/>
                <a:ea typeface="Times New Roman"/>
              </a:rPr>
              <a:t>Hundreds of thousands of tourists visit Juliet’s house </a:t>
            </a:r>
            <a:endParaRPr lang="ru-RU" sz="2800" b="1" dirty="0" smtClean="0">
              <a:solidFill>
                <a:srgbClr val="FFFF00"/>
              </a:solidFill>
              <a:latin typeface="Arial Black" panose="020B0A04020102020204" pitchFamily="34" charset="0"/>
              <a:ea typeface="Times New Roman"/>
            </a:endParaRPr>
          </a:p>
          <a:p>
            <a:pPr algn="ctr"/>
            <a:r>
              <a:rPr lang="fr-FR" sz="2800" b="1" dirty="0" smtClean="0">
                <a:solidFill>
                  <a:srgbClr val="FFFF00"/>
                </a:solidFill>
                <a:latin typeface="Arial Black" panose="020B0A04020102020204" pitchFamily="34" charset="0"/>
                <a:ea typeface="Times New Roman"/>
              </a:rPr>
              <a:t>every </a:t>
            </a:r>
            <a:endParaRPr lang="ru-RU" sz="2800" b="1" dirty="0" smtClean="0">
              <a:solidFill>
                <a:srgbClr val="FFFF00"/>
              </a:solidFill>
              <a:latin typeface="Arial Black" panose="020B0A04020102020204" pitchFamily="34" charset="0"/>
              <a:ea typeface="Times New Roman"/>
            </a:endParaRPr>
          </a:p>
          <a:p>
            <a:pPr algn="ctr"/>
            <a:r>
              <a:rPr lang="fr-FR" sz="2800" b="1" dirty="0" smtClean="0">
                <a:solidFill>
                  <a:srgbClr val="FFFF00"/>
                </a:solidFill>
                <a:latin typeface="Arial Black" panose="020B0A04020102020204" pitchFamily="34" charset="0"/>
                <a:ea typeface="Times New Roman"/>
              </a:rPr>
              <a:t>year</a:t>
            </a:r>
            <a:endParaRPr lang="ru-RU" sz="2800" dirty="0">
              <a:solidFill>
                <a:srgbClr val="FFFF00"/>
              </a:solidFill>
              <a:latin typeface="Arial Black" panose="020B0A04020102020204" pitchFamily="34" charset="0"/>
            </a:endParaRPr>
          </a:p>
        </p:txBody>
      </p:sp>
    </p:spTree>
    <p:extLst>
      <p:ext uri="{BB962C8B-B14F-4D97-AF65-F5344CB8AC3E}">
        <p14:creationId xmlns:p14="http://schemas.microsoft.com/office/powerpoint/2010/main" val="3153938564"/>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5487"/>
          <a:stretch/>
        </p:blipFill>
        <p:spPr bwMode="auto">
          <a:xfrm>
            <a:off x="0" y="-35421"/>
            <a:ext cx="9144000" cy="6893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251520" y="188640"/>
            <a:ext cx="3024336" cy="5078313"/>
          </a:xfrm>
          <a:prstGeom prst="rect">
            <a:avLst/>
          </a:prstGeom>
        </p:spPr>
        <p:txBody>
          <a:bodyPr wrap="square">
            <a:spAutoFit/>
          </a:bodyPr>
          <a:lstStyle/>
          <a:p>
            <a:r>
              <a:rPr lang="fr-FR" sz="3600" b="1" dirty="0">
                <a:solidFill>
                  <a:srgbClr val="FFFF00"/>
                </a:solidFill>
                <a:latin typeface="Arial Black" panose="020B0A04020102020204" pitchFamily="34" charset="0"/>
                <a:ea typeface="Times New Roman"/>
              </a:rPr>
              <a:t>On 16</a:t>
            </a:r>
            <a:r>
              <a:rPr lang="fr-FR" sz="3600" b="1" baseline="30000" dirty="0">
                <a:solidFill>
                  <a:srgbClr val="FFFF00"/>
                </a:solidFill>
                <a:latin typeface="Arial Black" panose="020B0A04020102020204" pitchFamily="34" charset="0"/>
                <a:ea typeface="Times New Roman"/>
              </a:rPr>
              <a:t>th</a:t>
            </a:r>
            <a:r>
              <a:rPr lang="fr-FR" sz="3600" b="1" dirty="0">
                <a:solidFill>
                  <a:srgbClr val="FFFF00"/>
                </a:solidFill>
                <a:latin typeface="Arial Black" panose="020B0A04020102020204" pitchFamily="34" charset="0"/>
                <a:ea typeface="Times New Roman"/>
              </a:rPr>
              <a:t> September, there is </a:t>
            </a:r>
            <a:endParaRPr lang="ru-RU" sz="3600" b="1" dirty="0" smtClean="0">
              <a:solidFill>
                <a:srgbClr val="FFFF00"/>
              </a:solidFill>
              <a:latin typeface="Arial Black" panose="020B0A04020102020204" pitchFamily="34" charset="0"/>
              <a:ea typeface="Times New Roman"/>
            </a:endParaRPr>
          </a:p>
          <a:p>
            <a:r>
              <a:rPr lang="fr-FR" sz="3600" b="1" dirty="0" smtClean="0">
                <a:solidFill>
                  <a:srgbClr val="FFFF00"/>
                </a:solidFill>
                <a:latin typeface="Arial Black" panose="020B0A04020102020204" pitchFamily="34" charset="0"/>
                <a:ea typeface="Times New Roman"/>
              </a:rPr>
              <a:t>a </a:t>
            </a:r>
            <a:r>
              <a:rPr lang="fr-FR" sz="3600" b="1" dirty="0">
                <a:solidFill>
                  <a:srgbClr val="FFFF00"/>
                </a:solidFill>
                <a:latin typeface="Arial Black" panose="020B0A04020102020204" pitchFamily="34" charset="0"/>
                <a:ea typeface="Times New Roman"/>
              </a:rPr>
              <a:t>festival in Verona to celebrate Juliet’s birthday. </a:t>
            </a:r>
            <a:endParaRPr lang="ru-RU" sz="3600" dirty="0">
              <a:solidFill>
                <a:srgbClr val="FFFF00"/>
              </a:solidFill>
              <a:latin typeface="Arial Black" panose="020B0A04020102020204" pitchFamily="34" charset="0"/>
            </a:endParaRPr>
          </a:p>
        </p:txBody>
      </p:sp>
    </p:spTree>
    <p:extLst>
      <p:ext uri="{BB962C8B-B14F-4D97-AF65-F5344CB8AC3E}">
        <p14:creationId xmlns:p14="http://schemas.microsoft.com/office/powerpoint/2010/main" val="266698389"/>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515" r="11315"/>
          <a:stretch/>
        </p:blipFill>
        <p:spPr bwMode="auto">
          <a:xfrm>
            <a:off x="1" y="-571"/>
            <a:ext cx="9144000" cy="6858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2483768" y="0"/>
            <a:ext cx="6654153" cy="1938992"/>
          </a:xfrm>
          <a:prstGeom prst="rect">
            <a:avLst/>
          </a:prstGeom>
        </p:spPr>
        <p:txBody>
          <a:bodyPr wrap="square">
            <a:spAutoFit/>
          </a:bodyPr>
          <a:lstStyle/>
          <a:p>
            <a:pPr algn="r"/>
            <a:r>
              <a:rPr lang="en-US" sz="2000" dirty="0">
                <a:solidFill>
                  <a:srgbClr val="FFFF00"/>
                </a:solidFill>
                <a:latin typeface="Arial Black" panose="020B0A04020102020204" pitchFamily="34" charset="0"/>
              </a:rPr>
              <a:t>Revelers roam the streets of Verona, dressed in romantic period costumes, to celebrate the young love-struck heroine’s birthday. Festivities include parades of the infamous Courts of Montague’s and Capulet’s, dancing, street artists, musicians and lots of food.</a:t>
            </a:r>
            <a:endParaRPr lang="ru-RU" sz="2000" dirty="0">
              <a:solidFill>
                <a:srgbClr val="FFFF00"/>
              </a:solidFill>
              <a:latin typeface="Arial Black" panose="020B0A04020102020204" pitchFamily="34" charset="0"/>
            </a:endParaRPr>
          </a:p>
        </p:txBody>
      </p:sp>
    </p:spTree>
    <p:extLst>
      <p:ext uri="{BB962C8B-B14F-4D97-AF65-F5344CB8AC3E}">
        <p14:creationId xmlns:p14="http://schemas.microsoft.com/office/powerpoint/2010/main" val="3854062031"/>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194</TotalTime>
  <Words>762</Words>
  <Application>Microsoft Office PowerPoint</Application>
  <PresentationFormat>Экран (4:3)</PresentationFormat>
  <Paragraphs>60</Paragraphs>
  <Slides>21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21</vt:i4>
      </vt:variant>
    </vt:vector>
  </HeadingPairs>
  <TitlesOfParts>
    <vt:vector size="22"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1</dc:creator>
  <cp:lastModifiedBy>1</cp:lastModifiedBy>
  <cp:revision>15</cp:revision>
  <dcterms:created xsi:type="dcterms:W3CDTF">2014-09-14T16:28:47Z</dcterms:created>
  <dcterms:modified xsi:type="dcterms:W3CDTF">2014-09-14T19:53:30Z</dcterms:modified>
</cp:coreProperties>
</file>