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60" r:id="rId4"/>
    <p:sldId id="279" r:id="rId5"/>
    <p:sldId id="284" r:id="rId6"/>
    <p:sldId id="285" r:id="rId7"/>
    <p:sldId id="277" r:id="rId8"/>
    <p:sldId id="259" r:id="rId9"/>
    <p:sldId id="261" r:id="rId10"/>
    <p:sldId id="281" r:id="rId11"/>
    <p:sldId id="282" r:id="rId12"/>
    <p:sldId id="283" r:id="rId13"/>
    <p:sldId id="280" r:id="rId14"/>
    <p:sldId id="262" r:id="rId15"/>
    <p:sldId id="263" r:id="rId16"/>
    <p:sldId id="264" r:id="rId17"/>
    <p:sldId id="265" r:id="rId18"/>
    <p:sldId id="266" r:id="rId19"/>
    <p:sldId id="267" r:id="rId20"/>
    <p:sldId id="268" r:id="rId21"/>
    <p:sldId id="269" r:id="rId22"/>
    <p:sldId id="270" r:id="rId23"/>
    <p:sldId id="272" r:id="rId24"/>
    <p:sldId id="273" r:id="rId25"/>
    <p:sldId id="274" r:id="rId26"/>
    <p:sldId id="275" r:id="rId27"/>
    <p:sldId id="276" r:id="rId28"/>
    <p:sldId id="278" r:id="rId2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0" d="100"/>
          <a:sy n="60" d="100"/>
        </p:scale>
        <p:origin x="-444"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3" name="Прямоугольник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Прямоугольник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Прямоугольник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Прямоугольник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Прямоугольник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Скругленный прямоугольник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Скругленный прямоугольник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Прямоугольник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Прямоугольник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оугольник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Прямоугольник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Заголовок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a:xfrm>
            <a:off x="6705600" y="4206240"/>
            <a:ext cx="960120" cy="457200"/>
          </a:xfrm>
        </p:spPr>
        <p:txBody>
          <a:bodyPr/>
          <a:lstStyle/>
          <a:p>
            <a:fld id="{F1A97676-A495-483D-8AFE-E8E6BCF4B17E}" type="datetimeFigureOut">
              <a:rPr lang="ru-RU" smtClean="0"/>
              <a:pPr/>
              <a:t>17.09.2014</a:t>
            </a:fld>
            <a:endParaRPr lang="ru-RU"/>
          </a:p>
        </p:txBody>
      </p:sp>
      <p:sp>
        <p:nvSpPr>
          <p:cNvPr id="17" name="Нижний колонтитул 16"/>
          <p:cNvSpPr>
            <a:spLocks noGrp="1"/>
          </p:cNvSpPr>
          <p:nvPr>
            <p:ph type="ftr" sz="quarter" idx="11"/>
          </p:nvPr>
        </p:nvSpPr>
        <p:spPr>
          <a:xfrm>
            <a:off x="5410200" y="4205288"/>
            <a:ext cx="1295400" cy="457200"/>
          </a:xfrm>
        </p:spPr>
        <p:txBody>
          <a:bodyPr/>
          <a:lstStyle/>
          <a:p>
            <a:endParaRPr lang="ru-RU"/>
          </a:p>
        </p:txBody>
      </p:sp>
      <p:sp>
        <p:nvSpPr>
          <p:cNvPr id="29" name="Номер слайда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D8631F6E-ADCC-40D4-AD0D-ED37AAE711FC}"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F1A97676-A495-483D-8AFE-E8E6BCF4B17E}" type="datetimeFigureOut">
              <a:rPr lang="ru-RU" smtClean="0"/>
              <a:pPr/>
              <a:t>17.09.2014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8631F6E-ADCC-40D4-AD0D-ED37AAE711FC}"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1143000"/>
            <a:ext cx="1905000" cy="5486400"/>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1143000"/>
            <a:ext cx="6248400" cy="5486400"/>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F1A97676-A495-483D-8AFE-E8E6BCF4B17E}" type="datetimeFigureOut">
              <a:rPr lang="ru-RU" smtClean="0"/>
              <a:pPr/>
              <a:t>17.09.2014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8631F6E-ADCC-40D4-AD0D-ED37AAE711FC}"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F1A97676-A495-483D-8AFE-E8E6BCF4B17E}" type="datetimeFigureOut">
              <a:rPr lang="ru-RU" smtClean="0"/>
              <a:pPr/>
              <a:t>17.09.2014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8631F6E-ADCC-40D4-AD0D-ED37AAE711FC}"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F1A97676-A495-483D-8AFE-E8E6BCF4B17E}" type="datetimeFigureOut">
              <a:rPr lang="ru-RU" smtClean="0"/>
              <a:pPr/>
              <a:t>17.09.2014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8631F6E-ADCC-40D4-AD0D-ED37AAE711FC}"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F1A97676-A495-483D-8AFE-E8E6BCF4B17E}" type="datetimeFigureOut">
              <a:rPr lang="ru-RU" smtClean="0"/>
              <a:pPr/>
              <a:t>17.09.2014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8631F6E-ADCC-40D4-AD0D-ED37AAE711FC}"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000" y="1143000"/>
            <a:ext cx="8382000" cy="1069848"/>
          </a:xfrm>
        </p:spPr>
        <p:txBody>
          <a:bodyPr anchor="ctr"/>
          <a:lstStyle>
            <a:lvl1pPr>
              <a:defRPr sz="4000" b="0" i="0" cap="none" baseline="0"/>
            </a:lvl1pPr>
          </a:lstStyle>
          <a:p>
            <a:r>
              <a:rPr kumimoji="0" lang="ru-RU" smtClean="0"/>
              <a:t>Образец заголовка</a:t>
            </a:r>
            <a:endParaRPr kumimoji="0" lang="en-US"/>
          </a:p>
        </p:txBody>
      </p:sp>
      <p:sp>
        <p:nvSpPr>
          <p:cNvPr id="3" name="Текст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6" name="Дата 25"/>
          <p:cNvSpPr>
            <a:spLocks noGrp="1"/>
          </p:cNvSpPr>
          <p:nvPr>
            <p:ph type="dt" sz="half" idx="10"/>
          </p:nvPr>
        </p:nvSpPr>
        <p:spPr/>
        <p:txBody>
          <a:bodyPr rtlCol="0"/>
          <a:lstStyle/>
          <a:p>
            <a:fld id="{F1A97676-A495-483D-8AFE-E8E6BCF4B17E}" type="datetimeFigureOut">
              <a:rPr lang="ru-RU" smtClean="0"/>
              <a:pPr/>
              <a:t>17.09.2014</a:t>
            </a:fld>
            <a:endParaRPr lang="ru-RU"/>
          </a:p>
        </p:txBody>
      </p:sp>
      <p:sp>
        <p:nvSpPr>
          <p:cNvPr id="27" name="Номер слайда 26"/>
          <p:cNvSpPr>
            <a:spLocks noGrp="1"/>
          </p:cNvSpPr>
          <p:nvPr>
            <p:ph type="sldNum" sz="quarter" idx="11"/>
          </p:nvPr>
        </p:nvSpPr>
        <p:spPr/>
        <p:txBody>
          <a:bodyPr rtlCol="0"/>
          <a:lstStyle/>
          <a:p>
            <a:fld id="{D8631F6E-ADCC-40D4-AD0D-ED37AAE711FC}" type="slidenum">
              <a:rPr lang="ru-RU" smtClean="0"/>
              <a:pPr/>
              <a:t>‹#›</a:t>
            </a:fld>
            <a:endParaRPr lang="ru-RU"/>
          </a:p>
        </p:txBody>
      </p:sp>
      <p:sp>
        <p:nvSpPr>
          <p:cNvPr id="28" name="Нижний колонтитул 27"/>
          <p:cNvSpPr>
            <a:spLocks noGrp="1"/>
          </p:cNvSpPr>
          <p:nvPr>
            <p:ph type="ftr" sz="quarter" idx="12"/>
          </p:nvPr>
        </p:nvSpPr>
        <p:spPr/>
        <p:txBody>
          <a:bodyPr rtlCol="0"/>
          <a:lstStyle/>
          <a:p>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ru-RU" smtClean="0"/>
              <a:t>Образец заголовка</a:t>
            </a:r>
            <a:endParaRPr kumimoji="0" lang="en-US"/>
          </a:p>
        </p:txBody>
      </p:sp>
      <p:sp>
        <p:nvSpPr>
          <p:cNvPr id="3" name="Дата 2"/>
          <p:cNvSpPr>
            <a:spLocks noGrp="1"/>
          </p:cNvSpPr>
          <p:nvPr>
            <p:ph type="dt" sz="half" idx="10"/>
          </p:nvPr>
        </p:nvSpPr>
        <p:spPr>
          <a:xfrm>
            <a:off x="6583680" y="612648"/>
            <a:ext cx="957264" cy="457200"/>
          </a:xfrm>
        </p:spPr>
        <p:txBody>
          <a:bodyPr/>
          <a:lstStyle/>
          <a:p>
            <a:fld id="{F1A97676-A495-483D-8AFE-E8E6BCF4B17E}" type="datetimeFigureOut">
              <a:rPr lang="ru-RU" smtClean="0"/>
              <a:pPr/>
              <a:t>17.09.2014</a:t>
            </a:fld>
            <a:endParaRPr lang="ru-RU"/>
          </a:p>
        </p:txBody>
      </p:sp>
      <p:sp>
        <p:nvSpPr>
          <p:cNvPr id="4" name="Нижний колонтитул 3"/>
          <p:cNvSpPr>
            <a:spLocks noGrp="1"/>
          </p:cNvSpPr>
          <p:nvPr>
            <p:ph type="ftr" sz="quarter" idx="11"/>
          </p:nvPr>
        </p:nvSpPr>
        <p:spPr>
          <a:xfrm>
            <a:off x="5257800" y="612648"/>
            <a:ext cx="1325880" cy="457200"/>
          </a:xfrm>
        </p:spPr>
        <p:txBody>
          <a:bodyPr/>
          <a:lstStyle/>
          <a:p>
            <a:endParaRPr lang="ru-RU"/>
          </a:p>
        </p:txBody>
      </p:sp>
      <p:sp>
        <p:nvSpPr>
          <p:cNvPr id="5" name="Номер слайда 4"/>
          <p:cNvSpPr>
            <a:spLocks noGrp="1"/>
          </p:cNvSpPr>
          <p:nvPr>
            <p:ph type="sldNum" sz="quarter" idx="12"/>
          </p:nvPr>
        </p:nvSpPr>
        <p:spPr>
          <a:xfrm>
            <a:off x="8174736" y="2272"/>
            <a:ext cx="762000" cy="365760"/>
          </a:xfrm>
        </p:spPr>
        <p:txBody>
          <a:bodyPr/>
          <a:lstStyle/>
          <a:p>
            <a:fld id="{D8631F6E-ADCC-40D4-AD0D-ED37AAE711FC}"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1A97676-A495-483D-8AFE-E8E6BCF4B17E}" type="datetimeFigureOut">
              <a:rPr lang="ru-RU" smtClean="0"/>
              <a:pPr/>
              <a:t>17.09.2014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8631F6E-ADCC-40D4-AD0D-ED37AAE711FC}"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53496" y="1101970"/>
            <a:ext cx="3383280" cy="877824"/>
          </a:xfrm>
        </p:spPr>
        <p:txBody>
          <a:bodyPr anchor="b"/>
          <a:lstStyle>
            <a:lvl1pPr algn="l">
              <a:buNone/>
              <a:defRPr sz="1800" b="1"/>
            </a:lvl1pPr>
          </a:lstStyle>
          <a:p>
            <a:r>
              <a:rPr kumimoji="0" lang="ru-RU" smtClean="0"/>
              <a:t>Образец заголовка</a:t>
            </a:r>
            <a:endParaRPr kumimoji="0" lang="en-US"/>
          </a:p>
        </p:txBody>
      </p:sp>
      <p:sp>
        <p:nvSpPr>
          <p:cNvPr id="3" name="Текст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F1A97676-A495-483D-8AFE-E8E6BCF4B17E}" type="datetimeFigureOut">
              <a:rPr lang="ru-RU" smtClean="0"/>
              <a:pPr/>
              <a:t>17.09.2014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8631F6E-ADCC-40D4-AD0D-ED37AAE711FC}"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ru-RU" smtClean="0"/>
              <a:t>Вставка рисунка</a:t>
            </a:r>
            <a:endParaRPr kumimoji="0" lang="en-US" dirty="0"/>
          </a:p>
        </p:txBody>
      </p:sp>
      <p:sp>
        <p:nvSpPr>
          <p:cNvPr id="4" name="Текст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F1A97676-A495-483D-8AFE-E8E6BCF4B17E}" type="datetimeFigureOut">
              <a:rPr lang="ru-RU" smtClean="0"/>
              <a:pPr/>
              <a:t>17.09.2014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8631F6E-ADCC-40D4-AD0D-ED37AAE711FC}"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Прямоугольник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Прямоугольник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Прямоугольник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Прямоугольник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Прямоугольник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Скругленный прямоугольник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Скругленный прямоугольник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Прямоугольник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Прямоугольник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Прямоугольник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Прямоугольник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Прямоугольник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Прямоугольник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Заголовок 21"/>
          <p:cNvSpPr>
            <a:spLocks noGrp="1"/>
          </p:cNvSpPr>
          <p:nvPr>
            <p:ph type="title"/>
          </p:nvPr>
        </p:nvSpPr>
        <p:spPr>
          <a:xfrm>
            <a:off x="457200" y="1143000"/>
            <a:ext cx="8229600" cy="1066800"/>
          </a:xfrm>
          <a:prstGeom prst="rect">
            <a:avLst/>
          </a:prstGeom>
        </p:spPr>
        <p:txBody>
          <a:bodyPr vert="horz" anchor="ctr">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F1A97676-A495-483D-8AFE-E8E6BCF4B17E}" type="datetimeFigureOut">
              <a:rPr lang="ru-RU" smtClean="0"/>
              <a:pPr/>
              <a:t>17.09.2014</a:t>
            </a:fld>
            <a:endParaRPr lang="ru-RU"/>
          </a:p>
        </p:txBody>
      </p:sp>
      <p:sp>
        <p:nvSpPr>
          <p:cNvPr id="3" name="Нижний колонтитул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ru-RU"/>
          </a:p>
        </p:txBody>
      </p:sp>
      <p:sp>
        <p:nvSpPr>
          <p:cNvPr id="23" name="Номер слайда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D8631F6E-ADCC-40D4-AD0D-ED37AAE711FC}"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ktopt.ru/shop/ofisnye-prinadlezhnosti/klejj/" TargetMode="External"/><Relationship Id="rId2" Type="http://schemas.openxmlformats.org/officeDocument/2006/relationships/hyperlink" Target="http://www.sewing-world.ru/products/Fiskars859863.html?97" TargetMode="External"/><Relationship Id="rId1" Type="http://schemas.openxmlformats.org/officeDocument/2006/relationships/slideLayout" Target="../slideLayouts/slideLayout2.xml"/><Relationship Id="rId5" Type="http://schemas.openxmlformats.org/officeDocument/2006/relationships/hyperlink" Target="http://audio_video.brstar.ru/catalog/product_descripts/catalog_group/4191/prod_id/1423185" TargetMode="External"/><Relationship Id="rId4" Type="http://schemas.openxmlformats.org/officeDocument/2006/relationships/hyperlink" Target="http://ru.wikipedia.org/wiki/%C8%E3%EB%E0"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a:bodyPr>
          <a:lstStyle/>
          <a:p>
            <a:r>
              <a:rPr lang="ru-RU" sz="7200" dirty="0" smtClean="0"/>
              <a:t>Болельщик</a:t>
            </a:r>
            <a:endParaRPr lang="ru-RU" sz="7200" dirty="0"/>
          </a:p>
        </p:txBody>
      </p:sp>
      <p:sp>
        <p:nvSpPr>
          <p:cNvPr id="3" name="Подзаголовок 2"/>
          <p:cNvSpPr>
            <a:spLocks noGrp="1"/>
          </p:cNvSpPr>
          <p:nvPr>
            <p:ph type="subTitle" idx="1"/>
          </p:nvPr>
        </p:nvSpPr>
        <p:spPr>
          <a:xfrm>
            <a:off x="457200" y="4005064"/>
            <a:ext cx="4953000" cy="1647474"/>
          </a:xfrm>
        </p:spPr>
        <p:txBody>
          <a:bodyPr/>
          <a:lstStyle/>
          <a:p>
            <a:r>
              <a:rPr lang="ru-RU" dirty="0" smtClean="0">
                <a:latin typeface="Times New Roman" pitchFamily="18" charset="0"/>
                <a:cs typeface="Times New Roman" pitchFamily="18" charset="0"/>
              </a:rPr>
              <a:t>Учитель технологии</a:t>
            </a:r>
          </a:p>
          <a:p>
            <a:r>
              <a:rPr lang="ru-RU" dirty="0" smtClean="0">
                <a:latin typeface="Times New Roman" pitchFamily="18" charset="0"/>
                <a:cs typeface="Times New Roman" pitchFamily="18" charset="0"/>
              </a:rPr>
              <a:t>МБОУ СОШ №1 г. Лакинска</a:t>
            </a:r>
          </a:p>
          <a:p>
            <a:r>
              <a:rPr lang="ru-RU" dirty="0" smtClean="0">
                <a:latin typeface="Times New Roman" pitchFamily="18" charset="0"/>
                <a:cs typeface="Times New Roman" pitchFamily="18" charset="0"/>
              </a:rPr>
              <a:t>Халитова Татьяна Петровна</a:t>
            </a:r>
          </a:p>
          <a:p>
            <a:endParaRPr lang="ru-RU"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76672"/>
            <a:ext cx="8229600" cy="2592288"/>
          </a:xfrm>
        </p:spPr>
        <p:txBody>
          <a:bodyPr>
            <a:normAutofit/>
          </a:bodyPr>
          <a:lstStyle/>
          <a:p>
            <a:r>
              <a:rPr lang="ru-RU" dirty="0" smtClean="0"/>
              <a:t>4. Отшлифовать заготовку наждачной бумагой, чтобы она стала совсем круглой и гладкой.</a:t>
            </a:r>
            <a:endParaRPr lang="ru-RU" dirty="0"/>
          </a:p>
        </p:txBody>
      </p:sp>
      <p:pic>
        <p:nvPicPr>
          <p:cNvPr id="38914" name="Picture 2"/>
          <p:cNvPicPr>
            <a:picLocks noGrp="1" noChangeAspect="1" noChangeArrowheads="1"/>
          </p:cNvPicPr>
          <p:nvPr>
            <p:ph idx="1"/>
          </p:nvPr>
        </p:nvPicPr>
        <p:blipFill>
          <a:blip r:embed="rId2" cstate="print"/>
          <a:srcRect/>
          <a:stretch>
            <a:fillRect/>
          </a:stretch>
        </p:blipFill>
        <p:spPr bwMode="auto">
          <a:xfrm>
            <a:off x="2123728" y="3068960"/>
            <a:ext cx="5069964" cy="3504878"/>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43000"/>
            <a:ext cx="8229600" cy="1637928"/>
          </a:xfrm>
        </p:spPr>
        <p:txBody>
          <a:bodyPr>
            <a:normAutofit/>
          </a:bodyPr>
          <a:lstStyle/>
          <a:p>
            <a:r>
              <a:rPr lang="ru-RU" dirty="0" smtClean="0"/>
              <a:t>5. Загрунтовать шарик клеем ПВА, отложить сушиться.</a:t>
            </a:r>
            <a:endParaRPr lang="ru-RU" dirty="0"/>
          </a:p>
        </p:txBody>
      </p:sp>
      <p:pic>
        <p:nvPicPr>
          <p:cNvPr id="39938" name="Picture 2"/>
          <p:cNvPicPr>
            <a:picLocks noGrp="1" noChangeAspect="1" noChangeArrowheads="1"/>
          </p:cNvPicPr>
          <p:nvPr>
            <p:ph idx="1"/>
          </p:nvPr>
        </p:nvPicPr>
        <p:blipFill>
          <a:blip r:embed="rId2" cstate="print"/>
          <a:srcRect/>
          <a:stretch>
            <a:fillRect/>
          </a:stretch>
        </p:blipFill>
        <p:spPr bwMode="auto">
          <a:xfrm>
            <a:off x="2273425" y="3027438"/>
            <a:ext cx="4597150" cy="2768449"/>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620688"/>
            <a:ext cx="8229600" cy="2304256"/>
          </a:xfrm>
        </p:spPr>
        <p:txBody>
          <a:bodyPr/>
          <a:lstStyle/>
          <a:p>
            <a:r>
              <a:rPr lang="ru-RU" dirty="0" smtClean="0"/>
              <a:t>6.Отломить от куска пенопласта гранулу для носа, подрезать её с одной стороны. </a:t>
            </a:r>
            <a:endParaRPr lang="ru-RU" dirty="0"/>
          </a:p>
        </p:txBody>
      </p:sp>
      <p:pic>
        <p:nvPicPr>
          <p:cNvPr id="40962" name="Picture 2"/>
          <p:cNvPicPr>
            <a:picLocks noGrp="1" noChangeAspect="1" noChangeArrowheads="1"/>
          </p:cNvPicPr>
          <p:nvPr>
            <p:ph idx="1"/>
          </p:nvPr>
        </p:nvPicPr>
        <p:blipFill>
          <a:blip r:embed="rId2" cstate="print"/>
          <a:srcRect/>
          <a:stretch>
            <a:fillRect/>
          </a:stretch>
        </p:blipFill>
        <p:spPr bwMode="auto">
          <a:xfrm>
            <a:off x="1835696" y="2996952"/>
            <a:ext cx="5486179" cy="3463208"/>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908720"/>
            <a:ext cx="5400600" cy="5760640"/>
          </a:xfrm>
        </p:spPr>
        <p:txBody>
          <a:bodyPr/>
          <a:lstStyle/>
          <a:p>
            <a:r>
              <a:rPr lang="ru-RU" dirty="0" smtClean="0"/>
              <a:t>7. Рассмотреть шаблоны. </a:t>
            </a:r>
            <a:br>
              <a:rPr lang="ru-RU" dirty="0" smtClean="0"/>
            </a:br>
            <a:r>
              <a:rPr lang="ru-RU" dirty="0" smtClean="0"/>
              <a:t>Сколько каждой детали нам необходимо? </a:t>
            </a:r>
            <a:endParaRPr lang="ru-RU"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5508104" y="908720"/>
            <a:ext cx="3282281" cy="5616624"/>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908720"/>
            <a:ext cx="4680520" cy="5688632"/>
          </a:xfrm>
        </p:spPr>
        <p:txBody>
          <a:bodyPr/>
          <a:lstStyle/>
          <a:p>
            <a:r>
              <a:rPr lang="ru-RU" dirty="0" smtClean="0"/>
              <a:t>8. Обвести и вырезать детали ладошки, подошвы и глаза. </a:t>
            </a:r>
            <a:endParaRPr lang="ru-RU" dirty="0"/>
          </a:p>
        </p:txBody>
      </p:sp>
      <p:pic>
        <p:nvPicPr>
          <p:cNvPr id="6146" name="Picture 2"/>
          <p:cNvPicPr>
            <a:picLocks noGrp="1" noChangeAspect="1" noChangeArrowheads="1"/>
          </p:cNvPicPr>
          <p:nvPr>
            <p:ph idx="1"/>
          </p:nvPr>
        </p:nvPicPr>
        <p:blipFill>
          <a:blip r:embed="rId2" cstate="print"/>
          <a:srcRect/>
          <a:stretch>
            <a:fillRect/>
          </a:stretch>
        </p:blipFill>
        <p:spPr bwMode="auto">
          <a:xfrm>
            <a:off x="4788024" y="908720"/>
            <a:ext cx="4037319" cy="5301208"/>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980728"/>
            <a:ext cx="4762872" cy="5400600"/>
          </a:xfrm>
        </p:spPr>
        <p:txBody>
          <a:bodyPr/>
          <a:lstStyle/>
          <a:p>
            <a:r>
              <a:rPr lang="ru-RU" dirty="0" smtClean="0"/>
              <a:t>9. Перевести и вырезать детали шапки.</a:t>
            </a:r>
            <a:endParaRPr lang="ru-RU" dirty="0"/>
          </a:p>
        </p:txBody>
      </p:sp>
      <p:pic>
        <p:nvPicPr>
          <p:cNvPr id="7170" name="Picture 2"/>
          <p:cNvPicPr>
            <a:picLocks noGrp="1" noChangeAspect="1" noChangeArrowheads="1"/>
          </p:cNvPicPr>
          <p:nvPr>
            <p:ph idx="1"/>
          </p:nvPr>
        </p:nvPicPr>
        <p:blipFill>
          <a:blip r:embed="rId2" cstate="print"/>
          <a:srcRect/>
          <a:stretch>
            <a:fillRect/>
          </a:stretch>
        </p:blipFill>
        <p:spPr bwMode="auto">
          <a:xfrm>
            <a:off x="5148064" y="980728"/>
            <a:ext cx="3801225" cy="5328592"/>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692696"/>
            <a:ext cx="8229600" cy="2736304"/>
          </a:xfrm>
        </p:spPr>
        <p:txBody>
          <a:bodyPr/>
          <a:lstStyle/>
          <a:p>
            <a:r>
              <a:rPr lang="ru-RU" dirty="0" smtClean="0"/>
              <a:t>10. На середину развертки верхней части шапки приклеить отделку, отогнуть зубцы с двух сторон заготовки.</a:t>
            </a:r>
            <a:endParaRPr lang="ru-RU" dirty="0"/>
          </a:p>
        </p:txBody>
      </p:sp>
      <p:pic>
        <p:nvPicPr>
          <p:cNvPr id="8194" name="Picture 2"/>
          <p:cNvPicPr>
            <a:picLocks noGrp="1" noChangeAspect="1" noChangeArrowheads="1"/>
          </p:cNvPicPr>
          <p:nvPr>
            <p:ph idx="1"/>
          </p:nvPr>
        </p:nvPicPr>
        <p:blipFill>
          <a:blip r:embed="rId2" cstate="print"/>
          <a:srcRect/>
          <a:stretch>
            <a:fillRect/>
          </a:stretch>
        </p:blipFill>
        <p:spPr bwMode="auto">
          <a:xfrm>
            <a:off x="971600" y="3573016"/>
            <a:ext cx="6994779" cy="3012276"/>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64704"/>
            <a:ext cx="8686800" cy="2304256"/>
          </a:xfrm>
        </p:spPr>
        <p:txBody>
          <a:bodyPr>
            <a:normAutofit/>
          </a:bodyPr>
          <a:lstStyle/>
          <a:p>
            <a:r>
              <a:rPr lang="ru-RU" dirty="0" smtClean="0"/>
              <a:t>11. Вырезать два кусочка пенопласта для ботинок. Окрасить коричневой гуашью, подсушить.</a:t>
            </a:r>
            <a:endParaRPr lang="ru-RU" dirty="0"/>
          </a:p>
        </p:txBody>
      </p:sp>
      <p:pic>
        <p:nvPicPr>
          <p:cNvPr id="9218" name="Picture 2"/>
          <p:cNvPicPr>
            <a:picLocks noGrp="1" noChangeAspect="1" noChangeArrowheads="1"/>
          </p:cNvPicPr>
          <p:nvPr>
            <p:ph idx="1"/>
          </p:nvPr>
        </p:nvPicPr>
        <p:blipFill>
          <a:blip r:embed="rId2" cstate="print"/>
          <a:srcRect/>
          <a:stretch>
            <a:fillRect/>
          </a:stretch>
        </p:blipFill>
        <p:spPr bwMode="auto">
          <a:xfrm>
            <a:off x="1259632" y="3356992"/>
            <a:ext cx="6588401" cy="3195146"/>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692696"/>
            <a:ext cx="8892480" cy="2736304"/>
          </a:xfrm>
        </p:spPr>
        <p:txBody>
          <a:bodyPr/>
          <a:lstStyle/>
          <a:p>
            <a:r>
              <a:rPr lang="ru-RU" dirty="0" smtClean="0"/>
              <a:t>12. Сборка. Собрать шапку: склеить верхнюю часть в трубочку.</a:t>
            </a:r>
            <a:endParaRPr lang="ru-RU" dirty="0"/>
          </a:p>
        </p:txBody>
      </p:sp>
      <p:pic>
        <p:nvPicPr>
          <p:cNvPr id="10242" name="Picture 2"/>
          <p:cNvPicPr>
            <a:picLocks noGrp="1" noChangeAspect="1" noChangeArrowheads="1"/>
          </p:cNvPicPr>
          <p:nvPr>
            <p:ph idx="1"/>
          </p:nvPr>
        </p:nvPicPr>
        <p:blipFill>
          <a:blip r:embed="rId2" cstate="print"/>
          <a:srcRect/>
          <a:stretch>
            <a:fillRect/>
          </a:stretch>
        </p:blipFill>
        <p:spPr bwMode="auto">
          <a:xfrm>
            <a:off x="1043608" y="3573016"/>
            <a:ext cx="6933823" cy="2951319"/>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764704"/>
            <a:ext cx="4536504" cy="5688632"/>
          </a:xfrm>
        </p:spPr>
        <p:txBody>
          <a:bodyPr/>
          <a:lstStyle/>
          <a:p>
            <a:r>
              <a:rPr lang="ru-RU" dirty="0" smtClean="0"/>
              <a:t>13. Проколоть  серединку кружка булавкой, приклеить на него верхнюю часть шапки.</a:t>
            </a:r>
            <a:endParaRPr lang="ru-RU" dirty="0"/>
          </a:p>
        </p:txBody>
      </p:sp>
      <p:pic>
        <p:nvPicPr>
          <p:cNvPr id="11266" name="Picture 2"/>
          <p:cNvPicPr>
            <a:picLocks noGrp="1" noChangeAspect="1" noChangeArrowheads="1"/>
          </p:cNvPicPr>
          <p:nvPr>
            <p:ph idx="1"/>
          </p:nvPr>
        </p:nvPicPr>
        <p:blipFill>
          <a:blip r:embed="rId2" cstate="print"/>
          <a:srcRect/>
          <a:stretch>
            <a:fillRect/>
          </a:stretch>
        </p:blipFill>
        <p:spPr bwMode="auto">
          <a:xfrm>
            <a:off x="4644008" y="1556792"/>
            <a:ext cx="4499992" cy="432435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332656"/>
            <a:ext cx="5616624" cy="6336704"/>
          </a:xfrm>
        </p:spPr>
        <p:txBody>
          <a:bodyPr>
            <a:normAutofit/>
          </a:bodyPr>
          <a:lstStyle/>
          <a:p>
            <a:r>
              <a:rPr lang="ru-RU" sz="3600" dirty="0" smtClean="0"/>
              <a:t>Ну, ребята? За какую команду болеет этот фанат? Мы это узнаем, если рассмотрим эмблему на его смешной </a:t>
            </a:r>
            <a:r>
              <a:rPr lang="ru-RU" sz="3600" dirty="0" smtClean="0"/>
              <a:t>шапке. То ли это корона, то ли колпак шута? Какая разница! Главное болельщик готов поддерживать свою команду. </a:t>
            </a:r>
            <a:endParaRPr lang="ru-RU" sz="3600"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5868144" y="692696"/>
            <a:ext cx="3024592" cy="540060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476672"/>
            <a:ext cx="5544616" cy="6381328"/>
          </a:xfrm>
        </p:spPr>
        <p:txBody>
          <a:bodyPr/>
          <a:lstStyle/>
          <a:p>
            <a:r>
              <a:rPr lang="ru-RU" dirty="0" smtClean="0"/>
              <a:t>14. Уложить на место шнурок - отделку, концы приклеить, кончики зубцов отогнуть наружу. </a:t>
            </a:r>
            <a:endParaRPr lang="ru-RU" dirty="0"/>
          </a:p>
        </p:txBody>
      </p:sp>
      <p:pic>
        <p:nvPicPr>
          <p:cNvPr id="12290" name="Picture 2"/>
          <p:cNvPicPr>
            <a:picLocks noGrp="1" noChangeAspect="1" noChangeArrowheads="1"/>
          </p:cNvPicPr>
          <p:nvPr>
            <p:ph idx="1"/>
          </p:nvPr>
        </p:nvPicPr>
        <p:blipFill>
          <a:blip r:embed="rId2" cstate="print"/>
          <a:srcRect/>
          <a:stretch>
            <a:fillRect/>
          </a:stretch>
        </p:blipFill>
        <p:spPr bwMode="auto">
          <a:xfrm>
            <a:off x="5725346" y="188640"/>
            <a:ext cx="3418654" cy="3042754"/>
          </a:xfrm>
          <a:prstGeom prst="rect">
            <a:avLst/>
          </a:prstGeom>
          <a:noFill/>
          <a:ln w="9525">
            <a:noFill/>
            <a:miter lim="800000"/>
            <a:headEnd/>
            <a:tailEnd/>
          </a:ln>
        </p:spPr>
      </p:pic>
      <p:pic>
        <p:nvPicPr>
          <p:cNvPr id="12291" name="Picture 3"/>
          <p:cNvPicPr>
            <a:picLocks noChangeAspect="1" noChangeArrowheads="1"/>
          </p:cNvPicPr>
          <p:nvPr/>
        </p:nvPicPr>
        <p:blipFill>
          <a:blip r:embed="rId3" cstate="print"/>
          <a:srcRect/>
          <a:stretch>
            <a:fillRect/>
          </a:stretch>
        </p:blipFill>
        <p:spPr bwMode="auto">
          <a:xfrm>
            <a:off x="5724129" y="3501008"/>
            <a:ext cx="3419872" cy="2951163"/>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548680"/>
            <a:ext cx="8712968" cy="3240360"/>
          </a:xfrm>
        </p:spPr>
        <p:txBody>
          <a:bodyPr>
            <a:normAutofit/>
          </a:bodyPr>
          <a:lstStyle/>
          <a:p>
            <a:r>
              <a:rPr lang="ru-RU" dirty="0" smtClean="0"/>
              <a:t>15. Подготовить детали ног и рук: отрезать четыре кусочка шнурка, завязать узелок: для рук – на одном конце; для ног – на обоих концах шнурка.</a:t>
            </a:r>
            <a:endParaRPr lang="ru-RU" dirty="0"/>
          </a:p>
        </p:txBody>
      </p:sp>
      <p:pic>
        <p:nvPicPr>
          <p:cNvPr id="13314" name="Picture 2"/>
          <p:cNvPicPr>
            <a:picLocks noGrp="1" noChangeAspect="1" noChangeArrowheads="1"/>
          </p:cNvPicPr>
          <p:nvPr>
            <p:ph idx="1"/>
          </p:nvPr>
        </p:nvPicPr>
        <p:blipFill>
          <a:blip r:embed="rId2" cstate="print"/>
          <a:srcRect/>
          <a:stretch>
            <a:fillRect/>
          </a:stretch>
        </p:blipFill>
        <p:spPr bwMode="auto">
          <a:xfrm>
            <a:off x="1115616" y="3933056"/>
            <a:ext cx="6994779" cy="2179201"/>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476672"/>
            <a:ext cx="8507288" cy="3024336"/>
          </a:xfrm>
        </p:spPr>
        <p:txBody>
          <a:bodyPr>
            <a:normAutofit/>
          </a:bodyPr>
          <a:lstStyle/>
          <a:p>
            <a:r>
              <a:rPr lang="ru-RU" dirty="0" smtClean="0"/>
              <a:t>16. Приклеить на концы двух шнурков по ладошке, отложить подсушить. Склеить двойные подошвы ботинок.</a:t>
            </a:r>
            <a:endParaRPr lang="ru-RU" dirty="0"/>
          </a:p>
        </p:txBody>
      </p:sp>
      <p:pic>
        <p:nvPicPr>
          <p:cNvPr id="14338" name="Picture 2"/>
          <p:cNvPicPr>
            <a:picLocks noGrp="1" noChangeAspect="1" noChangeArrowheads="1"/>
          </p:cNvPicPr>
          <p:nvPr>
            <p:ph idx="1"/>
          </p:nvPr>
        </p:nvPicPr>
        <p:blipFill>
          <a:blip r:embed="rId2" cstate="print"/>
          <a:srcRect/>
          <a:stretch>
            <a:fillRect/>
          </a:stretch>
        </p:blipFill>
        <p:spPr bwMode="auto">
          <a:xfrm>
            <a:off x="0" y="3253730"/>
            <a:ext cx="4736057" cy="3604270"/>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4644008" y="3284984"/>
            <a:ext cx="4499992" cy="3573016"/>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692696"/>
            <a:ext cx="8229600" cy="5472608"/>
          </a:xfrm>
        </p:spPr>
        <p:txBody>
          <a:bodyPr>
            <a:normAutofit/>
          </a:bodyPr>
          <a:lstStyle/>
          <a:p>
            <a:r>
              <a:rPr lang="ru-RU" sz="3200" dirty="0" smtClean="0"/>
              <a:t>17. Вклеить в ботинки ножки – шнурки. Приклеить ботинки к подошвам:</a:t>
            </a:r>
            <a:br>
              <a:rPr lang="ru-RU" sz="3200" dirty="0" smtClean="0"/>
            </a:br>
            <a:r>
              <a:rPr lang="ru-RU" sz="3200" dirty="0" smtClean="0"/>
              <a:t>… проколоть </a:t>
            </a:r>
            <a:br>
              <a:rPr lang="ru-RU" sz="3200" dirty="0" smtClean="0"/>
            </a:br>
            <a:r>
              <a:rPr lang="ru-RU" sz="3200" dirty="0" smtClean="0"/>
              <a:t>   отверстия</a:t>
            </a:r>
            <a:br>
              <a:rPr lang="ru-RU" sz="3200" dirty="0" smtClean="0"/>
            </a:br>
            <a:r>
              <a:rPr lang="ru-RU" sz="3200" dirty="0" smtClean="0"/>
              <a:t>   зубочисткой</a:t>
            </a:r>
            <a:br>
              <a:rPr lang="ru-RU" sz="3200" dirty="0" smtClean="0"/>
            </a:br>
            <a:r>
              <a:rPr lang="ru-RU" sz="3200" dirty="0" smtClean="0"/>
              <a:t>… окунём узелок  </a:t>
            </a:r>
            <a:br>
              <a:rPr lang="ru-RU" sz="3200" dirty="0" smtClean="0"/>
            </a:br>
            <a:r>
              <a:rPr lang="ru-RU" sz="3200" dirty="0" smtClean="0"/>
              <a:t> </a:t>
            </a:r>
            <a:r>
              <a:rPr lang="ru-RU" sz="3200" dirty="0" smtClean="0"/>
              <a:t>  в клей</a:t>
            </a:r>
            <a:br>
              <a:rPr lang="ru-RU" sz="3200" dirty="0" smtClean="0"/>
            </a:br>
            <a:r>
              <a:rPr lang="ru-RU" sz="3200" dirty="0" smtClean="0"/>
              <a:t>… вставить узелок  </a:t>
            </a:r>
            <a:br>
              <a:rPr lang="ru-RU" sz="3200" dirty="0" smtClean="0"/>
            </a:br>
            <a:r>
              <a:rPr lang="ru-RU" sz="3200" dirty="0" smtClean="0"/>
              <a:t> </a:t>
            </a:r>
            <a:r>
              <a:rPr lang="ru-RU" sz="3200" dirty="0" smtClean="0"/>
              <a:t>   в отверстие. </a:t>
            </a:r>
            <a:br>
              <a:rPr lang="ru-RU" sz="3200" dirty="0" smtClean="0"/>
            </a:br>
            <a:r>
              <a:rPr lang="ru-RU" sz="3200" dirty="0" smtClean="0"/>
              <a:t>Приклеить ботинки</a:t>
            </a:r>
            <a:br>
              <a:rPr lang="ru-RU" sz="3200" dirty="0" smtClean="0"/>
            </a:br>
            <a:r>
              <a:rPr lang="ru-RU" sz="3200" dirty="0" smtClean="0"/>
              <a:t> к подошвам.</a:t>
            </a:r>
            <a:endParaRPr lang="ru-RU" sz="3200" dirty="0"/>
          </a:p>
        </p:txBody>
      </p:sp>
      <p:pic>
        <p:nvPicPr>
          <p:cNvPr id="16386" name="Picture 2"/>
          <p:cNvPicPr>
            <a:picLocks noGrp="1" noChangeAspect="1" noChangeArrowheads="1"/>
          </p:cNvPicPr>
          <p:nvPr>
            <p:ph idx="1"/>
          </p:nvPr>
        </p:nvPicPr>
        <p:blipFill>
          <a:blip r:embed="rId2" cstate="print"/>
          <a:srcRect/>
          <a:stretch>
            <a:fillRect/>
          </a:stretch>
        </p:blipFill>
        <p:spPr bwMode="auto">
          <a:xfrm>
            <a:off x="3779912" y="1844824"/>
            <a:ext cx="1584176" cy="1224136"/>
          </a:xfrm>
          <a:prstGeom prst="rect">
            <a:avLst/>
          </a:prstGeom>
          <a:noFill/>
          <a:ln w="9525">
            <a:noFill/>
            <a:miter lim="800000"/>
            <a:headEnd/>
            <a:tailEnd/>
          </a:ln>
        </p:spPr>
      </p:pic>
      <p:pic>
        <p:nvPicPr>
          <p:cNvPr id="16387" name="Picture 3"/>
          <p:cNvPicPr>
            <a:picLocks noChangeAspect="1" noChangeArrowheads="1"/>
          </p:cNvPicPr>
          <p:nvPr/>
        </p:nvPicPr>
        <p:blipFill>
          <a:blip r:embed="rId3" cstate="print"/>
          <a:srcRect/>
          <a:stretch>
            <a:fillRect/>
          </a:stretch>
        </p:blipFill>
        <p:spPr bwMode="auto">
          <a:xfrm>
            <a:off x="4139952" y="3356992"/>
            <a:ext cx="1485205" cy="936104"/>
          </a:xfrm>
          <a:prstGeom prst="rect">
            <a:avLst/>
          </a:prstGeom>
          <a:noFill/>
          <a:ln w="9525">
            <a:noFill/>
            <a:miter lim="800000"/>
            <a:headEnd/>
            <a:tailEnd/>
          </a:ln>
        </p:spPr>
      </p:pic>
      <p:pic>
        <p:nvPicPr>
          <p:cNvPr id="16388" name="Picture 4"/>
          <p:cNvPicPr>
            <a:picLocks noChangeAspect="1" noChangeArrowheads="1"/>
          </p:cNvPicPr>
          <p:nvPr/>
        </p:nvPicPr>
        <p:blipFill>
          <a:blip r:embed="rId4" cstate="print"/>
          <a:srcRect/>
          <a:stretch>
            <a:fillRect/>
          </a:stretch>
        </p:blipFill>
        <p:spPr bwMode="auto">
          <a:xfrm>
            <a:off x="4788024" y="4365104"/>
            <a:ext cx="3621087" cy="960437"/>
          </a:xfrm>
          <a:prstGeom prst="rect">
            <a:avLst/>
          </a:prstGeom>
          <a:noFill/>
          <a:ln w="9525">
            <a:noFill/>
            <a:miter lim="800000"/>
            <a:headEnd/>
            <a:tailEnd/>
          </a:ln>
        </p:spPr>
      </p:pic>
      <p:pic>
        <p:nvPicPr>
          <p:cNvPr id="16389" name="Picture 5"/>
          <p:cNvPicPr>
            <a:picLocks noChangeAspect="1" noChangeArrowheads="1"/>
          </p:cNvPicPr>
          <p:nvPr/>
        </p:nvPicPr>
        <p:blipFill>
          <a:blip r:embed="rId5" cstate="print"/>
          <a:srcRect/>
          <a:stretch>
            <a:fillRect/>
          </a:stretch>
        </p:blipFill>
        <p:spPr bwMode="auto">
          <a:xfrm>
            <a:off x="4788024" y="5517232"/>
            <a:ext cx="3792735" cy="1124744"/>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620688"/>
            <a:ext cx="4690864" cy="5958408"/>
          </a:xfrm>
        </p:spPr>
        <p:txBody>
          <a:bodyPr>
            <a:normAutofit/>
          </a:bodyPr>
          <a:lstStyle/>
          <a:p>
            <a:r>
              <a:rPr lang="ru-RU" sz="3200" dirty="0" smtClean="0"/>
              <a:t>18. Посередине шарика приклеить гранулу – нос.</a:t>
            </a:r>
            <a:br>
              <a:rPr lang="ru-RU" sz="3200" dirty="0" smtClean="0"/>
            </a:br>
            <a:r>
              <a:rPr lang="ru-RU" sz="3200" dirty="0" smtClean="0"/>
              <a:t/>
            </a:r>
            <a:br>
              <a:rPr lang="ru-RU" sz="3200" dirty="0" smtClean="0"/>
            </a:br>
            <a:r>
              <a:rPr lang="ru-RU" sz="3200" dirty="0" smtClean="0"/>
              <a:t>Приклеить на место глаза и рот.</a:t>
            </a:r>
            <a:br>
              <a:rPr lang="ru-RU" sz="3200" dirty="0" smtClean="0"/>
            </a:br>
            <a:r>
              <a:rPr lang="ru-RU" sz="3200" dirty="0" smtClean="0"/>
              <a:t/>
            </a:r>
            <a:br>
              <a:rPr lang="ru-RU" sz="3200" dirty="0" smtClean="0"/>
            </a:br>
            <a:r>
              <a:rPr lang="ru-RU" sz="3200" dirty="0" smtClean="0"/>
              <a:t/>
            </a:r>
            <a:br>
              <a:rPr lang="ru-RU" sz="3200" dirty="0" smtClean="0"/>
            </a:br>
            <a:r>
              <a:rPr lang="ru-RU" sz="3200" dirty="0" smtClean="0"/>
              <a:t>Проколоть зубочисткой отверстия для рук и ног.</a:t>
            </a:r>
            <a:endParaRPr lang="ru-RU" sz="3200" dirty="0"/>
          </a:p>
        </p:txBody>
      </p:sp>
      <p:pic>
        <p:nvPicPr>
          <p:cNvPr id="17410" name="Picture 2"/>
          <p:cNvPicPr>
            <a:picLocks noGrp="1" noChangeAspect="1" noChangeArrowheads="1"/>
          </p:cNvPicPr>
          <p:nvPr>
            <p:ph idx="1"/>
          </p:nvPr>
        </p:nvPicPr>
        <p:blipFill>
          <a:blip r:embed="rId2" cstate="print"/>
          <a:srcRect/>
          <a:stretch>
            <a:fillRect/>
          </a:stretch>
        </p:blipFill>
        <p:spPr bwMode="auto">
          <a:xfrm>
            <a:off x="4932040" y="620688"/>
            <a:ext cx="4211960" cy="1656184"/>
          </a:xfrm>
          <a:prstGeom prst="rect">
            <a:avLst/>
          </a:prstGeom>
          <a:noFill/>
          <a:ln w="9525">
            <a:noFill/>
            <a:miter lim="800000"/>
            <a:headEnd/>
            <a:tailEnd/>
          </a:ln>
        </p:spPr>
      </p:pic>
      <p:pic>
        <p:nvPicPr>
          <p:cNvPr id="17411" name="Picture 3"/>
          <p:cNvPicPr>
            <a:picLocks noChangeAspect="1" noChangeArrowheads="1"/>
          </p:cNvPicPr>
          <p:nvPr/>
        </p:nvPicPr>
        <p:blipFill>
          <a:blip r:embed="rId3" cstate="print"/>
          <a:srcRect/>
          <a:stretch>
            <a:fillRect/>
          </a:stretch>
        </p:blipFill>
        <p:spPr bwMode="auto">
          <a:xfrm>
            <a:off x="4932040" y="2636912"/>
            <a:ext cx="4211960" cy="1812925"/>
          </a:xfrm>
          <a:prstGeom prst="rect">
            <a:avLst/>
          </a:prstGeom>
          <a:noFill/>
          <a:ln w="9525">
            <a:noFill/>
            <a:miter lim="800000"/>
            <a:headEnd/>
            <a:tailEnd/>
          </a:ln>
        </p:spPr>
      </p:pic>
      <p:pic>
        <p:nvPicPr>
          <p:cNvPr id="17412" name="Picture 4"/>
          <p:cNvPicPr>
            <a:picLocks noChangeAspect="1" noChangeArrowheads="1"/>
          </p:cNvPicPr>
          <p:nvPr/>
        </p:nvPicPr>
        <p:blipFill>
          <a:blip r:embed="rId4" cstate="print"/>
          <a:srcRect/>
          <a:stretch>
            <a:fillRect/>
          </a:stretch>
        </p:blipFill>
        <p:spPr bwMode="auto">
          <a:xfrm>
            <a:off x="4953000" y="4922837"/>
            <a:ext cx="4191000" cy="1935163"/>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48680"/>
            <a:ext cx="8229600" cy="2736304"/>
          </a:xfrm>
        </p:spPr>
        <p:txBody>
          <a:bodyPr>
            <a:normAutofit/>
          </a:bodyPr>
          <a:lstStyle/>
          <a:p>
            <a:r>
              <a:rPr lang="ru-RU" dirty="0" smtClean="0"/>
              <a:t>19. Примерить к голове шапку, срежем кусочек пенопласта на макушке.</a:t>
            </a:r>
            <a:endParaRPr lang="ru-RU" dirty="0"/>
          </a:p>
        </p:txBody>
      </p:sp>
      <p:pic>
        <p:nvPicPr>
          <p:cNvPr id="18434" name="Picture 2"/>
          <p:cNvPicPr>
            <a:picLocks noGrp="1" noChangeAspect="1" noChangeArrowheads="1"/>
          </p:cNvPicPr>
          <p:nvPr>
            <p:ph idx="1"/>
          </p:nvPr>
        </p:nvPicPr>
        <p:blipFill>
          <a:blip r:embed="rId2" cstate="print"/>
          <a:srcRect/>
          <a:stretch>
            <a:fillRect/>
          </a:stretch>
        </p:blipFill>
        <p:spPr bwMode="auto">
          <a:xfrm>
            <a:off x="2555776" y="3501008"/>
            <a:ext cx="4282207" cy="3032595"/>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143000"/>
            <a:ext cx="4320480" cy="5382344"/>
          </a:xfrm>
        </p:spPr>
        <p:txBody>
          <a:bodyPr/>
          <a:lstStyle/>
          <a:p>
            <a:r>
              <a:rPr lang="ru-RU" dirty="0" smtClean="0"/>
              <a:t>20. Вставить в отверстие булавку с колечком, приклеить шапку к голове. </a:t>
            </a:r>
            <a:endParaRPr lang="ru-RU" dirty="0"/>
          </a:p>
        </p:txBody>
      </p:sp>
      <p:pic>
        <p:nvPicPr>
          <p:cNvPr id="19458" name="Picture 2"/>
          <p:cNvPicPr>
            <a:picLocks noGrp="1" noChangeAspect="1" noChangeArrowheads="1"/>
          </p:cNvPicPr>
          <p:nvPr>
            <p:ph idx="1"/>
          </p:nvPr>
        </p:nvPicPr>
        <p:blipFill>
          <a:blip r:embed="rId2" cstate="print"/>
          <a:srcRect/>
          <a:stretch>
            <a:fillRect/>
          </a:stretch>
        </p:blipFill>
        <p:spPr bwMode="auto">
          <a:xfrm>
            <a:off x="4572000" y="1196752"/>
            <a:ext cx="4199760" cy="5188446"/>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620688"/>
            <a:ext cx="8229600" cy="1589112"/>
          </a:xfrm>
        </p:spPr>
        <p:txBody>
          <a:bodyPr>
            <a:normAutofit fontScale="90000"/>
          </a:bodyPr>
          <a:lstStyle/>
          <a:p>
            <a:r>
              <a:rPr lang="ru-RU" dirty="0" smtClean="0"/>
              <a:t>21. Вклеить на место детали рук и ног. Оставить подсохнуть. </a:t>
            </a:r>
            <a:br>
              <a:rPr lang="ru-RU" dirty="0" smtClean="0"/>
            </a:br>
            <a:r>
              <a:rPr lang="ru-RU" dirty="0" smtClean="0"/>
              <a:t>Убрать рабочее место.</a:t>
            </a:r>
            <a:endParaRPr lang="ru-RU" dirty="0"/>
          </a:p>
        </p:txBody>
      </p:sp>
      <p:pic>
        <p:nvPicPr>
          <p:cNvPr id="20482" name="Picture 2"/>
          <p:cNvPicPr>
            <a:picLocks noGrp="1" noChangeAspect="1" noChangeArrowheads="1"/>
          </p:cNvPicPr>
          <p:nvPr>
            <p:ph idx="1"/>
          </p:nvPr>
        </p:nvPicPr>
        <p:blipFill>
          <a:blip r:embed="rId2" cstate="print"/>
          <a:srcRect/>
          <a:stretch>
            <a:fillRect/>
          </a:stretch>
        </p:blipFill>
        <p:spPr bwMode="auto">
          <a:xfrm>
            <a:off x="1547664" y="2564904"/>
            <a:ext cx="6141386" cy="404854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76672"/>
            <a:ext cx="8229600" cy="936104"/>
          </a:xfrm>
        </p:spPr>
        <p:txBody>
          <a:bodyPr/>
          <a:lstStyle/>
          <a:p>
            <a:r>
              <a:rPr lang="ru-RU" dirty="0" smtClean="0"/>
              <a:t>Используемые источники</a:t>
            </a:r>
            <a:endParaRPr lang="ru-RU" dirty="0"/>
          </a:p>
        </p:txBody>
      </p:sp>
      <p:sp>
        <p:nvSpPr>
          <p:cNvPr id="3" name="Содержимое 2"/>
          <p:cNvSpPr>
            <a:spLocks noGrp="1"/>
          </p:cNvSpPr>
          <p:nvPr>
            <p:ph idx="1"/>
          </p:nvPr>
        </p:nvSpPr>
        <p:spPr>
          <a:xfrm>
            <a:off x="251520" y="1196752"/>
            <a:ext cx="8435280" cy="5377784"/>
          </a:xfrm>
        </p:spPr>
        <p:txBody>
          <a:bodyPr>
            <a:normAutofit fontScale="92500" lnSpcReduction="20000"/>
          </a:bodyPr>
          <a:lstStyle/>
          <a:p>
            <a:pPr lvl="0"/>
            <a:r>
              <a:rPr lang="ru-RU" dirty="0" smtClean="0">
                <a:solidFill>
                  <a:schemeClr val="tx1">
                    <a:lumMod val="95000"/>
                    <a:lumOff val="5000"/>
                  </a:schemeClr>
                </a:solidFill>
                <a:latin typeface="Times New Roman" pitchFamily="18" charset="0"/>
                <a:cs typeface="Times New Roman" pitchFamily="18" charset="0"/>
              </a:rPr>
              <a:t>Геронимус Т. М. Технология: Я всё умею делать сам: рабочая тетрадь к учебнику для 4 класса. М.: АСТ-ПРЕСС ШКОЛА, 2010, 256 с.</a:t>
            </a:r>
          </a:p>
          <a:p>
            <a:pPr lvl="0"/>
            <a:r>
              <a:rPr lang="ru-RU" dirty="0" smtClean="0">
                <a:solidFill>
                  <a:schemeClr val="tx1">
                    <a:lumMod val="95000"/>
                    <a:lumOff val="5000"/>
                  </a:schemeClr>
                </a:solidFill>
                <a:latin typeface="Times New Roman" pitchFamily="18" charset="0"/>
                <a:cs typeface="Times New Roman" pitchFamily="18" charset="0"/>
              </a:rPr>
              <a:t>Лебедева Е. Г Трудовое обучение. 4 класс: поурочные планы по учебнику «Маленький мастер» Т. М. Геронимус. Волгоград: Учитель, 2099, 73 с</a:t>
            </a:r>
            <a:r>
              <a:rPr lang="ru-RU" dirty="0" smtClean="0">
                <a:solidFill>
                  <a:schemeClr val="tx1">
                    <a:lumMod val="95000"/>
                    <a:lumOff val="5000"/>
                  </a:schemeClr>
                </a:solidFill>
                <a:latin typeface="Times New Roman" pitchFamily="18" charset="0"/>
                <a:cs typeface="Times New Roman" pitchFamily="18" charset="0"/>
              </a:rPr>
              <a:t>.</a:t>
            </a:r>
          </a:p>
          <a:p>
            <a:pPr lvl="0"/>
            <a:r>
              <a:rPr lang="ru-RU" dirty="0" smtClean="0">
                <a:solidFill>
                  <a:schemeClr val="tx1">
                    <a:lumMod val="95000"/>
                    <a:lumOff val="5000"/>
                  </a:schemeClr>
                </a:solidFill>
                <a:latin typeface="Times New Roman" pitchFamily="18" charset="0"/>
                <a:cs typeface="Times New Roman" pitchFamily="18" charset="0"/>
              </a:rPr>
              <a:t>Изображение </a:t>
            </a:r>
            <a:r>
              <a:rPr lang="ru-RU" dirty="0" smtClean="0">
                <a:solidFill>
                  <a:schemeClr val="tx1">
                    <a:lumMod val="95000"/>
                    <a:lumOff val="5000"/>
                  </a:schemeClr>
                </a:solidFill>
                <a:latin typeface="Times New Roman" pitchFamily="18" charset="0"/>
                <a:cs typeface="Times New Roman" pitchFamily="18" charset="0"/>
              </a:rPr>
              <a:t>ножниц </a:t>
            </a:r>
            <a:r>
              <a:rPr lang="en-US" dirty="0" smtClean="0">
                <a:solidFill>
                  <a:schemeClr val="tx1">
                    <a:lumMod val="95000"/>
                    <a:lumOff val="5000"/>
                  </a:schemeClr>
                </a:solidFill>
                <a:latin typeface="Times New Roman" pitchFamily="18" charset="0"/>
                <a:cs typeface="Times New Roman" pitchFamily="18" charset="0"/>
                <a:hlinkClick r:id="rId2"/>
              </a:rPr>
              <a:t>http://</a:t>
            </a:r>
            <a:r>
              <a:rPr lang="en-US" dirty="0" smtClean="0">
                <a:solidFill>
                  <a:schemeClr val="tx1">
                    <a:lumMod val="95000"/>
                    <a:lumOff val="5000"/>
                  </a:schemeClr>
                </a:solidFill>
                <a:latin typeface="Times New Roman" pitchFamily="18" charset="0"/>
                <a:cs typeface="Times New Roman" pitchFamily="18" charset="0"/>
                <a:hlinkClick r:id="rId2"/>
              </a:rPr>
              <a:t>www.sewing-world.ru/products/Fiskars859863.html?97</a:t>
            </a:r>
            <a:r>
              <a:rPr lang="ru-RU" dirty="0" smtClean="0">
                <a:solidFill>
                  <a:schemeClr val="tx1">
                    <a:lumMod val="95000"/>
                    <a:lumOff val="5000"/>
                  </a:schemeClr>
                </a:solidFill>
                <a:latin typeface="Times New Roman" pitchFamily="18" charset="0"/>
                <a:cs typeface="Times New Roman" pitchFamily="18" charset="0"/>
              </a:rPr>
              <a:t> </a:t>
            </a:r>
            <a:endParaRPr lang="ru-RU" dirty="0" smtClean="0">
              <a:solidFill>
                <a:schemeClr val="tx1">
                  <a:lumMod val="95000"/>
                  <a:lumOff val="5000"/>
                </a:schemeClr>
              </a:solidFill>
              <a:latin typeface="Times New Roman" pitchFamily="18" charset="0"/>
              <a:cs typeface="Times New Roman" pitchFamily="18" charset="0"/>
            </a:endParaRPr>
          </a:p>
          <a:p>
            <a:pPr lvl="0"/>
            <a:r>
              <a:rPr lang="ru-RU" dirty="0" smtClean="0">
                <a:solidFill>
                  <a:schemeClr val="tx1">
                    <a:lumMod val="95000"/>
                    <a:lumOff val="5000"/>
                  </a:schemeClr>
                </a:solidFill>
                <a:latin typeface="Times New Roman" pitchFamily="18" charset="0"/>
                <a:cs typeface="Times New Roman" pitchFamily="18" charset="0"/>
              </a:rPr>
              <a:t>Изображение клея </a:t>
            </a:r>
            <a:r>
              <a:rPr lang="en-US" dirty="0" smtClean="0">
                <a:solidFill>
                  <a:schemeClr val="tx1">
                    <a:lumMod val="95000"/>
                    <a:lumOff val="5000"/>
                  </a:schemeClr>
                </a:solidFill>
                <a:latin typeface="Times New Roman" pitchFamily="18" charset="0"/>
                <a:cs typeface="Times New Roman" pitchFamily="18" charset="0"/>
                <a:hlinkClick r:id="rId3"/>
              </a:rPr>
              <a:t>http://www.ktopt.ru/shop/ofisnye-prinadlezhnosti/klejj</a:t>
            </a:r>
            <a:r>
              <a:rPr lang="en-US" dirty="0" smtClean="0">
                <a:solidFill>
                  <a:schemeClr val="tx1">
                    <a:lumMod val="95000"/>
                    <a:lumOff val="5000"/>
                  </a:schemeClr>
                </a:solidFill>
                <a:latin typeface="Times New Roman" pitchFamily="18" charset="0"/>
                <a:cs typeface="Times New Roman" pitchFamily="18" charset="0"/>
                <a:hlinkClick r:id="rId3"/>
              </a:rPr>
              <a:t>/</a:t>
            </a:r>
            <a:r>
              <a:rPr lang="ru-RU" dirty="0" smtClean="0">
                <a:solidFill>
                  <a:schemeClr val="tx1">
                    <a:lumMod val="95000"/>
                    <a:lumOff val="5000"/>
                  </a:schemeClr>
                </a:solidFill>
                <a:latin typeface="Times New Roman" pitchFamily="18" charset="0"/>
                <a:cs typeface="Times New Roman" pitchFamily="18" charset="0"/>
              </a:rPr>
              <a:t> </a:t>
            </a:r>
            <a:endParaRPr lang="ru-RU" dirty="0" smtClean="0">
              <a:solidFill>
                <a:schemeClr val="tx1">
                  <a:lumMod val="95000"/>
                  <a:lumOff val="5000"/>
                </a:schemeClr>
              </a:solidFill>
              <a:latin typeface="Times New Roman" pitchFamily="18" charset="0"/>
              <a:cs typeface="Times New Roman" pitchFamily="18" charset="0"/>
            </a:endParaRPr>
          </a:p>
          <a:p>
            <a:pPr lvl="0"/>
            <a:r>
              <a:rPr lang="ru-RU" dirty="0" smtClean="0">
                <a:solidFill>
                  <a:schemeClr val="tx1">
                    <a:lumMod val="95000"/>
                    <a:lumOff val="5000"/>
                  </a:schemeClr>
                </a:solidFill>
                <a:latin typeface="Times New Roman" pitchFamily="18" charset="0"/>
                <a:cs typeface="Times New Roman" pitchFamily="18" charset="0"/>
              </a:rPr>
              <a:t>Изображение иглы </a:t>
            </a:r>
            <a:r>
              <a:rPr lang="en-US" dirty="0" smtClean="0">
                <a:solidFill>
                  <a:schemeClr val="tx1">
                    <a:lumMod val="95000"/>
                    <a:lumOff val="5000"/>
                  </a:schemeClr>
                </a:solidFill>
                <a:latin typeface="Times New Roman" pitchFamily="18" charset="0"/>
                <a:cs typeface="Times New Roman" pitchFamily="18" charset="0"/>
                <a:hlinkClick r:id="rId4"/>
              </a:rPr>
              <a:t>http://ru.wikipedia.org/wiki/%</a:t>
            </a:r>
            <a:r>
              <a:rPr lang="en-US" dirty="0" smtClean="0">
                <a:solidFill>
                  <a:schemeClr val="tx1">
                    <a:lumMod val="95000"/>
                    <a:lumOff val="5000"/>
                  </a:schemeClr>
                </a:solidFill>
                <a:latin typeface="Times New Roman" pitchFamily="18" charset="0"/>
                <a:cs typeface="Times New Roman" pitchFamily="18" charset="0"/>
                <a:hlinkClick r:id="rId4"/>
              </a:rPr>
              <a:t>C8%E3%EB%E0</a:t>
            </a:r>
            <a:r>
              <a:rPr lang="ru-RU" dirty="0" smtClean="0">
                <a:solidFill>
                  <a:schemeClr val="tx1">
                    <a:lumMod val="95000"/>
                    <a:lumOff val="5000"/>
                  </a:schemeClr>
                </a:solidFill>
                <a:latin typeface="Times New Roman" pitchFamily="18" charset="0"/>
                <a:cs typeface="Times New Roman" pitchFamily="18" charset="0"/>
              </a:rPr>
              <a:t> </a:t>
            </a:r>
            <a:endParaRPr lang="ru-RU" dirty="0" smtClean="0">
              <a:solidFill>
                <a:schemeClr val="tx1">
                  <a:lumMod val="95000"/>
                  <a:lumOff val="5000"/>
                </a:schemeClr>
              </a:solidFill>
              <a:latin typeface="Times New Roman" pitchFamily="18" charset="0"/>
              <a:cs typeface="Times New Roman" pitchFamily="18" charset="0"/>
            </a:endParaRPr>
          </a:p>
          <a:p>
            <a:r>
              <a:rPr lang="ru-RU" dirty="0" smtClean="0"/>
              <a:t>Изображение канцелярского ножа </a:t>
            </a:r>
            <a:r>
              <a:rPr lang="en-US" dirty="0" smtClean="0">
                <a:hlinkClick r:id="rId5"/>
              </a:rPr>
              <a:t>http</a:t>
            </a:r>
            <a:r>
              <a:rPr lang="en-US" dirty="0" smtClean="0">
                <a:hlinkClick r:id="rId5"/>
              </a:rPr>
              <a:t>://audio_video.brstar.ru/catalog/product_descripts/catalog_group/4191/prod_id/1423185#.</a:t>
            </a:r>
            <a:r>
              <a:rPr lang="en-US" dirty="0" smtClean="0">
                <a:hlinkClick r:id="rId5"/>
              </a:rPr>
              <a:t>VBl93BJ0wZg</a:t>
            </a:r>
            <a:r>
              <a:rPr lang="ru-RU" dirty="0" smtClean="0"/>
              <a:t> </a:t>
            </a:r>
            <a:endParaRPr lang="ru-RU"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48680"/>
            <a:ext cx="8229600" cy="1152128"/>
          </a:xfrm>
        </p:spPr>
        <p:txBody>
          <a:bodyPr>
            <a:normAutofit/>
          </a:bodyPr>
          <a:lstStyle/>
          <a:p>
            <a:r>
              <a:rPr lang="ru-RU" sz="4800" dirty="0" smtClean="0"/>
              <a:t>Приготовить рабочее место</a:t>
            </a:r>
            <a:endParaRPr lang="ru-RU" sz="4800" dirty="0"/>
          </a:p>
        </p:txBody>
      </p:sp>
      <p:pic>
        <p:nvPicPr>
          <p:cNvPr id="3075" name="Picture 3"/>
          <p:cNvPicPr>
            <a:picLocks noGrp="1" noChangeAspect="1" noChangeArrowheads="1"/>
          </p:cNvPicPr>
          <p:nvPr>
            <p:ph idx="1"/>
          </p:nvPr>
        </p:nvPicPr>
        <p:blipFill>
          <a:blip r:embed="rId2" cstate="print"/>
          <a:srcRect/>
          <a:stretch>
            <a:fillRect/>
          </a:stretch>
        </p:blipFill>
        <p:spPr bwMode="auto">
          <a:xfrm>
            <a:off x="971600" y="1844824"/>
            <a:ext cx="7153046" cy="4774871"/>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2656"/>
            <a:ext cx="8229600" cy="936104"/>
          </a:xfrm>
        </p:spPr>
        <p:txBody>
          <a:bodyPr/>
          <a:lstStyle/>
          <a:p>
            <a:r>
              <a:rPr lang="ru-RU" dirty="0" smtClean="0"/>
              <a:t>Алгоритм действий</a:t>
            </a:r>
            <a:endParaRPr lang="ru-RU" dirty="0"/>
          </a:p>
        </p:txBody>
      </p:sp>
      <p:sp>
        <p:nvSpPr>
          <p:cNvPr id="3" name="Содержимое 2"/>
          <p:cNvSpPr>
            <a:spLocks noGrp="1"/>
          </p:cNvSpPr>
          <p:nvPr>
            <p:ph idx="1"/>
          </p:nvPr>
        </p:nvSpPr>
        <p:spPr>
          <a:xfrm>
            <a:off x="0" y="1196752"/>
            <a:ext cx="9144000" cy="5661248"/>
          </a:xfrm>
        </p:spPr>
        <p:txBody>
          <a:bodyPr>
            <a:normAutofit fontScale="85000" lnSpcReduction="20000"/>
          </a:bodyPr>
          <a:lstStyle/>
          <a:p>
            <a:r>
              <a:rPr lang="ru-RU" dirty="0" smtClean="0"/>
              <a:t>1. Повторить правила Техники Безопасности при работе с ножницами, иглой и клеем</a:t>
            </a:r>
            <a:r>
              <a:rPr lang="ru-RU" dirty="0" smtClean="0"/>
              <a:t>.</a:t>
            </a:r>
          </a:p>
          <a:p>
            <a:r>
              <a:rPr lang="ru-RU" dirty="0" smtClean="0"/>
              <a:t>2. </a:t>
            </a:r>
            <a:r>
              <a:rPr lang="ru-RU" dirty="0" smtClean="0"/>
              <a:t>Отрезать </a:t>
            </a:r>
            <a:r>
              <a:rPr lang="ru-RU" dirty="0" smtClean="0"/>
              <a:t>от куска пенопласта кубик</a:t>
            </a:r>
            <a:r>
              <a:rPr lang="ru-RU" dirty="0" smtClean="0"/>
              <a:t>.</a:t>
            </a:r>
          </a:p>
          <a:p>
            <a:r>
              <a:rPr lang="ru-RU" dirty="0" smtClean="0"/>
              <a:t>3. </a:t>
            </a:r>
            <a:r>
              <a:rPr lang="ru-RU" dirty="0" smtClean="0"/>
              <a:t>Обрезать </a:t>
            </a:r>
            <a:r>
              <a:rPr lang="ru-RU" dirty="0" smtClean="0"/>
              <a:t>заготовку со всех сторон ножом, чтобы она была немного похожа на шарик</a:t>
            </a:r>
            <a:r>
              <a:rPr lang="ru-RU" dirty="0" smtClean="0"/>
              <a:t>.</a:t>
            </a:r>
          </a:p>
          <a:p>
            <a:r>
              <a:rPr lang="ru-RU" dirty="0" smtClean="0"/>
              <a:t>4. </a:t>
            </a:r>
            <a:r>
              <a:rPr lang="ru-RU" dirty="0" smtClean="0"/>
              <a:t>Отшлифовать </a:t>
            </a:r>
            <a:r>
              <a:rPr lang="ru-RU" dirty="0" smtClean="0"/>
              <a:t>заготовку наждачной бумагой, чтобы она стала совсем круглой и гладкой</a:t>
            </a:r>
            <a:r>
              <a:rPr lang="ru-RU" dirty="0" smtClean="0"/>
              <a:t>.</a:t>
            </a:r>
          </a:p>
          <a:p>
            <a:r>
              <a:rPr lang="ru-RU" dirty="0" smtClean="0"/>
              <a:t>5. </a:t>
            </a:r>
            <a:r>
              <a:rPr lang="ru-RU" dirty="0" smtClean="0"/>
              <a:t>Загрунтовать </a:t>
            </a:r>
            <a:r>
              <a:rPr lang="ru-RU" dirty="0" smtClean="0"/>
              <a:t>шарик клеем ПВА, </a:t>
            </a:r>
            <a:r>
              <a:rPr lang="ru-RU" dirty="0" smtClean="0"/>
              <a:t>отложить </a:t>
            </a:r>
            <a:r>
              <a:rPr lang="ru-RU" dirty="0" smtClean="0"/>
              <a:t>сушиться</a:t>
            </a:r>
            <a:r>
              <a:rPr lang="ru-RU" dirty="0" smtClean="0"/>
              <a:t>.</a:t>
            </a:r>
          </a:p>
          <a:p>
            <a:r>
              <a:rPr lang="ru-RU" dirty="0" smtClean="0"/>
              <a:t>6.Отломать </a:t>
            </a:r>
            <a:r>
              <a:rPr lang="ru-RU" dirty="0" smtClean="0"/>
              <a:t>от куска пенопласта гранулу для носа, </a:t>
            </a:r>
            <a:r>
              <a:rPr lang="ru-RU" dirty="0" smtClean="0"/>
              <a:t>подрезать </a:t>
            </a:r>
            <a:r>
              <a:rPr lang="ru-RU" dirty="0" smtClean="0"/>
              <a:t>её с одной стороны</a:t>
            </a:r>
            <a:r>
              <a:rPr lang="ru-RU" dirty="0" smtClean="0"/>
              <a:t>.</a:t>
            </a:r>
          </a:p>
          <a:p>
            <a:r>
              <a:rPr lang="ru-RU" dirty="0" smtClean="0"/>
              <a:t>7</a:t>
            </a:r>
            <a:r>
              <a:rPr lang="ru-RU" dirty="0" smtClean="0"/>
              <a:t>. </a:t>
            </a:r>
            <a:r>
              <a:rPr lang="ru-RU" dirty="0" smtClean="0"/>
              <a:t>Рассмотреть </a:t>
            </a:r>
            <a:r>
              <a:rPr lang="ru-RU" dirty="0" smtClean="0"/>
              <a:t>шаблоны. </a:t>
            </a:r>
            <a:br>
              <a:rPr lang="ru-RU" dirty="0" smtClean="0"/>
            </a:br>
            <a:r>
              <a:rPr lang="ru-RU" dirty="0" smtClean="0"/>
              <a:t>Сколько каждой детали нам необходимо? </a:t>
            </a:r>
            <a:endParaRPr lang="ru-RU" dirty="0" smtClean="0"/>
          </a:p>
          <a:p>
            <a:r>
              <a:rPr lang="ru-RU" dirty="0" smtClean="0"/>
              <a:t>8. </a:t>
            </a:r>
            <a:r>
              <a:rPr lang="ru-RU" dirty="0" smtClean="0"/>
              <a:t>Обвести </a:t>
            </a:r>
            <a:r>
              <a:rPr lang="ru-RU" dirty="0" smtClean="0"/>
              <a:t>и </a:t>
            </a:r>
            <a:r>
              <a:rPr lang="ru-RU" dirty="0" smtClean="0"/>
              <a:t>вырезать </a:t>
            </a:r>
            <a:r>
              <a:rPr lang="ru-RU" dirty="0" smtClean="0"/>
              <a:t>детали ладошки, подошвы и глаза. </a:t>
            </a:r>
            <a:endParaRPr lang="ru-RU" dirty="0" smtClean="0"/>
          </a:p>
          <a:p>
            <a:r>
              <a:rPr lang="ru-RU" dirty="0" smtClean="0"/>
              <a:t>9. Перевести и вырезать детали шапки.</a:t>
            </a:r>
          </a:p>
          <a:p>
            <a:r>
              <a:rPr lang="ru-RU" dirty="0" smtClean="0"/>
              <a:t>10. На середину развертки верхней части шапки приклеить отделку, отогнуть зубцы с двух сторон заготовки.</a:t>
            </a:r>
          </a:p>
          <a:p>
            <a:endParaRPr lang="ru-RU" dirty="0" smtClean="0"/>
          </a:p>
          <a:p>
            <a:endParaRPr lang="ru-RU"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2656"/>
            <a:ext cx="8229600" cy="936104"/>
          </a:xfrm>
        </p:spPr>
        <p:txBody>
          <a:bodyPr/>
          <a:lstStyle/>
          <a:p>
            <a:r>
              <a:rPr lang="ru-RU" dirty="0" smtClean="0"/>
              <a:t>Алгоритм действий</a:t>
            </a:r>
            <a:endParaRPr lang="ru-RU" dirty="0"/>
          </a:p>
        </p:txBody>
      </p:sp>
      <p:sp>
        <p:nvSpPr>
          <p:cNvPr id="3" name="Содержимое 2"/>
          <p:cNvSpPr>
            <a:spLocks noGrp="1"/>
          </p:cNvSpPr>
          <p:nvPr>
            <p:ph idx="1"/>
          </p:nvPr>
        </p:nvSpPr>
        <p:spPr>
          <a:xfrm>
            <a:off x="0" y="1268760"/>
            <a:ext cx="8964488" cy="5589240"/>
          </a:xfrm>
        </p:spPr>
        <p:txBody>
          <a:bodyPr>
            <a:normAutofit/>
          </a:bodyPr>
          <a:lstStyle/>
          <a:p>
            <a:r>
              <a:rPr lang="ru-RU" dirty="0" smtClean="0"/>
              <a:t>11</a:t>
            </a:r>
            <a:r>
              <a:rPr lang="ru-RU" dirty="0" smtClean="0"/>
              <a:t>. </a:t>
            </a:r>
            <a:r>
              <a:rPr lang="ru-RU" dirty="0" smtClean="0"/>
              <a:t>Вырезать </a:t>
            </a:r>
            <a:r>
              <a:rPr lang="ru-RU" dirty="0" smtClean="0"/>
              <a:t>два кусочка пенопласта для ботинок. </a:t>
            </a:r>
            <a:r>
              <a:rPr lang="ru-RU" dirty="0" smtClean="0"/>
              <a:t>Окрасить </a:t>
            </a:r>
            <a:r>
              <a:rPr lang="ru-RU" dirty="0" smtClean="0"/>
              <a:t>коричневой гуашью, </a:t>
            </a:r>
            <a:r>
              <a:rPr lang="ru-RU" dirty="0" smtClean="0"/>
              <a:t>подсушить.</a:t>
            </a:r>
          </a:p>
          <a:p>
            <a:r>
              <a:rPr lang="ru-RU" dirty="0" smtClean="0"/>
              <a:t>12. Сборка. Собрать шапку: склеить верхнюю часть в трубочку</a:t>
            </a:r>
            <a:r>
              <a:rPr lang="ru-RU" dirty="0" smtClean="0"/>
              <a:t>.</a:t>
            </a:r>
          </a:p>
          <a:p>
            <a:r>
              <a:rPr lang="ru-RU" dirty="0" smtClean="0"/>
              <a:t>13. Проколоть  серединку кружка булавкой, приклеить на него верхнюю часть шапки</a:t>
            </a:r>
            <a:r>
              <a:rPr lang="ru-RU" dirty="0" smtClean="0"/>
              <a:t>.</a:t>
            </a:r>
          </a:p>
          <a:p>
            <a:r>
              <a:rPr lang="ru-RU" dirty="0" smtClean="0"/>
              <a:t>14. Уложить на место шнурок - отделку, концы приклеить, кончики зубцов отогнуть наружу</a:t>
            </a:r>
            <a:r>
              <a:rPr lang="ru-RU" dirty="0" smtClean="0"/>
              <a:t>.</a:t>
            </a:r>
          </a:p>
          <a:p>
            <a:r>
              <a:rPr lang="ru-RU" dirty="0" smtClean="0"/>
              <a:t>15</a:t>
            </a:r>
            <a:r>
              <a:rPr lang="ru-RU" dirty="0" smtClean="0"/>
              <a:t>. Подготовить детали ног и рук: отрезать четыре кусочка шнурка, завязать узелок: для рук – на одном конце; для ног – на обоих концах шнурка</a:t>
            </a:r>
            <a:r>
              <a:rPr lang="ru-RU" dirty="0" smtClean="0"/>
              <a:t>.</a:t>
            </a:r>
          </a:p>
          <a:p>
            <a:endParaRPr lang="ru-RU"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76672"/>
            <a:ext cx="8229600" cy="720080"/>
          </a:xfrm>
        </p:spPr>
        <p:txBody>
          <a:bodyPr/>
          <a:lstStyle/>
          <a:p>
            <a:r>
              <a:rPr lang="ru-RU" dirty="0" smtClean="0"/>
              <a:t>Алгоритм действий</a:t>
            </a:r>
            <a:endParaRPr lang="ru-RU" dirty="0"/>
          </a:p>
        </p:txBody>
      </p:sp>
      <p:sp>
        <p:nvSpPr>
          <p:cNvPr id="3" name="Содержимое 2"/>
          <p:cNvSpPr>
            <a:spLocks noGrp="1"/>
          </p:cNvSpPr>
          <p:nvPr>
            <p:ph idx="1"/>
          </p:nvPr>
        </p:nvSpPr>
        <p:spPr>
          <a:xfrm>
            <a:off x="0" y="1196752"/>
            <a:ext cx="9144000" cy="5661248"/>
          </a:xfrm>
        </p:spPr>
        <p:txBody>
          <a:bodyPr>
            <a:normAutofit fontScale="92500" lnSpcReduction="20000"/>
          </a:bodyPr>
          <a:lstStyle/>
          <a:p>
            <a:r>
              <a:rPr lang="ru-RU" dirty="0" smtClean="0"/>
              <a:t>17. Вклеить в ботинки ножки – шнурки. Приклеить ботинки к подошвам:</a:t>
            </a:r>
            <a:br>
              <a:rPr lang="ru-RU" dirty="0" smtClean="0"/>
            </a:br>
            <a:r>
              <a:rPr lang="ru-RU" dirty="0" smtClean="0"/>
              <a:t>… проколоть отверстия зубочисткой</a:t>
            </a:r>
            <a:br>
              <a:rPr lang="ru-RU" dirty="0" smtClean="0"/>
            </a:br>
            <a:r>
              <a:rPr lang="ru-RU" dirty="0" smtClean="0"/>
              <a:t>… окунём узелок в клей</a:t>
            </a:r>
            <a:br>
              <a:rPr lang="ru-RU" dirty="0" smtClean="0"/>
            </a:br>
            <a:r>
              <a:rPr lang="ru-RU" dirty="0" smtClean="0"/>
              <a:t>… вставить узелок в отверстие. Приклеить ботинки к подошвам</a:t>
            </a:r>
            <a:r>
              <a:rPr lang="ru-RU" dirty="0" smtClean="0"/>
              <a:t>.</a:t>
            </a:r>
          </a:p>
          <a:p>
            <a:r>
              <a:rPr lang="ru-RU" dirty="0" smtClean="0"/>
              <a:t>18</a:t>
            </a:r>
            <a:r>
              <a:rPr lang="ru-RU" dirty="0" smtClean="0"/>
              <a:t>. Посередине шарика приклеить гранулу – </a:t>
            </a:r>
            <a:r>
              <a:rPr lang="ru-RU" dirty="0" smtClean="0"/>
              <a:t>нос. Приклеить </a:t>
            </a:r>
            <a:r>
              <a:rPr lang="ru-RU" dirty="0" smtClean="0"/>
              <a:t>на место глаза и </a:t>
            </a:r>
            <a:r>
              <a:rPr lang="ru-RU" dirty="0" smtClean="0"/>
              <a:t>рот. Проколоть </a:t>
            </a:r>
            <a:r>
              <a:rPr lang="ru-RU" dirty="0" smtClean="0"/>
              <a:t>зубочисткой отверстия для рук и ног</a:t>
            </a:r>
            <a:r>
              <a:rPr lang="ru-RU" dirty="0" smtClean="0"/>
              <a:t>.</a:t>
            </a:r>
          </a:p>
          <a:p>
            <a:r>
              <a:rPr lang="ru-RU" dirty="0" smtClean="0"/>
              <a:t>19. Примерить к голове шапку, срежем кусочек пенопласта на макушке</a:t>
            </a:r>
            <a:r>
              <a:rPr lang="ru-RU" dirty="0" smtClean="0"/>
              <a:t>.</a:t>
            </a:r>
          </a:p>
          <a:p>
            <a:r>
              <a:rPr lang="ru-RU" dirty="0" smtClean="0"/>
              <a:t>20. Вставить в отверстие булавку с колечком, приклеить шапку к голове. </a:t>
            </a:r>
            <a:endParaRPr lang="ru-RU" dirty="0" smtClean="0"/>
          </a:p>
          <a:p>
            <a:r>
              <a:rPr lang="ru-RU" dirty="0" smtClean="0"/>
              <a:t>21. Вклеить на место детали рук и ног. Оставить подсохнуть. </a:t>
            </a:r>
            <a:br>
              <a:rPr lang="ru-RU" dirty="0" smtClean="0"/>
            </a:br>
            <a:r>
              <a:rPr lang="ru-RU" dirty="0" smtClean="0"/>
              <a:t>Убрать рабочее место.</a:t>
            </a:r>
            <a:endParaRPr lang="ru-RU"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1. Повторить правила Техники Безопасности при работе с ножницами, иглой и клеем.</a:t>
            </a:r>
            <a:endParaRPr lang="ru-RU" dirty="0"/>
          </a:p>
        </p:txBody>
      </p:sp>
      <p:pic>
        <p:nvPicPr>
          <p:cNvPr id="4" name="Picture 4"/>
          <p:cNvPicPr>
            <a:picLocks noGrp="1" noChangeAspect="1" noChangeArrowheads="1"/>
          </p:cNvPicPr>
          <p:nvPr>
            <p:ph idx="1"/>
          </p:nvPr>
        </p:nvPicPr>
        <p:blipFill>
          <a:blip r:embed="rId2" cstate="print"/>
          <a:srcRect/>
          <a:stretch>
            <a:fillRect/>
          </a:stretch>
        </p:blipFill>
        <p:spPr bwMode="auto">
          <a:xfrm rot="18423303">
            <a:off x="5053151" y="3379928"/>
            <a:ext cx="4205525" cy="1806888"/>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rot="18827182">
            <a:off x="3262673" y="3610060"/>
            <a:ext cx="2857500" cy="1781175"/>
          </a:xfrm>
          <a:prstGeom prst="rect">
            <a:avLst/>
          </a:prstGeom>
          <a:noFill/>
          <a:ln w="9525">
            <a:noFill/>
            <a:miter lim="800000"/>
            <a:headEnd/>
            <a:tailEnd/>
          </a:ln>
        </p:spPr>
      </p:pic>
      <p:pic>
        <p:nvPicPr>
          <p:cNvPr id="6" name="Picture 4"/>
          <p:cNvPicPr>
            <a:picLocks noChangeAspect="1" noChangeArrowheads="1"/>
          </p:cNvPicPr>
          <p:nvPr/>
        </p:nvPicPr>
        <p:blipFill>
          <a:blip r:embed="rId4" cstate="print"/>
          <a:srcRect/>
          <a:stretch>
            <a:fillRect/>
          </a:stretch>
        </p:blipFill>
        <p:spPr bwMode="auto">
          <a:xfrm>
            <a:off x="971600" y="2780928"/>
            <a:ext cx="1584176" cy="3758952"/>
          </a:xfrm>
          <a:prstGeom prst="rect">
            <a:avLst/>
          </a:prstGeom>
          <a:noFill/>
          <a:ln w="9525">
            <a:noFill/>
            <a:miter lim="800000"/>
            <a:headEnd/>
            <a:tailEnd/>
          </a:ln>
        </p:spPr>
      </p:pic>
      <p:pic>
        <p:nvPicPr>
          <p:cNvPr id="4098" name="Picture 2" descr="http://audio_video.brstar.ru/img/catalog/11111/max/1423185/1.jpg"/>
          <p:cNvPicPr>
            <a:picLocks noChangeAspect="1" noChangeArrowheads="1"/>
          </p:cNvPicPr>
          <p:nvPr/>
        </p:nvPicPr>
        <p:blipFill>
          <a:blip r:embed="rId5" cstate="print"/>
          <a:srcRect/>
          <a:stretch>
            <a:fillRect/>
          </a:stretch>
        </p:blipFill>
        <p:spPr bwMode="auto">
          <a:xfrm>
            <a:off x="2483768" y="2420888"/>
            <a:ext cx="2381250" cy="238125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692696"/>
            <a:ext cx="8229600" cy="2232248"/>
          </a:xfrm>
        </p:spPr>
        <p:txBody>
          <a:bodyPr>
            <a:normAutofit/>
          </a:bodyPr>
          <a:lstStyle/>
          <a:p>
            <a:r>
              <a:rPr lang="ru-RU" dirty="0" smtClean="0"/>
              <a:t>2. Отрезать от куска пенопласта кубик.</a:t>
            </a:r>
            <a:endParaRPr lang="ru-RU"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1475656" y="2924944"/>
            <a:ext cx="5958516" cy="3398335"/>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620688"/>
            <a:ext cx="8229600" cy="2448272"/>
          </a:xfrm>
        </p:spPr>
        <p:txBody>
          <a:bodyPr>
            <a:normAutofit/>
          </a:bodyPr>
          <a:lstStyle/>
          <a:p>
            <a:r>
              <a:rPr lang="ru-RU" dirty="0" smtClean="0"/>
              <a:t>3. Обрезать заготовку со всех сторон ножом, чтобы она была немного похожа на шарик.</a:t>
            </a:r>
            <a:endParaRPr lang="ru-RU" dirty="0"/>
          </a:p>
        </p:txBody>
      </p:sp>
      <p:pic>
        <p:nvPicPr>
          <p:cNvPr id="5122" name="Picture 2"/>
          <p:cNvPicPr>
            <a:picLocks noGrp="1" noChangeAspect="1" noChangeArrowheads="1"/>
          </p:cNvPicPr>
          <p:nvPr>
            <p:ph idx="1"/>
          </p:nvPr>
        </p:nvPicPr>
        <p:blipFill>
          <a:blip r:embed="rId2" cstate="print"/>
          <a:srcRect/>
          <a:stretch>
            <a:fillRect/>
          </a:stretch>
        </p:blipFill>
        <p:spPr bwMode="auto">
          <a:xfrm>
            <a:off x="2771800" y="2996952"/>
            <a:ext cx="3906307" cy="3378016"/>
          </a:xfrm>
          <a:prstGeom prst="rect">
            <a:avLst/>
          </a:prstGeom>
          <a:noFill/>
          <a:ln w="9525">
            <a:noFill/>
            <a:miter lim="800000"/>
            <a:headEnd/>
            <a:tailEnd/>
          </a:ln>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Городская">
  <a:themeElements>
    <a:clrScheme name="Городская">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Городская">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Городская">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89</TotalTime>
  <Words>638</Words>
  <Application>Microsoft Office PowerPoint</Application>
  <PresentationFormat>Экран (4:3)</PresentationFormat>
  <Paragraphs>57</Paragraphs>
  <Slides>28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28</vt:i4>
      </vt:variant>
    </vt:vector>
  </HeadingPairs>
  <TitlesOfParts>
    <vt:vector size="29" baseType="lpstr">
      <vt:lpstr>Городская</vt:lpstr>
      <vt:lpstr>Болельщик</vt:lpstr>
      <vt:lpstr>Ну, ребята? За какую команду болеет этот фанат? Мы это узнаем, если рассмотрим эмблему на его смешной шапке. То ли это корона, то ли колпак шута? Какая разница! Главное болельщик готов поддерживать свою команду. </vt:lpstr>
      <vt:lpstr>Приготовить рабочее место</vt:lpstr>
      <vt:lpstr>Алгоритм действий</vt:lpstr>
      <vt:lpstr>Алгоритм действий</vt:lpstr>
      <vt:lpstr>Алгоритм действий</vt:lpstr>
      <vt:lpstr>1. Повторить правила Техники Безопасности при работе с ножницами, иглой и клеем.</vt:lpstr>
      <vt:lpstr>2. Отрезать от куска пенопласта кубик.</vt:lpstr>
      <vt:lpstr>3. Обрезать заготовку со всех сторон ножом, чтобы она была немного похожа на шарик.</vt:lpstr>
      <vt:lpstr>4. Отшлифовать заготовку наждачной бумагой, чтобы она стала совсем круглой и гладкой.</vt:lpstr>
      <vt:lpstr>5. Загрунтовать шарик клеем ПВА, отложить сушиться.</vt:lpstr>
      <vt:lpstr>6.Отломить от куска пенопласта гранулу для носа, подрезать её с одной стороны. </vt:lpstr>
      <vt:lpstr>7. Рассмотреть шаблоны.  Сколько каждой детали нам необходимо? </vt:lpstr>
      <vt:lpstr>8. Обвести и вырезать детали ладошки, подошвы и глаза. </vt:lpstr>
      <vt:lpstr>9. Перевести и вырезать детали шапки.</vt:lpstr>
      <vt:lpstr>10. На середину развертки верхней части шапки приклеить отделку, отогнуть зубцы с двух сторон заготовки.</vt:lpstr>
      <vt:lpstr>11. Вырезать два кусочка пенопласта для ботинок. Окрасить коричневой гуашью, подсушить.</vt:lpstr>
      <vt:lpstr>12. Сборка. Собрать шапку: склеить верхнюю часть в трубочку.</vt:lpstr>
      <vt:lpstr>13. Проколоть  серединку кружка булавкой, приклеить на него верхнюю часть шапки.</vt:lpstr>
      <vt:lpstr>14. Уложить на место шнурок - отделку, концы приклеить, кончики зубцов отогнуть наружу. </vt:lpstr>
      <vt:lpstr>15. Подготовить детали ног и рук: отрезать четыре кусочка шнурка, завязать узелок: для рук – на одном конце; для ног – на обоих концах шнурка.</vt:lpstr>
      <vt:lpstr>16. Приклеить на концы двух шнурков по ладошке, отложить подсушить. Склеить двойные подошвы ботинок.</vt:lpstr>
      <vt:lpstr>17. Вклеить в ботинки ножки – шнурки. Приклеить ботинки к подошвам: … проколоть     отверстия    зубочисткой … окунём узелок      в клей … вставить узелок       в отверстие.  Приклеить ботинки  к подошвам.</vt:lpstr>
      <vt:lpstr>18. Посередине шарика приклеить гранулу – нос.  Приклеить на место глаза и рот.   Проколоть зубочисткой отверстия для рук и ног.</vt:lpstr>
      <vt:lpstr>19. Примерить к голове шапку, срежем кусочек пенопласта на макушке.</vt:lpstr>
      <vt:lpstr>20. Вставить в отверстие булавку с колечком, приклеить шапку к голове. </vt:lpstr>
      <vt:lpstr>21. Вклеить на место детали рук и ног. Оставить подсохнуть.  Убрать рабочее место.</vt:lpstr>
      <vt:lpstr>Используемые источники</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Болельщик</dc:title>
  <dc:creator>PC</dc:creator>
  <cp:lastModifiedBy>PC</cp:lastModifiedBy>
  <cp:revision>10</cp:revision>
  <dcterms:created xsi:type="dcterms:W3CDTF">2014-09-02T13:25:00Z</dcterms:created>
  <dcterms:modified xsi:type="dcterms:W3CDTF">2014-09-17T13:17:12Z</dcterms:modified>
</cp:coreProperties>
</file>