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B1530-07B0-433A-AC1D-56ADE7D4A362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73A6C-76AE-4BE4-87AC-E4D237972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252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37CB-81DD-43EF-9D6B-B7A1615F5C53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E0E8-565F-476C-BBCB-F325355F9A36}" type="datetime1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37CB-81DD-43EF-9D6B-B7A1615F5C53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91C8-89C3-4989-9316-265D79A4F4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2591"/>
            <a:ext cx="4650310" cy="3435294"/>
          </a:xfrm>
        </p:spPr>
        <p:txBody>
          <a:bodyPr>
            <a:normAutofit/>
          </a:bodyPr>
          <a:lstStyle/>
          <a:p>
            <a:r>
              <a:rPr lang="ru-RU" dirty="0" smtClean="0"/>
              <a:t>Смешанные 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Автор: Купцова Е.В., учитель информатики МБОУ «Шенкурская СОШ», г. Шенкурск Архангельская область</a:t>
            </a:r>
            <a:endParaRPr lang="ru-RU" dirty="0"/>
          </a:p>
        </p:txBody>
      </p:sp>
      <p:pic>
        <p:nvPicPr>
          <p:cNvPr id="3074" name="Picture 2" descr="&quot;Системы счисления&quot; Для начала проведём границу между числом и цифро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6" t="15358"/>
          <a:stretch/>
        </p:blipFill>
        <p:spPr bwMode="auto">
          <a:xfrm>
            <a:off x="6006440" y="598497"/>
            <a:ext cx="3135086" cy="260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Двоично-восьмеричная 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8" y="1214422"/>
          <a:ext cx="8715456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84"/>
                <a:gridCol w="968384"/>
                <a:gridCol w="968384"/>
                <a:gridCol w="968384"/>
                <a:gridCol w="968384"/>
                <a:gridCol w="968384"/>
                <a:gridCol w="968384"/>
                <a:gridCol w="968384"/>
                <a:gridCol w="968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</a:t>
                      </a:r>
                      <a:endParaRPr lang="ru-RU" sz="4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000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001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010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011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100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101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110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111</a:t>
                      </a:r>
                      <a:endParaRPr lang="ru-RU" sz="4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3000372"/>
            <a:ext cx="8229600" cy="3125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Записать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восьмеричное число в двоично-восьмеричном виде – это значит заменить каждую восьмеричную цифру на соответствующую двоичную триаду.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3517,2 </a:t>
            </a:r>
            <a:r>
              <a:rPr lang="ru-RU" baseline="-25000" dirty="0" smtClean="0"/>
              <a:t>8</a:t>
            </a:r>
            <a:r>
              <a:rPr lang="ru-RU" dirty="0" smtClean="0"/>
              <a:t>         ……………… </a:t>
            </a:r>
            <a:r>
              <a:rPr lang="ru-RU" baseline="-25000" dirty="0" smtClean="0"/>
              <a:t>2-8</a:t>
            </a:r>
          </a:p>
          <a:p>
            <a:pPr>
              <a:buNone/>
            </a:pPr>
            <a:r>
              <a:rPr lang="ru-RU" dirty="0" smtClean="0"/>
              <a:t>2) Переведите это восьмеричное число в </a:t>
            </a:r>
            <a:r>
              <a:rPr lang="ru-RU" dirty="0" err="1" smtClean="0"/>
              <a:t>ДвСС</a:t>
            </a:r>
            <a:r>
              <a:rPr lang="ru-RU" dirty="0"/>
              <a:t> </a:t>
            </a: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ВосьмСС</a:t>
            </a:r>
            <a:r>
              <a:rPr lang="ru-RU" dirty="0" smtClean="0"/>
              <a:t> – </a:t>
            </a:r>
            <a:r>
              <a:rPr lang="ru-RU" dirty="0" err="1" smtClean="0"/>
              <a:t>ДесСС</a:t>
            </a:r>
            <a:r>
              <a:rPr lang="ru-RU" dirty="0" smtClean="0"/>
              <a:t> -- </a:t>
            </a:r>
            <a:r>
              <a:rPr lang="ru-RU" dirty="0" err="1" smtClean="0"/>
              <a:t>ДвСС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3) Сделайте вывод.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00232" y="1643050"/>
          <a:ext cx="666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3" imgW="190440" imgH="139680" progId="Equation.3">
                  <p:embed/>
                </p:oleObj>
              </mc:Choice>
              <mc:Fallback>
                <p:oleObj name="Формула" r:id="rId3" imgW="1904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643050"/>
                        <a:ext cx="6667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Двоично-восьмеричное число равно значению данного восьмеричного числа в </a:t>
            </a:r>
            <a:r>
              <a:rPr lang="ru-RU" sz="4000" dirty="0" err="1" smtClean="0"/>
              <a:t>ДвСС</a:t>
            </a:r>
            <a:r>
              <a:rPr lang="ru-RU" sz="4000" dirty="0" smtClean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Значит перевод чисел из восьмеричной СС в двоичную производится перекодировкой по двоично-восьмеричной таблице путём замены каждой восьмеричной цифры на соответствующую триаду.</a:t>
            </a:r>
          </a:p>
          <a:p>
            <a:r>
              <a:rPr lang="ru-RU" dirty="0" smtClean="0"/>
              <a:t>А для перевода числа из </a:t>
            </a:r>
            <a:r>
              <a:rPr lang="ru-RU" dirty="0" err="1" smtClean="0"/>
              <a:t>ДвСС</a:t>
            </a:r>
            <a:r>
              <a:rPr lang="ru-RU" dirty="0" smtClean="0"/>
              <a:t> в </a:t>
            </a:r>
            <a:r>
              <a:rPr lang="ru-RU" dirty="0" err="1" smtClean="0"/>
              <a:t>ВосьмСС</a:t>
            </a:r>
            <a:r>
              <a:rPr lang="ru-RU" dirty="0" smtClean="0"/>
              <a:t> его цифры надо разбить на триады (начиная от запятой) и заменить каждую триаду на соответствующую восьмеричную цифру.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Двоично-шестнадцатеричная </a:t>
            </a:r>
            <a:r>
              <a:rPr lang="ru-RU" dirty="0"/>
              <a:t>СС.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6" y="1397000"/>
          <a:ext cx="8786869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61"/>
                <a:gridCol w="1009476"/>
                <a:gridCol w="1009476"/>
                <a:gridCol w="1009476"/>
                <a:gridCol w="1009476"/>
                <a:gridCol w="1009476"/>
                <a:gridCol w="1009476"/>
                <a:gridCol w="1009476"/>
                <a:gridCol w="10094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16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0001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0010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0011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0101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0110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0111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16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ru-RU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1001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1010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1011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1100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1101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1110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1111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Запишите шестнадцатеричное число в двоично- шестнадцатеричной СС:</a:t>
            </a:r>
          </a:p>
          <a:p>
            <a:pPr>
              <a:buNone/>
            </a:pPr>
            <a:r>
              <a:rPr lang="en-US" dirty="0" smtClean="0"/>
              <a:t>C81F,1D</a:t>
            </a:r>
            <a:r>
              <a:rPr lang="en-US" baseline="-25000" dirty="0" smtClean="0"/>
              <a:t>16  </a:t>
            </a:r>
            <a:r>
              <a:rPr lang="en-US" dirty="0" smtClean="0"/>
              <a:t> -- </a:t>
            </a:r>
          </a:p>
          <a:p>
            <a:pPr>
              <a:buNone/>
            </a:pPr>
            <a:endParaRPr lang="en-US" baseline="-25000" dirty="0"/>
          </a:p>
          <a:p>
            <a:pPr>
              <a:buNone/>
            </a:pPr>
            <a:r>
              <a:rPr lang="ru-RU" dirty="0" smtClean="0"/>
              <a:t>2) Переведите это шестнадцатеричное число в </a:t>
            </a:r>
            <a:r>
              <a:rPr lang="ru-RU" dirty="0" err="1" smtClean="0"/>
              <a:t>ДвСС</a:t>
            </a:r>
            <a:r>
              <a:rPr lang="ru-RU" dirty="0" smtClean="0"/>
              <a:t>            (</a:t>
            </a:r>
            <a:r>
              <a:rPr lang="ru-RU" dirty="0" err="1" smtClean="0"/>
              <a:t>ШестСС</a:t>
            </a:r>
            <a:r>
              <a:rPr lang="ru-RU" dirty="0" smtClean="0"/>
              <a:t> – </a:t>
            </a:r>
            <a:r>
              <a:rPr lang="ru-RU" dirty="0" err="1" smtClean="0"/>
              <a:t>ДесСС</a:t>
            </a:r>
            <a:r>
              <a:rPr lang="ru-RU" dirty="0" smtClean="0"/>
              <a:t> -- </a:t>
            </a:r>
            <a:r>
              <a:rPr lang="ru-RU" dirty="0" err="1" smtClean="0"/>
              <a:t>ДвСС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3) Сделайте вывод.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Тот же , что и при восьмеричной СС.</a:t>
            </a:r>
          </a:p>
          <a:p>
            <a:pPr>
              <a:buNone/>
            </a:pPr>
            <a:r>
              <a:rPr lang="ru-RU" dirty="0" smtClean="0"/>
              <a:t>Двоично-шестнадцатеричное число равно значению данного шестнадцатеричного числа в </a:t>
            </a:r>
            <a:r>
              <a:rPr lang="ru-RU" dirty="0" err="1" smtClean="0"/>
              <a:t>ДвСС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Перевести число 1369,75 в двоичную, восьмеричную и шестнадцатеричную 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Выполните наиболее рациональным способом следующие переводы чисел:</a:t>
            </a:r>
          </a:p>
          <a:p>
            <a:pPr marL="514350" indent="-514350">
              <a:buNone/>
            </a:pPr>
            <a:r>
              <a:rPr lang="ru-RU" dirty="0" smtClean="0"/>
              <a:t>537,15</a:t>
            </a:r>
            <a:r>
              <a:rPr lang="ru-RU" baseline="-25000" dirty="0" smtClean="0"/>
              <a:t>8 </a:t>
            </a:r>
            <a:r>
              <a:rPr lang="ru-RU" dirty="0" smtClean="0"/>
              <a:t> ---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  <a:r>
              <a:rPr lang="ru-RU" dirty="0" smtClean="0"/>
              <a:t>537,15</a:t>
            </a:r>
            <a:r>
              <a:rPr lang="ru-RU" baseline="-25000" dirty="0" smtClean="0"/>
              <a:t>8 </a:t>
            </a:r>
            <a:r>
              <a:rPr lang="ru-RU" dirty="0" smtClean="0"/>
              <a:t> --- </a:t>
            </a:r>
            <a:r>
              <a:rPr lang="en-US" dirty="0" smtClean="0"/>
              <a:t>X</a:t>
            </a:r>
            <a:r>
              <a:rPr lang="en-US" baseline="-25000" dirty="0" smtClean="0"/>
              <a:t>16</a:t>
            </a:r>
            <a:r>
              <a:rPr lang="en-US" dirty="0" smtClean="0"/>
              <a:t> , </a:t>
            </a:r>
          </a:p>
          <a:p>
            <a:pPr marL="514350" indent="-514350">
              <a:buNone/>
            </a:pPr>
            <a:r>
              <a:rPr lang="en-US" dirty="0" smtClean="0"/>
              <a:t>10111011010101,01011</a:t>
            </a:r>
            <a:r>
              <a:rPr lang="en-US" baseline="-25000" dirty="0" smtClean="0"/>
              <a:t>2 </a:t>
            </a:r>
            <a:r>
              <a:rPr lang="en-US" dirty="0" smtClean="0"/>
              <a:t>– X</a:t>
            </a:r>
            <a:r>
              <a:rPr lang="en-US" baseline="-25000" dirty="0" smtClean="0"/>
              <a:t>8</a:t>
            </a:r>
            <a:r>
              <a:rPr lang="en-US" dirty="0" smtClean="0"/>
              <a:t> – X</a:t>
            </a:r>
            <a:r>
              <a:rPr lang="en-US" baseline="-25000" dirty="0" smtClean="0"/>
              <a:t>16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ru-RU" dirty="0" smtClean="0"/>
              <a:t>. Напишите двоично-четверичную таблицу соответствия.</a:t>
            </a:r>
          </a:p>
          <a:p>
            <a:pPr marL="514350" indent="-514350">
              <a:buNone/>
            </a:pPr>
            <a:r>
              <a:rPr lang="ru-RU" dirty="0" smtClean="0"/>
              <a:t>3. п. 1.3.4</a:t>
            </a:r>
          </a:p>
          <a:p>
            <a:pPr marL="514350" indent="-514350">
              <a:buNone/>
            </a:pP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Способ записи чисел, при котором числа из позиционной системы счисления с основанием </a:t>
            </a:r>
            <a:r>
              <a:rPr lang="en-US" sz="3600" i="1" dirty="0" smtClean="0"/>
              <a:t>Q</a:t>
            </a:r>
            <a:r>
              <a:rPr lang="ru-RU" sz="3600" i="1" dirty="0" smtClean="0"/>
              <a:t> </a:t>
            </a:r>
            <a:r>
              <a:rPr lang="ru-RU" sz="3600" dirty="0" smtClean="0"/>
              <a:t>записываются с помощью систем счисления с основанием </a:t>
            </a:r>
            <a:r>
              <a:rPr lang="en-US" sz="3600" dirty="0" smtClean="0"/>
              <a:t>P</a:t>
            </a:r>
            <a:r>
              <a:rPr lang="ru-RU" sz="3600" dirty="0" smtClean="0"/>
              <a:t>, называется </a:t>
            </a:r>
            <a:r>
              <a:rPr lang="ru-RU" sz="3600" b="1" i="1" dirty="0" smtClean="0"/>
              <a:t>смешанной</a:t>
            </a:r>
            <a:r>
              <a:rPr lang="ru-RU" sz="3600" dirty="0" smtClean="0"/>
              <a:t> </a:t>
            </a:r>
            <a:r>
              <a:rPr lang="en-US" sz="3600" i="1" dirty="0" smtClean="0"/>
              <a:t>P – Q</a:t>
            </a:r>
            <a:r>
              <a:rPr lang="ru-RU" sz="3600" i="1" dirty="0"/>
              <a:t>-</a:t>
            </a:r>
            <a:r>
              <a:rPr lang="ru-RU" sz="3600" dirty="0" err="1" smtClean="0"/>
              <a:t>ичной</a:t>
            </a:r>
            <a:r>
              <a:rPr lang="ru-RU" sz="3600" dirty="0" smtClean="0"/>
              <a:t> </a:t>
            </a:r>
            <a:r>
              <a:rPr lang="ru-RU" sz="3600" b="1" i="1" dirty="0" smtClean="0"/>
              <a:t>системой счисления.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смешанной 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2114552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Двоично</a:t>
            </a:r>
            <a:r>
              <a:rPr lang="ru-RU" dirty="0" smtClean="0"/>
              <a:t> – десятичная СС. В ней десятичное число записывается путём замены каждой цифры на 4-разрядный двоичный код. Получится следующая таблица соответствия: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1" y="3214686"/>
          <a:ext cx="8858311" cy="200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1001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214314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 этой таблице каждой десятичной цифре поставлено в соответствие равное ей четырёхзначное двоичное число (нули слева - незначащие)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6" y="214290"/>
          <a:ext cx="8858311" cy="200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1001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9"/>
            <a:ext cx="9144000" cy="21431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Десятичное число 58236,37 в двоично-десятичной форме запишется так:</a:t>
            </a:r>
          </a:p>
          <a:p>
            <a:pPr>
              <a:buNone/>
            </a:pPr>
            <a:r>
              <a:rPr lang="ru-RU" sz="4000" dirty="0" smtClean="0"/>
              <a:t>   101 1000 0010 0011 0110, 0011 0111 </a:t>
            </a:r>
            <a:r>
              <a:rPr lang="ru-RU" sz="4000" baseline="-25000" dirty="0" smtClean="0"/>
              <a:t>2-10</a:t>
            </a:r>
            <a:endParaRPr lang="ru-RU" sz="4000" baseline="-25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3500438"/>
          <a:ext cx="8858311" cy="200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1001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Для обратного преобразования из двоично – десятичной формы в десятичное число нужно разбить на четвёрки все знаки двоичного кода: от запятой влево в целой части и вправо в дробной части. Затем каждую четвёрку двоичных цифр заменить на соответствующую десятичную цифру.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1257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11 1000 0010 1001 0011, 0101 1001 1000 </a:t>
            </a:r>
            <a:r>
              <a:rPr lang="ru-RU" baseline="-25000" dirty="0" smtClean="0"/>
              <a:t>2-10   </a:t>
            </a:r>
          </a:p>
          <a:p>
            <a:pPr>
              <a:buNone/>
            </a:pPr>
            <a:r>
              <a:rPr lang="ru-RU" dirty="0" smtClean="0"/>
              <a:t>        38293, 598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143900" y="2357430"/>
          <a:ext cx="666754" cy="488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190440" imgH="139680" progId="Equation.3">
                  <p:embed/>
                </p:oleObj>
              </mc:Choice>
              <mc:Fallback>
                <p:oleObj name="Формула" r:id="rId3" imgW="1904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900" y="2357430"/>
                        <a:ext cx="666754" cy="488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1472" y="3000372"/>
          <a:ext cx="666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5" imgW="190440" imgH="139680" progId="Equation.3">
                  <p:embed/>
                </p:oleObj>
              </mc:Choice>
              <mc:Fallback>
                <p:oleObj name="Формула" r:id="rId5" imgW="19044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000372"/>
                        <a:ext cx="6667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6" y="214290"/>
          <a:ext cx="8858311" cy="200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  <a:gridCol w="80530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0011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0101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0111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1001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i="1" dirty="0" smtClean="0"/>
              <a:t>Отметим важное обстоятельство: </a:t>
            </a:r>
            <a:r>
              <a:rPr lang="ru-RU" dirty="0" smtClean="0"/>
              <a:t>между данными десятичным и двоично-десятичным числом </a:t>
            </a:r>
            <a:r>
              <a:rPr lang="ru-RU" b="1" dirty="0" smtClean="0"/>
              <a:t>нельзя</a:t>
            </a:r>
            <a:r>
              <a:rPr lang="ru-RU" dirty="0" smtClean="0"/>
              <a:t> поставить знак равенства!</a:t>
            </a:r>
          </a:p>
          <a:p>
            <a:endParaRPr lang="ru-RU" dirty="0" smtClean="0"/>
          </a:p>
          <a:p>
            <a:r>
              <a:rPr lang="ru-RU" dirty="0" smtClean="0"/>
              <a:t>Двоично-десятичное представление – это всего лишь двоичный код для представления десятичного числа, но не равное ему значение в двоичной системе счисления.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Современные компьютеры производят вычисления в двоичной СС. Однако для представления компьютерной информации нередко используются двоично-восьмеричная  и двоично-шестнадцатеричная СС.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d12d48ece6dbc37b465565449cc7de35d645c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589</Words>
  <Application>Microsoft Office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Смешанные системы счисления</vt:lpstr>
      <vt:lpstr>Определение</vt:lpstr>
      <vt:lpstr>Пример смешанной СС</vt:lpstr>
      <vt:lpstr>Презентация PowerPoint</vt:lpstr>
      <vt:lpstr>Например </vt:lpstr>
      <vt:lpstr>Презентация PowerPoint</vt:lpstr>
      <vt:lpstr>Презентация PowerPoint</vt:lpstr>
      <vt:lpstr>Презентация PowerPoint</vt:lpstr>
      <vt:lpstr>Презентация PowerPoint</vt:lpstr>
      <vt:lpstr>Двоично-восьмеричная СС</vt:lpstr>
      <vt:lpstr>Пример </vt:lpstr>
      <vt:lpstr>Вывод. </vt:lpstr>
      <vt:lpstr>Презентация PowerPoint</vt:lpstr>
      <vt:lpstr>Двоично-шестнадцатеричная СС.</vt:lpstr>
      <vt:lpstr>Презентация PowerPoint</vt:lpstr>
      <vt:lpstr>Вывод:</vt:lpstr>
      <vt:lpstr>Задание</vt:lpstr>
      <vt:lpstr>д/з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Смешанные системы счисления</dc:title>
  <dc:creator>Катюша</dc:creator>
  <cp:lastModifiedBy>Пользователь Windows</cp:lastModifiedBy>
  <cp:revision>13</cp:revision>
  <dcterms:created xsi:type="dcterms:W3CDTF">2012-09-25T19:57:30Z</dcterms:created>
  <dcterms:modified xsi:type="dcterms:W3CDTF">2014-09-26T18:16:51Z</dcterms:modified>
</cp:coreProperties>
</file>