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87" r:id="rId2"/>
    <p:sldId id="334" r:id="rId3"/>
    <p:sldId id="351" r:id="rId4"/>
    <p:sldId id="331"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282" r:id="rId21"/>
    <p:sldId id="349" r:id="rId22"/>
    <p:sldId id="333" r:id="rId23"/>
    <p:sldId id="256" r:id="rId24"/>
    <p:sldId id="257" r:id="rId25"/>
    <p:sldId id="258" r:id="rId26"/>
    <p:sldId id="259" r:id="rId27"/>
    <p:sldId id="260" r:id="rId28"/>
    <p:sldId id="261" r:id="rId29"/>
    <p:sldId id="262" r:id="rId30"/>
    <p:sldId id="283" r:id="rId31"/>
    <p:sldId id="263" r:id="rId32"/>
    <p:sldId id="264" r:id="rId33"/>
    <p:sldId id="265" r:id="rId34"/>
    <p:sldId id="266" r:id="rId35"/>
    <p:sldId id="267" r:id="rId36"/>
    <p:sldId id="268" r:id="rId37"/>
    <p:sldId id="300" r:id="rId38"/>
    <p:sldId id="301" r:id="rId39"/>
    <p:sldId id="269" r:id="rId40"/>
    <p:sldId id="284" r:id="rId41"/>
    <p:sldId id="270" r:id="rId42"/>
    <p:sldId id="271" r:id="rId43"/>
    <p:sldId id="272" r:id="rId44"/>
    <p:sldId id="273" r:id="rId45"/>
    <p:sldId id="274" r:id="rId46"/>
    <p:sldId id="275" r:id="rId47"/>
    <p:sldId id="276" r:id="rId48"/>
    <p:sldId id="285" r:id="rId49"/>
    <p:sldId id="277" r:id="rId50"/>
    <p:sldId id="278" r:id="rId51"/>
    <p:sldId id="279" r:id="rId52"/>
    <p:sldId id="286" r:id="rId53"/>
    <p:sldId id="280" r:id="rId54"/>
    <p:sldId id="281" r:id="rId55"/>
    <p:sldId id="336" r:id="rId56"/>
    <p:sldId id="340" r:id="rId57"/>
    <p:sldId id="341" r:id="rId58"/>
    <p:sldId id="350" r:id="rId59"/>
    <p:sldId id="342" r:id="rId60"/>
    <p:sldId id="310" r:id="rId6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XP"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2B6272-2F01-4F18-B260-DDC723238721}" type="datetimeFigureOut">
              <a:rPr lang="ru-RU" smtClean="0"/>
              <a:pPr/>
              <a:t>28.09.2014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6E8EC-6210-4D23-A35C-8B58137DC42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28.09.2014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123\images\uch65.jpg"/>
          <p:cNvPicPr>
            <a:picLocks noChangeAspect="1" noChangeArrowheads="1"/>
          </p:cNvPicPr>
          <p:nvPr/>
        </p:nvPicPr>
        <p:blipFill>
          <a:blip r:embed="rId2" cstate="print"/>
          <a:srcRect/>
          <a:stretch>
            <a:fillRect/>
          </a:stretch>
        </p:blipFill>
        <p:spPr bwMode="auto">
          <a:xfrm>
            <a:off x="2285984" y="1428736"/>
            <a:ext cx="4553183" cy="3429024"/>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1000100" y="642918"/>
            <a:ext cx="7220438" cy="523220"/>
          </a:xfrm>
          <a:prstGeom prst="rect">
            <a:avLst/>
          </a:prstGeom>
          <a:noFill/>
        </p:spPr>
        <p:txBody>
          <a:bodyPr wrap="none" rtlCol="0">
            <a:spAutoFit/>
          </a:bodyPr>
          <a:lstStyle/>
          <a:p>
            <a:r>
              <a:rPr lang="ru-RU" sz="2800" dirty="0" smtClean="0"/>
              <a:t>БОУ НПО «Профессиональное училище №65»</a:t>
            </a:r>
          </a:p>
        </p:txBody>
      </p:sp>
      <p:sp>
        <p:nvSpPr>
          <p:cNvPr id="4" name="TextBox 3"/>
          <p:cNvSpPr txBox="1"/>
          <p:nvPr/>
        </p:nvSpPr>
        <p:spPr>
          <a:xfrm>
            <a:off x="1500166" y="5143512"/>
            <a:ext cx="6215106" cy="923330"/>
          </a:xfrm>
          <a:prstGeom prst="rect">
            <a:avLst/>
          </a:prstGeom>
          <a:noFill/>
        </p:spPr>
        <p:txBody>
          <a:bodyPr wrap="square" rtlCol="0">
            <a:spAutoFit/>
          </a:bodyPr>
          <a:lstStyle/>
          <a:p>
            <a:pPr algn="ctr"/>
            <a:r>
              <a:rPr lang="ru-RU" dirty="0" smtClean="0"/>
              <a:t>Мастер производственного обучения  </a:t>
            </a:r>
            <a:r>
              <a:rPr lang="ru-RU" dirty="0" smtClean="0"/>
              <a:t>- Баранов  Владимир Ильич</a:t>
            </a:r>
          </a:p>
          <a:p>
            <a:endParaRPr lang="ru-RU" dirty="0"/>
          </a:p>
        </p:txBody>
      </p:sp>
      <p:sp>
        <p:nvSpPr>
          <p:cNvPr id="5" name="TextBox 4"/>
          <p:cNvSpPr txBox="1"/>
          <p:nvPr/>
        </p:nvSpPr>
        <p:spPr>
          <a:xfrm>
            <a:off x="3571868" y="5786454"/>
            <a:ext cx="2111925" cy="369332"/>
          </a:xfrm>
          <a:prstGeom prst="rect">
            <a:avLst/>
          </a:prstGeom>
          <a:noFill/>
        </p:spPr>
        <p:txBody>
          <a:bodyPr wrap="none" rtlCol="0">
            <a:spAutoFit/>
          </a:bodyPr>
          <a:lstStyle/>
          <a:p>
            <a:r>
              <a:rPr lang="ru-RU" dirty="0" smtClean="0"/>
              <a:t>Седельниково </a:t>
            </a:r>
            <a:r>
              <a:rPr lang="ru-RU" dirty="0" smtClean="0"/>
              <a:t>201</a:t>
            </a:r>
            <a:r>
              <a:rPr lang="en-US" dirty="0" smtClean="0"/>
              <a:t>4</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74638"/>
            <a:ext cx="8186766" cy="6083320"/>
          </a:xfrm>
        </p:spPr>
        <p:txBody>
          <a:bodyPr>
            <a:normAutofit/>
          </a:bodyPr>
          <a:lstStyle/>
          <a:p>
            <a:r>
              <a:rPr lang="ru-RU" sz="2800" b="1" u="sng" dirty="0" smtClean="0"/>
              <a:t>Ответ: </a:t>
            </a:r>
            <a:r>
              <a:rPr lang="ru-RU" sz="2800" dirty="0" smtClean="0"/>
              <a:t>При </a:t>
            </a:r>
            <a:r>
              <a:rPr lang="ru-RU" sz="2800" dirty="0"/>
              <a:t>сварке плавлением детали по соединяемым кромкам оплавляются под действием источника нагрева. Расплавленный металл, сливаясь в общий объём, образует жидкую сварочную ванну. При охлаждении сварочной ванны жидкий металл затвердевает, получается сварной шов.</a:t>
            </a:r>
            <a:br>
              <a:rPr lang="ru-RU" sz="2800" dirty="0"/>
            </a:br>
            <a:r>
              <a:rPr lang="ru-RU" sz="2800" dirty="0"/>
              <a:t>Шов может быть образован за счёт расплавления металла свариваемых кромок или за счёт металла кромок и дополнительного введения в сварочную ванну расплавляемой присадки.</a:t>
            </a:r>
            <a:br>
              <a:rPr lang="ru-RU" sz="2800" dirty="0"/>
            </a:br>
            <a:endParaRPr lang="ru-RU"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1285860"/>
            <a:ext cx="8158162" cy="3143272"/>
          </a:xfrm>
        </p:spPr>
        <p:txBody>
          <a:bodyPr>
            <a:normAutofit/>
          </a:bodyPr>
          <a:lstStyle/>
          <a:p>
            <a:r>
              <a:rPr lang="ru-RU" dirty="0" smtClean="0"/>
              <a:t>3. Как получают сварное соединение при сварке давлением?</a:t>
            </a: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8329642" cy="6154758"/>
          </a:xfrm>
        </p:spPr>
        <p:txBody>
          <a:bodyPr>
            <a:normAutofit/>
          </a:bodyPr>
          <a:lstStyle/>
          <a:p>
            <a:r>
              <a:rPr lang="ru-RU" sz="3600" b="1" u="sng" dirty="0" smtClean="0"/>
              <a:t>Ответ: </a:t>
            </a:r>
            <a:r>
              <a:rPr lang="ru-RU" sz="3600" dirty="0" smtClean="0"/>
              <a:t>При </a:t>
            </a:r>
            <a:r>
              <a:rPr lang="ru-RU" sz="3600" dirty="0"/>
              <a:t>сварке давлением сварное соединение получают за счет пластического деформирования материала по кромкам свариваемых деталей. Благодаря пластической деформации облегчается установление межатомных связей соединяемых частей. Для ускорения процесса применяют сварку давлением с нагревом.</a:t>
            </a:r>
            <a:r>
              <a:rPr lang="ru-RU" sz="2000" dirty="0"/>
              <a:t/>
            </a:r>
            <a:br>
              <a:rPr lang="ru-RU" sz="2000" dirty="0"/>
            </a:br>
            <a:endParaRPr lang="ru-RU"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000108"/>
            <a:ext cx="8186766" cy="3214710"/>
          </a:xfrm>
        </p:spPr>
        <p:txBody>
          <a:bodyPr>
            <a:normAutofit/>
          </a:bodyPr>
          <a:lstStyle/>
          <a:p>
            <a:r>
              <a:rPr lang="ru-RU" dirty="0" smtClean="0"/>
              <a:t>4. По каким признакам классифицируются сварочные процессы?</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083320"/>
          </a:xfrm>
        </p:spPr>
        <p:txBody>
          <a:bodyPr/>
          <a:lstStyle/>
          <a:p>
            <a:r>
              <a:rPr lang="ru-RU" b="1" u="sng" dirty="0" smtClean="0"/>
              <a:t>Ответ:</a:t>
            </a:r>
            <a:r>
              <a:rPr lang="ru-RU" dirty="0" smtClean="0"/>
              <a:t> Сварочные процессы классифицируются по физическим, техническим и технологическим признакам (ГОСТ 19521-74).</a:t>
            </a:r>
            <a:endParaRPr lang="ru-RU"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8329642" cy="6154758"/>
          </a:xfrm>
        </p:spPr>
        <p:txBody>
          <a:bodyPr>
            <a:normAutofit/>
          </a:bodyPr>
          <a:lstStyle/>
          <a:p>
            <a:r>
              <a:rPr lang="ru-RU" sz="4000" dirty="0" smtClean="0"/>
              <a:t>Основа классификации по </a:t>
            </a:r>
            <a:r>
              <a:rPr lang="ru-RU" sz="4000" b="1" i="1" dirty="0" smtClean="0"/>
              <a:t>физическим признакам </a:t>
            </a:r>
            <a:r>
              <a:rPr lang="ru-RU" sz="4000" dirty="0" smtClean="0"/>
              <a:t>– вид энергии, применяемый для получения сварного соединения. Все сварочные процессы относят к одному из трёх классов: термическому, термомеханическому и механическому.</a:t>
            </a:r>
            <a:br>
              <a:rPr lang="ru-RU" sz="4000" dirty="0" smtClean="0"/>
            </a:br>
            <a:endParaRPr lang="ru-RU" sz="4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1428736"/>
            <a:ext cx="8329642" cy="3714776"/>
          </a:xfrm>
        </p:spPr>
        <p:txBody>
          <a:bodyPr>
            <a:normAutofit/>
          </a:bodyPr>
          <a:lstStyle/>
          <a:p>
            <a:r>
              <a:rPr lang="ru-RU" dirty="0" smtClean="0"/>
              <a:t>5. Какие виды сварки относятся к этим классам?</a:t>
            </a:r>
            <a:br>
              <a:rPr lang="ru-RU" dirty="0" smtClean="0"/>
            </a:br>
            <a:r>
              <a:rPr lang="ru-RU" dirty="0" smtClean="0"/>
              <a:t>Термическому -… .</a:t>
            </a:r>
            <a:br>
              <a:rPr lang="ru-RU" dirty="0" smtClean="0"/>
            </a:br>
            <a:r>
              <a:rPr lang="ru-RU" dirty="0" smtClean="0"/>
              <a:t>Термомеханическому - … .</a:t>
            </a:r>
            <a:br>
              <a:rPr lang="ru-RU" dirty="0" smtClean="0"/>
            </a:br>
            <a:r>
              <a:rPr lang="ru-RU" dirty="0" smtClean="0"/>
              <a:t>Механическому - … .</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74638"/>
            <a:ext cx="8329642" cy="5940444"/>
          </a:xfrm>
        </p:spPr>
        <p:txBody>
          <a:bodyPr>
            <a:normAutofit/>
          </a:bodyPr>
          <a:lstStyle/>
          <a:p>
            <a:r>
              <a:rPr lang="ru-RU" b="1" i="1" dirty="0"/>
              <a:t>Термический класс-</a:t>
            </a:r>
            <a:r>
              <a:rPr lang="ru-RU" dirty="0"/>
              <a:t>все виды сварки плавлением, осуществляемые с использованием тепловой энергии (газовая, дуговая, электрошлаковая, плазменная, электроннолучевая и лазерная).</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226196"/>
          </a:xfrm>
        </p:spPr>
        <p:txBody>
          <a:bodyPr>
            <a:normAutofit/>
          </a:bodyPr>
          <a:lstStyle/>
          <a:p>
            <a:r>
              <a:rPr lang="ru-RU" b="1" i="1" dirty="0"/>
              <a:t>Термомеханический класс-</a:t>
            </a:r>
            <a:r>
              <a:rPr lang="ru-RU" dirty="0"/>
              <a:t>все виды сварки, осуществляемые с использованием тепловой энергии и давления (контактная, диффузионная, кузнечная, </a:t>
            </a:r>
            <a:r>
              <a:rPr lang="ru-RU" dirty="0" smtClean="0"/>
              <a:t>газо- и </a:t>
            </a:r>
            <a:r>
              <a:rPr lang="ru-RU" dirty="0"/>
              <a:t>дугопрессовая).</a:t>
            </a:r>
            <a:br>
              <a:rPr lang="ru-RU" dirty="0"/>
            </a:b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297634"/>
          </a:xfrm>
        </p:spPr>
        <p:txBody>
          <a:bodyPr/>
          <a:lstStyle/>
          <a:p>
            <a:r>
              <a:rPr lang="ru-RU" b="1" i="1" dirty="0"/>
              <a:t>Механический класс-</a:t>
            </a:r>
            <a:r>
              <a:rPr lang="ru-RU" dirty="0"/>
              <a:t>все виды сварки давлением, проводимые с использованием механической энергии (холодная, трением, ультразвуковая и взрывом).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226196"/>
          </a:xfrm>
        </p:spPr>
        <p:txBody>
          <a:bodyPr>
            <a:normAutofit/>
          </a:bodyPr>
          <a:lstStyle/>
          <a:p>
            <a:r>
              <a:rPr lang="ru-RU" dirty="0" smtClean="0"/>
              <a:t>Занятие теоретического обучения по МДК 02.01  «Оборудование, техника и технология электросварки». </a:t>
            </a:r>
            <a:br>
              <a:rPr lang="ru-RU" dirty="0" smtClean="0"/>
            </a:br>
            <a:r>
              <a:rPr lang="ru-RU" dirty="0" smtClean="0"/>
              <a:t> Тема: </a:t>
            </a:r>
            <a:r>
              <a:rPr lang="ru-RU" b="1" i="1" dirty="0" smtClean="0"/>
              <a:t>Электрическая </a:t>
            </a:r>
            <a:br>
              <a:rPr lang="ru-RU" b="1" i="1" dirty="0" smtClean="0"/>
            </a:br>
            <a:r>
              <a:rPr lang="ru-RU" b="1" i="1" dirty="0" smtClean="0"/>
              <a:t>сварочная дуга</a:t>
            </a:r>
            <a:r>
              <a:rPr lang="ru-RU" dirty="0" smtClean="0"/>
              <a:t> </a:t>
            </a:r>
            <a:br>
              <a:rPr lang="ru-RU" dirty="0" smtClean="0"/>
            </a:br>
            <a:r>
              <a:rPr lang="ru-RU" dirty="0" smtClean="0"/>
              <a:t> </a:t>
            </a:r>
            <a:endParaRPr lang="ru-RU"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596" y="214290"/>
            <a:ext cx="8072494" cy="25545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ЭЛЕКТРИЧЕСКАЯСВАРОЧНАЯ ДУГА</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Рисунок 2"/>
          <p:cNvPicPr/>
          <p:nvPr/>
        </p:nvPicPr>
        <p:blipFill>
          <a:blip r:embed="rId2" cstate="print"/>
          <a:srcRect/>
          <a:stretch>
            <a:fillRect/>
          </a:stretch>
        </p:blipFill>
        <p:spPr bwMode="auto">
          <a:xfrm>
            <a:off x="714348" y="3786190"/>
            <a:ext cx="8072494" cy="2428892"/>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369072"/>
          </a:xfrm>
        </p:spPr>
        <p:txBody>
          <a:bodyPr>
            <a:normAutofit/>
          </a:bodyPr>
          <a:lstStyle/>
          <a:p>
            <a:r>
              <a:rPr lang="ru-RU" sz="3600" b="1" i="1" dirty="0" smtClean="0"/>
              <a:t>Перед Вами стоит следующая цель. </a:t>
            </a:r>
            <a:br>
              <a:rPr lang="ru-RU" sz="3600" b="1" i="1" dirty="0" smtClean="0"/>
            </a:br>
            <a:r>
              <a:rPr lang="ru-RU" sz="2800" b="1" i="1" dirty="0" smtClean="0"/>
              <a:t>Вы будете:</a:t>
            </a:r>
            <a:r>
              <a:rPr lang="ru-RU" sz="2800" dirty="0" smtClean="0"/>
              <a:t/>
            </a:r>
            <a:br>
              <a:rPr lang="ru-RU" sz="2800" dirty="0" smtClean="0"/>
            </a:br>
            <a:r>
              <a:rPr lang="ru-RU" sz="2800" i="1" dirty="0" smtClean="0"/>
              <a:t>иметь представление о возникновение и строение сварочной дуги, о классификации сварочных дуг, о причинах отклонения дуги, о </a:t>
            </a:r>
            <a:r>
              <a:rPr lang="ru-RU" sz="2800" i="1" dirty="0" err="1" smtClean="0"/>
              <a:t>вольт-амперных</a:t>
            </a:r>
            <a:r>
              <a:rPr lang="ru-RU" sz="2800" i="1" dirty="0" smtClean="0"/>
              <a:t> характеристиках дуги;</a:t>
            </a:r>
            <a:br>
              <a:rPr lang="ru-RU" sz="2800" i="1" dirty="0" smtClean="0"/>
            </a:br>
            <a:r>
              <a:rPr lang="ru-RU" sz="2800" b="1" i="1" dirty="0" smtClean="0"/>
              <a:t>знать: </a:t>
            </a:r>
            <a:r>
              <a:rPr lang="ru-RU" sz="2800" i="1" dirty="0" smtClean="0"/>
              <a:t>что представляет собой электрическая сварочная дуга, как возникает и поддерживается электрическая сварочная дуга, основные свойства электрических сварочных дуг, виды сварочных дуг.</a:t>
            </a:r>
            <a:br>
              <a:rPr lang="ru-RU" sz="2800" i="1" dirty="0" smtClean="0"/>
            </a:br>
            <a:r>
              <a:rPr lang="ru-RU" sz="2800" b="1" i="1" dirty="0" smtClean="0"/>
              <a:t>уметь: </a:t>
            </a:r>
            <a:r>
              <a:rPr lang="ru-RU" sz="2800" i="1" dirty="0" smtClean="0"/>
              <a:t> определять полярность дуги.</a:t>
            </a:r>
            <a:endParaRPr lang="ru-RU"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928670"/>
            <a:ext cx="8258204" cy="4572032"/>
          </a:xfrm>
        </p:spPr>
        <p:txBody>
          <a:bodyPr>
            <a:normAutofit/>
          </a:bodyPr>
          <a:lstStyle/>
          <a:p>
            <a:pPr lvl="0"/>
            <a:r>
              <a:rPr lang="ru-RU" sz="5400" dirty="0" smtClean="0"/>
              <a:t>1.Возникновение и строение сварочной дуги.</a:t>
            </a:r>
            <a:r>
              <a:rPr lang="ru-RU" dirty="0" smtClean="0"/>
              <a:t/>
            </a:r>
            <a:br>
              <a:rPr lang="ru-RU" dirty="0" smtClean="0"/>
            </a:b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28728" y="1357298"/>
            <a:ext cx="6072230" cy="4919676"/>
          </a:xfrm>
          <a:prstGeom prst="roundRect">
            <a:avLst/>
          </a:prstGeom>
          <a:solidFill>
            <a:srgbClr val="FF0000"/>
          </a:solidFill>
          <a:ln>
            <a:headEnd/>
            <a:tailEnd/>
          </a:ln>
          <a:effectLst>
            <a:glow rad="228600">
              <a:schemeClr val="accent4">
                <a:satMod val="175000"/>
                <a:alpha val="40000"/>
              </a:schemeClr>
            </a:glow>
          </a:effectLst>
        </p:spPr>
        <p:style>
          <a:lnRef idx="2">
            <a:schemeClr val="dk1"/>
          </a:lnRef>
          <a:fillRef idx="1">
            <a:schemeClr val="lt1"/>
          </a:fillRef>
          <a:effectRef idx="0">
            <a:schemeClr val="dk1"/>
          </a:effectRef>
          <a:fontRef idx="minor">
            <a:schemeClr val="dk1"/>
          </a:fontRef>
        </p:style>
      </p:pic>
      <p:sp>
        <p:nvSpPr>
          <p:cNvPr id="5" name="Прямоугольник 4"/>
          <p:cNvSpPr/>
          <p:nvPr/>
        </p:nvSpPr>
        <p:spPr>
          <a:xfrm>
            <a:off x="2143108" y="357166"/>
            <a:ext cx="4517712" cy="769441"/>
          </a:xfrm>
          <a:prstGeom prst="rect">
            <a:avLst/>
          </a:prstGeom>
          <a:noFill/>
        </p:spPr>
        <p:txBody>
          <a:bodyPr wrap="none" lIns="91440" tIns="45720" rIns="91440" bIns="45720">
            <a:spAutoFit/>
          </a:bodyPr>
          <a:lstStyle/>
          <a:p>
            <a:pPr algn="ctr"/>
            <a:r>
              <a:rPr lang="ru-RU"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ВОЗНИКНОВЕНИЕ</a:t>
            </a:r>
            <a:endParaRPr lang="ru-RU"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357290" y="562162"/>
            <a:ext cx="6572296" cy="6000792"/>
          </a:xfrm>
          <a:prstGeom prst="roundRect">
            <a:avLst/>
          </a:prstGeom>
          <a:noFill/>
          <a:ln w="9525">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1714480" y="665936"/>
            <a:ext cx="5643602" cy="5805528"/>
          </a:xfrm>
          <a:prstGeom prst="roundRect">
            <a:avLst/>
          </a:prstGeom>
          <a:noFill/>
          <a:ln w="9525">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1643041" y="642918"/>
            <a:ext cx="6521157" cy="5554683"/>
          </a:xfrm>
          <a:prstGeom prst="roundRect">
            <a:avLst/>
          </a:prstGeom>
          <a:noFill/>
          <a:ln w="9525">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285852" y="662348"/>
            <a:ext cx="6072230" cy="5463815"/>
          </a:xfrm>
          <a:prstGeom prst="roundRect">
            <a:avLst/>
          </a:prstGeom>
          <a:noFill/>
          <a:ln w="9525">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928662" y="453956"/>
            <a:ext cx="7143800" cy="5672207"/>
          </a:xfrm>
          <a:prstGeom prst="roundRect">
            <a:avLst/>
          </a:prstGeom>
          <a:noFill/>
          <a:ln w="9525">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571472" y="785794"/>
            <a:ext cx="8149582" cy="5311781"/>
          </a:xfrm>
          <a:prstGeom prst="roundRect">
            <a:avLst/>
          </a:prstGeom>
          <a:noFill/>
          <a:ln w="3810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11882"/>
          </a:xfrm>
        </p:spPr>
        <p:txBody>
          <a:bodyPr>
            <a:normAutofit fontScale="90000"/>
          </a:bodyPr>
          <a:lstStyle/>
          <a:p>
            <a:pPr algn="l"/>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Цели занятия:</a:t>
            </a:r>
            <a:br>
              <a:rPr lang="ru-RU" dirty="0" smtClean="0"/>
            </a:br>
            <a:r>
              <a:rPr lang="ru-RU" sz="2700" b="1" i="1" dirty="0" smtClean="0"/>
              <a:t>Обучающая:</a:t>
            </a:r>
            <a:r>
              <a:rPr lang="ru-RU" sz="2700" i="1" dirty="0" smtClean="0"/>
              <a:t/>
            </a:r>
            <a:br>
              <a:rPr lang="ru-RU" sz="2700" i="1" dirty="0" smtClean="0"/>
            </a:br>
            <a:r>
              <a:rPr lang="ru-RU" sz="2700" i="1" dirty="0" smtClean="0"/>
              <a:t>-ознакомление обучающихся с видами сварочных дуг;</a:t>
            </a:r>
            <a:br>
              <a:rPr lang="ru-RU" sz="2700" i="1" dirty="0" smtClean="0"/>
            </a:br>
            <a:r>
              <a:rPr lang="ru-RU" sz="2700" i="1" dirty="0" smtClean="0"/>
              <a:t>-на основе знаний, полученных на уроках специальных дисциплин и производственного обучения, создать у обучающихся прочную ориентировочную основу трудовых действий при работе со сварочной дугой</a:t>
            </a:r>
            <a:br>
              <a:rPr lang="ru-RU" sz="2700" i="1" dirty="0" smtClean="0"/>
            </a:br>
            <a:r>
              <a:rPr lang="ru-RU" sz="2700" b="1" i="1" dirty="0" smtClean="0"/>
              <a:t>Развивающая:</a:t>
            </a:r>
            <a:r>
              <a:rPr lang="ru-RU" sz="2700" i="1" dirty="0" smtClean="0"/>
              <a:t/>
            </a:r>
            <a:br>
              <a:rPr lang="ru-RU" sz="2700" i="1" dirty="0" smtClean="0"/>
            </a:br>
            <a:r>
              <a:rPr lang="ru-RU" sz="2700" i="1" dirty="0" smtClean="0"/>
              <a:t>-развитие интереса и формирование положительной мотивации к изучаемому предмету;</a:t>
            </a:r>
            <a:br>
              <a:rPr lang="ru-RU" sz="2700" i="1" dirty="0" smtClean="0"/>
            </a:br>
            <a:r>
              <a:rPr lang="ru-RU" sz="2700" i="1" dirty="0" smtClean="0"/>
              <a:t>-развитие умений обучающихся работать с учебником, схемами, презентацией учебного материала</a:t>
            </a:r>
            <a:br>
              <a:rPr lang="ru-RU" sz="2700" i="1" dirty="0" smtClean="0"/>
            </a:br>
            <a:r>
              <a:rPr lang="ru-RU" sz="2700" b="1" i="1" dirty="0" smtClean="0"/>
              <a:t>Воспитательная:</a:t>
            </a:r>
            <a:r>
              <a:rPr lang="ru-RU" sz="2700" i="1" dirty="0" smtClean="0"/>
              <a:t/>
            </a:r>
            <a:br>
              <a:rPr lang="ru-RU" sz="2700" i="1" dirty="0" smtClean="0"/>
            </a:br>
            <a:r>
              <a:rPr lang="ru-RU" sz="2700" i="1" dirty="0" smtClean="0"/>
              <a:t>-привитие аккуратности при работе с рабочей тетрадью и учебником;</a:t>
            </a:r>
            <a:br>
              <a:rPr lang="ru-RU" sz="2700" i="1" dirty="0" smtClean="0"/>
            </a:br>
            <a:r>
              <a:rPr lang="ru-RU" sz="2700" i="1" dirty="0" smtClean="0"/>
              <a:t>-формирование способности к самовыражению</a:t>
            </a:r>
            <a:br>
              <a:rPr lang="ru-RU" sz="2700" i="1"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1472" y="1928802"/>
            <a:ext cx="7929618" cy="25545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Классификация сварочной дуги </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2" cstate="print"/>
          <a:srcRect/>
          <a:stretch>
            <a:fillRect/>
          </a:stretch>
        </p:blipFill>
        <p:spPr bwMode="auto">
          <a:xfrm>
            <a:off x="500034" y="1214422"/>
            <a:ext cx="3166232" cy="4811715"/>
          </a:xfrm>
          <a:prstGeom prst="roundRect">
            <a:avLst/>
          </a:prstGeom>
          <a:noFill/>
          <a:ln w="38100">
            <a:solidFill>
              <a:schemeClr val="tx1"/>
            </a:solidFill>
            <a:miter lim="800000"/>
            <a:headEnd/>
            <a:tailEnd/>
          </a:ln>
          <a:effectLst>
            <a:glow rad="228600">
              <a:schemeClr val="accent4">
                <a:satMod val="175000"/>
                <a:alpha val="40000"/>
              </a:schemeClr>
            </a:glow>
          </a:effectLst>
        </p:spPr>
      </p:pic>
      <p:pic>
        <p:nvPicPr>
          <p:cNvPr id="8196" name="Picture 4"/>
          <p:cNvPicPr>
            <a:picLocks noChangeAspect="1" noChangeArrowheads="1"/>
          </p:cNvPicPr>
          <p:nvPr/>
        </p:nvPicPr>
        <p:blipFill>
          <a:blip r:embed="rId3" cstate="print"/>
          <a:srcRect/>
          <a:stretch>
            <a:fillRect/>
          </a:stretch>
        </p:blipFill>
        <p:spPr bwMode="auto">
          <a:xfrm>
            <a:off x="3857620" y="1214422"/>
            <a:ext cx="5000660" cy="4786346"/>
          </a:xfrm>
          <a:prstGeom prst="rect">
            <a:avLst/>
          </a:prstGeom>
          <a:noFill/>
          <a:ln w="38100">
            <a:solidFill>
              <a:schemeClr val="tx1"/>
            </a:solidFill>
            <a:miter lim="800000"/>
            <a:headEnd/>
            <a:tailEnd/>
          </a:ln>
          <a:effectLst>
            <a:glow rad="228600">
              <a:schemeClr val="accent4">
                <a:satMod val="175000"/>
                <a:alpha val="40000"/>
              </a:schemeClr>
            </a:glow>
          </a:effectLst>
        </p:spPr>
      </p:pic>
      <p:sp>
        <p:nvSpPr>
          <p:cNvPr id="7" name="Прямоугольник 6"/>
          <p:cNvSpPr/>
          <p:nvPr/>
        </p:nvSpPr>
        <p:spPr>
          <a:xfrm>
            <a:off x="424403" y="357166"/>
            <a:ext cx="7955126" cy="646331"/>
          </a:xfrm>
          <a:prstGeom prst="rect">
            <a:avLst/>
          </a:prstGeom>
          <a:noFill/>
        </p:spPr>
        <p:txBody>
          <a:bodyPr wrap="none" lIns="91440" tIns="45720" rIns="91440" bIns="45720">
            <a:spAutoFit/>
          </a:bodyPr>
          <a:lstStyle/>
          <a:p>
            <a:pPr algn="ctr"/>
            <a:r>
              <a:rPr lang="ru-RU"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 подключению к источнику питания</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357158" y="785794"/>
            <a:ext cx="3816516" cy="4525963"/>
          </a:xfrm>
          <a:prstGeom prst="roundRect">
            <a:avLst/>
          </a:prstGeom>
          <a:noFill/>
          <a:ln w="38100">
            <a:solidFill>
              <a:schemeClr val="tx1"/>
            </a:solidFill>
            <a:miter lim="800000"/>
            <a:headEnd/>
            <a:tailEnd/>
          </a:ln>
          <a:effectLst>
            <a:glow rad="228600">
              <a:schemeClr val="accent4">
                <a:satMod val="175000"/>
                <a:alpha val="40000"/>
              </a:schemeClr>
            </a:glow>
          </a:effectLst>
        </p:spPr>
      </p:pic>
      <p:pic>
        <p:nvPicPr>
          <p:cNvPr id="9219" name="Picture 3"/>
          <p:cNvPicPr>
            <a:picLocks noChangeAspect="1" noChangeArrowheads="1"/>
          </p:cNvPicPr>
          <p:nvPr/>
        </p:nvPicPr>
        <p:blipFill>
          <a:blip r:embed="rId3" cstate="print"/>
          <a:srcRect l="6154" r="7692" b="29851"/>
          <a:stretch>
            <a:fillRect/>
          </a:stretch>
        </p:blipFill>
        <p:spPr bwMode="auto">
          <a:xfrm>
            <a:off x="4357686" y="2571744"/>
            <a:ext cx="4071966" cy="3357586"/>
          </a:xfrm>
          <a:prstGeom prst="rect">
            <a:avLst/>
          </a:prstGeom>
          <a:noFill/>
          <a:ln w="3810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785786" y="785794"/>
            <a:ext cx="3331816" cy="4525963"/>
          </a:xfrm>
          <a:prstGeom prst="roundRect">
            <a:avLst/>
          </a:prstGeom>
          <a:noFill/>
          <a:ln w="38100">
            <a:solidFill>
              <a:schemeClr val="tx1"/>
            </a:solidFill>
            <a:miter lim="800000"/>
            <a:headEnd/>
            <a:tailEnd/>
          </a:ln>
          <a:effectLst>
            <a:glow rad="228600">
              <a:schemeClr val="accent4">
                <a:satMod val="175000"/>
                <a:alpha val="40000"/>
              </a:schemeClr>
            </a:glow>
          </a:effectLst>
        </p:spPr>
      </p:pic>
      <p:pic>
        <p:nvPicPr>
          <p:cNvPr id="10243" name="Picture 3"/>
          <p:cNvPicPr>
            <a:picLocks noChangeAspect="1" noChangeArrowheads="1"/>
          </p:cNvPicPr>
          <p:nvPr/>
        </p:nvPicPr>
        <p:blipFill>
          <a:blip r:embed="rId3" cstate="print"/>
          <a:srcRect/>
          <a:stretch>
            <a:fillRect/>
          </a:stretch>
        </p:blipFill>
        <p:spPr bwMode="auto">
          <a:xfrm>
            <a:off x="4572000" y="1643050"/>
            <a:ext cx="4065593" cy="4429156"/>
          </a:xfrm>
          <a:prstGeom prst="rect">
            <a:avLst/>
          </a:prstGeom>
          <a:noFill/>
          <a:ln w="3810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1214414" y="1285860"/>
            <a:ext cx="6712449" cy="4525963"/>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Grp="1" noChangeAspect="1" noChangeArrowheads="1"/>
          </p:cNvPicPr>
          <p:nvPr>
            <p:ph idx="1"/>
          </p:nvPr>
        </p:nvPicPr>
        <p:blipFill>
          <a:blip r:embed="rId2" cstate="print"/>
          <a:srcRect/>
          <a:stretch>
            <a:fillRect/>
          </a:stretch>
        </p:blipFill>
        <p:spPr bwMode="auto">
          <a:xfrm>
            <a:off x="1142976" y="1357298"/>
            <a:ext cx="6760055" cy="4525963"/>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1214414" y="1142984"/>
            <a:ext cx="6633859" cy="4525963"/>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1071546"/>
            <a:ext cx="6715172" cy="4524315"/>
          </a:xfrm>
          <a:prstGeom prst="rect">
            <a:avLst/>
          </a:prstGeom>
          <a:noFill/>
          <a:ln w="31750" cap="rnd" cmpd="dbl">
            <a:solidFill>
              <a:schemeClr val="tx1"/>
            </a:solidFill>
            <a:prstDash val="dash"/>
          </a:ln>
        </p:spPr>
        <p:txBody>
          <a:bodyPr wrap="square" rtlCol="0">
            <a:spAutoFit/>
          </a:bodyPr>
          <a:lstStyle/>
          <a:p>
            <a:pPr lvl="1" algn="ctr"/>
            <a:r>
              <a:rPr lang="ru-RU" sz="3600" b="1" dirty="0" smtClean="0">
                <a:effectLst>
                  <a:outerShdw blurRad="38100" dist="38100" dir="2700000" algn="tl">
                    <a:srgbClr val="000000">
                      <a:alpha val="43137"/>
                    </a:srgbClr>
                  </a:outerShdw>
                </a:effectLst>
              </a:rPr>
              <a:t>При прямой полярности отрицательный полюс силовой цепи - катод - находится на электроде, а положительный полюс - анод - на основном металле </a:t>
            </a:r>
            <a:r>
              <a:rPr lang="ru-RU" sz="3600" b="1" dirty="0" smtClean="0"/>
              <a:t>(минус «-» на электроде, плюс «+» на металле)</a:t>
            </a:r>
            <a:endParaRPr lang="ru-RU" sz="36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5918" y="1142984"/>
            <a:ext cx="5072082" cy="4031873"/>
          </a:xfrm>
          <a:prstGeom prst="rect">
            <a:avLst/>
          </a:prstGeom>
          <a:ln w="31750" cap="rnd" cmpd="thickThin">
            <a:solidFill>
              <a:schemeClr val="tx1"/>
            </a:solidFill>
            <a:prstDash val="dash"/>
          </a:ln>
        </p:spPr>
        <p:txBody>
          <a:bodyPr wrap="square">
            <a:spAutoFit/>
          </a:bodyPr>
          <a:lstStyle/>
          <a:p>
            <a:pPr algn="ctr"/>
            <a:r>
              <a:rPr lang="ru-RU" sz="3200" b="1" dirty="0" smtClean="0">
                <a:effectLst>
                  <a:outerShdw blurRad="38100" dist="38100" dir="2700000" algn="tl">
                    <a:srgbClr val="000000">
                      <a:alpha val="43137"/>
                    </a:srgbClr>
                  </a:outerShdw>
                </a:effectLst>
              </a:rPr>
              <a:t>При обратной полярности положительный полюс –катод находится на электроде, а отрицательный-анод –  на изделии </a:t>
            </a:r>
            <a:r>
              <a:rPr lang="ru-RU" sz="3200" dirty="0" smtClean="0">
                <a:effectLst>
                  <a:outerShdw blurRad="38100" dist="38100" dir="2700000" algn="tl">
                    <a:srgbClr val="000000">
                      <a:alpha val="43137"/>
                    </a:srgbClr>
                  </a:outerShdw>
                </a:effectLst>
              </a:rPr>
              <a:t>(</a:t>
            </a:r>
            <a:r>
              <a:rPr lang="ru-RU" sz="3200" dirty="0" smtClean="0"/>
              <a:t>«плюс» на электроде, а «минус» на изделии).</a:t>
            </a:r>
            <a:endParaRPr lang="ru-RU" sz="3200" dirty="0">
              <a:effectLst>
                <a:outerShdw blurRad="38100" dist="38100" dir="2700000" algn="tl">
                  <a:srgbClr val="000000">
                    <a:alpha val="43137"/>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1142976" y="1214422"/>
            <a:ext cx="6818082" cy="4525963"/>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154758"/>
          </a:xfrm>
        </p:spPr>
        <p:txBody>
          <a:bodyPr>
            <a:normAutofit/>
          </a:bodyPr>
          <a:lstStyle/>
          <a:p>
            <a:r>
              <a:rPr lang="ru-RU" dirty="0" smtClean="0"/>
              <a:t>Проверка усвоения пройденного материала</a:t>
            </a:r>
            <a:br>
              <a:rPr lang="ru-RU" dirty="0" smtClean="0"/>
            </a:br>
            <a:r>
              <a:rPr lang="ru-RU" dirty="0" smtClean="0"/>
              <a:t>по теме:</a:t>
            </a:r>
            <a:br>
              <a:rPr lang="ru-RU" dirty="0" smtClean="0"/>
            </a:br>
            <a:r>
              <a:rPr lang="ru-RU" dirty="0" smtClean="0"/>
              <a:t>Общие сведения о сварке</a:t>
            </a:r>
            <a:br>
              <a:rPr lang="ru-RU" dirty="0" smtClean="0"/>
            </a:b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71472" y="1928802"/>
            <a:ext cx="7929618" cy="25545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Причины отклонения дуги</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357158" y="642918"/>
            <a:ext cx="8429684" cy="5143536"/>
          </a:xfrm>
          <a:prstGeom prst="roundRect">
            <a:avLst/>
          </a:prstGeom>
          <a:noFill/>
          <a:ln w="57150">
            <a:solidFill>
              <a:schemeClr val="tx1"/>
            </a:solid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2214546" y="707594"/>
            <a:ext cx="4857784" cy="5111698"/>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a:stretch>
            <a:fillRect/>
          </a:stretch>
        </p:blipFill>
        <p:spPr bwMode="auto">
          <a:xfrm>
            <a:off x="2000232" y="535480"/>
            <a:ext cx="5286412" cy="5827604"/>
          </a:xfrm>
          <a:prstGeom prst="roundRect">
            <a:avLst/>
          </a:prstGeom>
          <a:noFill/>
          <a:ln w="3810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2143108" y="473950"/>
            <a:ext cx="5572163" cy="6008182"/>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1857357" y="328684"/>
            <a:ext cx="6286544" cy="6220716"/>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1643042" y="428604"/>
            <a:ext cx="6357982" cy="5997862"/>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457200" y="428604"/>
            <a:ext cx="8229600" cy="5697559"/>
          </a:xfrm>
        </p:spPr>
        <p:txBody>
          <a:bodyPr/>
          <a:lstStyle/>
          <a:p>
            <a:pPr algn="ctr">
              <a:buNone/>
            </a:pPr>
            <a:r>
              <a:rPr lang="ru-RU" b="1" dirty="0" smtClean="0"/>
              <a:t>МЕРЫ ПРЕДОТВРАЩЕНИЯ</a:t>
            </a:r>
          </a:p>
          <a:p>
            <a:pPr>
              <a:buNone/>
            </a:pPr>
            <a:r>
              <a:rPr lang="ru-RU" sz="2400" b="1" u="sng" dirty="0" smtClean="0"/>
              <a:t>При несимметричности обмазки («козыряние» электрода)</a:t>
            </a:r>
          </a:p>
          <a:p>
            <a:pPr>
              <a:buNone/>
            </a:pPr>
            <a:endParaRPr lang="ru-RU" sz="2000" b="1" dirty="0" smtClean="0"/>
          </a:p>
          <a:p>
            <a:pPr>
              <a:buFont typeface="Wingdings" pitchFamily="2" charset="2"/>
              <a:buChar char="q"/>
            </a:pPr>
            <a:r>
              <a:rPr lang="ru-RU" sz="2000" b="1" dirty="0" smtClean="0"/>
              <a:t>Изменение угла наклона электрода к изделию</a:t>
            </a:r>
          </a:p>
          <a:p>
            <a:pPr>
              <a:buFont typeface="Wingdings" pitchFamily="2" charset="2"/>
              <a:buChar char="q"/>
            </a:pPr>
            <a:r>
              <a:rPr lang="ru-RU" sz="2000" b="1" dirty="0" smtClean="0"/>
              <a:t>Сварка короткой дугой</a:t>
            </a:r>
          </a:p>
          <a:p>
            <a:pPr>
              <a:buFont typeface="Wingdings" pitchFamily="2" charset="2"/>
              <a:buChar char="q"/>
            </a:pPr>
            <a:r>
              <a:rPr lang="ru-RU" sz="2000" b="1" dirty="0" smtClean="0"/>
              <a:t>Применение инверторных источников питания</a:t>
            </a:r>
          </a:p>
          <a:p>
            <a:pPr>
              <a:buNone/>
            </a:pPr>
            <a:endParaRPr lang="ru-RU" sz="2000" b="1" dirty="0" smtClean="0"/>
          </a:p>
          <a:p>
            <a:pPr>
              <a:buNone/>
            </a:pPr>
            <a:r>
              <a:rPr lang="ru-RU" sz="2400" b="1" u="sng" dirty="0" smtClean="0"/>
              <a:t>При химической неоднородности свариваемой стали</a:t>
            </a:r>
          </a:p>
          <a:p>
            <a:pPr>
              <a:buNone/>
            </a:pPr>
            <a:endParaRPr lang="ru-RU" sz="2000" b="1" dirty="0" smtClean="0"/>
          </a:p>
          <a:p>
            <a:pPr>
              <a:buFont typeface="Wingdings" pitchFamily="2" charset="2"/>
              <a:buChar char="q"/>
            </a:pPr>
            <a:r>
              <a:rPr lang="ru-RU" sz="2000" b="1" dirty="0" smtClean="0"/>
              <a:t>Использование стабилизаторов дуги</a:t>
            </a:r>
          </a:p>
          <a:p>
            <a:pPr>
              <a:buFont typeface="Wingdings" pitchFamily="2" charset="2"/>
              <a:buChar char="q"/>
            </a:pPr>
            <a:r>
              <a:rPr lang="ru-RU" sz="2000" b="1" dirty="0" smtClean="0"/>
              <a:t>Изменение угла наклона электрода к изделию</a:t>
            </a:r>
          </a:p>
          <a:p>
            <a:pPr>
              <a:buFont typeface="Wingdings" pitchFamily="2" charset="2"/>
              <a:buChar char="q"/>
            </a:pPr>
            <a:r>
              <a:rPr lang="ru-RU" sz="2000" b="1" dirty="0" smtClean="0"/>
              <a:t>Применение источников переменного тока и инверторных.</a:t>
            </a:r>
            <a:endParaRPr lang="ru-RU" sz="20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71472" y="1357298"/>
            <a:ext cx="7929618" cy="37856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Вольтамперные характеристики дуги</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cstate="print"/>
          <a:srcRect/>
          <a:stretch>
            <a:fillRect/>
          </a:stretch>
        </p:blipFill>
        <p:spPr bwMode="auto">
          <a:xfrm>
            <a:off x="746985" y="642918"/>
            <a:ext cx="7792176" cy="5483245"/>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714356"/>
            <a:ext cx="7772400" cy="1857388"/>
          </a:xfrm>
        </p:spPr>
        <p:txBody>
          <a:bodyPr>
            <a:normAutofit/>
          </a:bodyPr>
          <a:lstStyle/>
          <a:p>
            <a:r>
              <a:rPr lang="ru-RU" sz="3600" b="1" i="1" u="sng" dirty="0" smtClean="0"/>
              <a:t>Технический диктант</a:t>
            </a:r>
            <a:r>
              <a:rPr lang="ru-RU" sz="3600" b="1" i="1" dirty="0" smtClean="0"/>
              <a:t/>
            </a:r>
            <a:br>
              <a:rPr lang="ru-RU" sz="3600" b="1" i="1" dirty="0" smtClean="0"/>
            </a:br>
            <a:r>
              <a:rPr lang="ru-RU" sz="3600" b="1" i="1" dirty="0" smtClean="0"/>
              <a:t>Вставьте пропущенные слова в текст:</a:t>
            </a:r>
            <a:endParaRPr lang="ru-RU" sz="3600" b="1" i="1" dirty="0"/>
          </a:p>
        </p:txBody>
      </p:sp>
      <p:sp>
        <p:nvSpPr>
          <p:cNvPr id="3" name="Подзаголовок 2"/>
          <p:cNvSpPr>
            <a:spLocks noGrp="1"/>
          </p:cNvSpPr>
          <p:nvPr>
            <p:ph type="subTitle" idx="1"/>
          </p:nvPr>
        </p:nvSpPr>
        <p:spPr>
          <a:xfrm>
            <a:off x="571472" y="1928802"/>
            <a:ext cx="7929618" cy="4286280"/>
          </a:xfrm>
        </p:spPr>
        <p:txBody>
          <a:bodyPr>
            <a:noAutofit/>
          </a:bodyPr>
          <a:lstStyle/>
          <a:p>
            <a:endParaRPr lang="ru-RU" dirty="0" smtClean="0">
              <a:solidFill>
                <a:schemeClr val="tx1"/>
              </a:solidFill>
            </a:endParaRPr>
          </a:p>
          <a:p>
            <a:r>
              <a:rPr lang="ru-RU" dirty="0" smtClean="0">
                <a:solidFill>
                  <a:schemeClr val="tx1"/>
                </a:solidFill>
              </a:rPr>
              <a:t>Сваркой называется </a:t>
            </a:r>
            <a:r>
              <a:rPr lang="ru-RU" dirty="0" smtClean="0">
                <a:solidFill>
                  <a:srgbClr val="FF0000"/>
                </a:solidFill>
              </a:rPr>
              <a:t>(1…….) </a:t>
            </a:r>
            <a:r>
              <a:rPr lang="ru-RU" dirty="0" smtClean="0">
                <a:solidFill>
                  <a:schemeClr val="tx1"/>
                </a:solidFill>
              </a:rPr>
              <a:t>получения неразъемных соединений посредством установления </a:t>
            </a:r>
            <a:r>
              <a:rPr lang="ru-RU" dirty="0" smtClean="0">
                <a:solidFill>
                  <a:srgbClr val="FF0000"/>
                </a:solidFill>
              </a:rPr>
              <a:t>(2……….) </a:t>
            </a:r>
            <a:r>
              <a:rPr lang="ru-RU" dirty="0" smtClean="0">
                <a:solidFill>
                  <a:schemeClr val="tx1"/>
                </a:solidFill>
              </a:rPr>
              <a:t>связей между соединяемыми </a:t>
            </a:r>
            <a:r>
              <a:rPr lang="ru-RU" dirty="0" smtClean="0">
                <a:solidFill>
                  <a:srgbClr val="FF0000"/>
                </a:solidFill>
              </a:rPr>
              <a:t>(3…….) </a:t>
            </a:r>
            <a:r>
              <a:rPr lang="ru-RU" dirty="0" smtClean="0">
                <a:solidFill>
                  <a:schemeClr val="tx1"/>
                </a:solidFill>
              </a:rPr>
              <a:t>при их </a:t>
            </a:r>
            <a:r>
              <a:rPr lang="ru-RU" dirty="0" smtClean="0">
                <a:solidFill>
                  <a:srgbClr val="FF0000"/>
                </a:solidFill>
              </a:rPr>
              <a:t>(4……….) </a:t>
            </a:r>
            <a:r>
              <a:rPr lang="ru-RU" dirty="0" smtClean="0">
                <a:solidFill>
                  <a:schemeClr val="tx1"/>
                </a:solidFill>
              </a:rPr>
              <a:t>и (или) пластическом </a:t>
            </a:r>
            <a:r>
              <a:rPr lang="ru-RU" dirty="0" smtClean="0">
                <a:solidFill>
                  <a:srgbClr val="FF0000"/>
                </a:solidFill>
              </a:rPr>
              <a:t>(5…………..)</a:t>
            </a:r>
            <a:r>
              <a:rPr lang="ru-RU" dirty="0" smtClean="0">
                <a:solidFill>
                  <a:schemeClr val="tx1"/>
                </a:solidFill>
              </a:rPr>
              <a:t>.</a:t>
            </a:r>
            <a:endParaRPr lang="ru-RU"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bwMode="auto">
          <a:xfrm>
            <a:off x="457200" y="785794"/>
            <a:ext cx="8229600" cy="5000660"/>
          </a:xfrm>
          <a:prstGeom prst="roundRect">
            <a:avLst/>
          </a:prstGeom>
          <a:noFill/>
          <a:ln w="57150">
            <a:solidFill>
              <a:schemeClr val="tx1"/>
            </a:solidFill>
            <a:miter lim="800000"/>
            <a:headEnd/>
            <a:tailEnd/>
          </a:ln>
          <a:effectLst>
            <a:glow rad="228600">
              <a:schemeClr val="accent4">
                <a:satMod val="175000"/>
                <a:alpha val="40000"/>
              </a:schemeClr>
            </a:glow>
          </a:effectLst>
        </p:spPr>
      </p:pic>
      <p:sp>
        <p:nvSpPr>
          <p:cNvPr id="4" name="Прямоугольник 3"/>
          <p:cNvSpPr/>
          <p:nvPr/>
        </p:nvSpPr>
        <p:spPr>
          <a:xfrm>
            <a:off x="5572132" y="857232"/>
            <a:ext cx="1928826" cy="285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a:stretch>
            <a:fillRect/>
          </a:stretch>
        </p:blipFill>
        <p:spPr bwMode="auto">
          <a:xfrm>
            <a:off x="457200" y="857232"/>
            <a:ext cx="8229600" cy="4929222"/>
          </a:xfrm>
          <a:prstGeom prst="snip2Same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1472" y="214290"/>
            <a:ext cx="7929618" cy="624786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внешние вольтамперные характеристики источников питания дуги</a:t>
            </a:r>
            <a:endParaRPr lang="ru-RU"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a:stretch>
            <a:fillRect/>
          </a:stretch>
        </p:blipFill>
        <p:spPr bwMode="auto">
          <a:xfrm>
            <a:off x="500034" y="785794"/>
            <a:ext cx="8262894" cy="5126055"/>
          </a:xfrm>
          <a:prstGeom prst="round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cstate="print"/>
          <a:srcRect/>
          <a:stretch>
            <a:fillRect/>
          </a:stretch>
        </p:blipFill>
        <p:spPr bwMode="auto">
          <a:xfrm>
            <a:off x="857224" y="463632"/>
            <a:ext cx="8075593" cy="6095747"/>
          </a:xfrm>
          <a:prstGeom prst="round1Rect">
            <a:avLst/>
          </a:prstGeom>
          <a:noFill/>
          <a:ln w="57150">
            <a:solidFill>
              <a:schemeClr val="tx1"/>
            </a:solidFill>
            <a:miter lim="800000"/>
            <a:headEnd/>
            <a:tailEnd/>
          </a:ln>
          <a:effectLst>
            <a:glow rad="228600">
              <a:schemeClr val="accent4">
                <a:satMod val="175000"/>
                <a:alpha val="40000"/>
              </a:schemeClr>
            </a:glo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785794"/>
            <a:ext cx="8543956" cy="4714908"/>
          </a:xfrm>
        </p:spPr>
        <p:txBody>
          <a:bodyPr>
            <a:normAutofit/>
          </a:bodyPr>
          <a:lstStyle/>
          <a:p>
            <a:r>
              <a:rPr lang="ru-RU" sz="5400" dirty="0" smtClean="0"/>
              <a:t>Закрепление изученного материала</a:t>
            </a:r>
            <a:endParaRPr lang="ru-RU" sz="5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74638"/>
            <a:ext cx="8186766" cy="6083320"/>
          </a:xfrm>
        </p:spPr>
        <p:txBody>
          <a:bodyPr>
            <a:normAutofit/>
          </a:bodyPr>
          <a:lstStyle/>
          <a:p>
            <a:r>
              <a:rPr lang="ru-RU" sz="6000" dirty="0" smtClean="0"/>
              <a:t>Самостоятельная работа.</a:t>
            </a:r>
            <a:r>
              <a:rPr lang="ru-RU" dirty="0" smtClean="0"/>
              <a:t/>
            </a:r>
            <a:br>
              <a:rPr lang="ru-RU" dirty="0" smtClean="0"/>
            </a:br>
            <a:r>
              <a:rPr lang="ru-RU" dirty="0" smtClean="0"/>
              <a:t>Начертить графически классификацию сварочных дуг</a:t>
            </a:r>
            <a:endParaRPr lang="ru-RU"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083320"/>
          </a:xfrm>
        </p:spPr>
        <p:txBody>
          <a:bodyPr>
            <a:normAutofit/>
          </a:bodyPr>
          <a:lstStyle/>
          <a:p>
            <a:r>
              <a:rPr lang="ru-RU" sz="9600" dirty="0" smtClean="0"/>
              <a:t>ИТОГИ ЗАНЯТИЯ</a:t>
            </a:r>
            <a:endParaRPr lang="ru-RU" sz="9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368940"/>
          </a:xfrm>
        </p:spPr>
        <p:txBody>
          <a:bodyPr>
            <a:normAutofit fontScale="90000"/>
          </a:bodyPr>
          <a:lstStyle/>
          <a:p>
            <a:r>
              <a:rPr lang="ru-RU" dirty="0" smtClean="0"/>
              <a:t>Оценивание  деятельности обучающихся:</a:t>
            </a:r>
            <a:br>
              <a:rPr lang="ru-RU" dirty="0" smtClean="0"/>
            </a:br>
            <a:r>
              <a:rPr lang="ru-RU" dirty="0" smtClean="0"/>
              <a:t>1. Выставление оценок и их комментарий.</a:t>
            </a:r>
            <a:br>
              <a:rPr lang="ru-RU" dirty="0" smtClean="0"/>
            </a:br>
            <a:r>
              <a:rPr lang="ru-RU" dirty="0" smtClean="0"/>
              <a:t/>
            </a:r>
            <a:br>
              <a:rPr lang="ru-RU" dirty="0" smtClean="0"/>
            </a:br>
            <a:r>
              <a:rPr lang="ru-RU" dirty="0" smtClean="0"/>
              <a:t>Критерии оценивания деятельности обучающихся на занятии:</a:t>
            </a:r>
            <a:br>
              <a:rPr lang="ru-RU" dirty="0" smtClean="0"/>
            </a:br>
            <a:r>
              <a:rPr lang="ru-RU" dirty="0" smtClean="0"/>
              <a:t>«5» -</a:t>
            </a:r>
            <a:br>
              <a:rPr lang="ru-RU" dirty="0" smtClean="0"/>
            </a:br>
            <a:endParaRPr lang="ru-RU"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6154758"/>
          </a:xfrm>
        </p:spPr>
        <p:txBody>
          <a:bodyPr>
            <a:normAutofit fontScale="90000"/>
          </a:bodyPr>
          <a:lstStyle/>
          <a:p>
            <a:pPr algn="l">
              <a:lnSpc>
                <a:spcPct val="150000"/>
              </a:lnSpc>
            </a:pPr>
            <a:r>
              <a:rPr lang="ru-RU" sz="6000" dirty="0" smtClean="0"/>
              <a:t>Домашнее задание.</a:t>
            </a:r>
            <a:r>
              <a:rPr lang="ru-RU" dirty="0" smtClean="0"/>
              <a:t/>
            </a:r>
            <a:br>
              <a:rPr lang="ru-RU" dirty="0" smtClean="0"/>
            </a:br>
            <a:r>
              <a:rPr lang="ru-RU" dirty="0" smtClean="0"/>
              <a:t>Повторить тему «Электрическая сварочная дуга»</a:t>
            </a:r>
            <a:br>
              <a:rPr lang="ru-RU" dirty="0" smtClean="0"/>
            </a:br>
            <a:r>
              <a:rPr lang="ru-RU" sz="3600" dirty="0" smtClean="0"/>
              <a:t>1.Учебник Маслов В.И. Сварочные работы стр. 25-30 и ответить на контрольные вопросы</a:t>
            </a:r>
            <a:br>
              <a:rPr lang="ru-RU" sz="3600" dirty="0" smtClean="0"/>
            </a:br>
            <a:r>
              <a:rPr lang="ru-RU" sz="3600" dirty="0" smtClean="0"/>
              <a:t> </a:t>
            </a:r>
            <a:endParaRPr lang="ru-RU" sz="3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Эталон ответа</a:t>
            </a:r>
            <a:endParaRPr lang="ru-RU" dirty="0"/>
          </a:p>
        </p:txBody>
      </p:sp>
      <p:sp>
        <p:nvSpPr>
          <p:cNvPr id="3" name="Содержимое 2"/>
          <p:cNvSpPr>
            <a:spLocks noGrp="1"/>
          </p:cNvSpPr>
          <p:nvPr>
            <p:ph idx="1"/>
          </p:nvPr>
        </p:nvSpPr>
        <p:spPr/>
        <p:txBody>
          <a:bodyPr>
            <a:normAutofit/>
          </a:bodyPr>
          <a:lstStyle/>
          <a:p>
            <a:pPr algn="ctr">
              <a:buNone/>
            </a:pPr>
            <a:r>
              <a:rPr lang="ru-RU" sz="3600" dirty="0" smtClean="0">
                <a:solidFill>
                  <a:schemeClr val="tx1"/>
                </a:solidFill>
              </a:rPr>
              <a:t>Сваркой называется </a:t>
            </a:r>
            <a:r>
              <a:rPr lang="ru-RU" sz="3600" dirty="0" smtClean="0">
                <a:solidFill>
                  <a:srgbClr val="FF0000"/>
                </a:solidFill>
              </a:rPr>
              <a:t>процесс </a:t>
            </a:r>
            <a:r>
              <a:rPr lang="ru-RU" sz="3600" dirty="0" smtClean="0">
                <a:solidFill>
                  <a:schemeClr val="tx1"/>
                </a:solidFill>
              </a:rPr>
              <a:t>получения неразъемных соединений посредством установления </a:t>
            </a:r>
            <a:r>
              <a:rPr lang="ru-RU" sz="3600" dirty="0" smtClean="0">
                <a:solidFill>
                  <a:srgbClr val="FF0000"/>
                </a:solidFill>
              </a:rPr>
              <a:t>межатомных</a:t>
            </a:r>
            <a:r>
              <a:rPr lang="ru-RU" sz="3600" dirty="0" smtClean="0">
                <a:solidFill>
                  <a:schemeClr val="tx1"/>
                </a:solidFill>
              </a:rPr>
              <a:t> связей между соединяемыми </a:t>
            </a:r>
            <a:r>
              <a:rPr lang="ru-RU" sz="3600" dirty="0" smtClean="0">
                <a:solidFill>
                  <a:srgbClr val="FF0000"/>
                </a:solidFill>
              </a:rPr>
              <a:t>частями</a:t>
            </a:r>
            <a:r>
              <a:rPr lang="ru-RU" sz="3600" dirty="0" smtClean="0">
                <a:solidFill>
                  <a:schemeClr val="tx1"/>
                </a:solidFill>
              </a:rPr>
              <a:t> при их </a:t>
            </a:r>
            <a:r>
              <a:rPr lang="ru-RU" sz="3600" dirty="0" smtClean="0">
                <a:solidFill>
                  <a:srgbClr val="FF0000"/>
                </a:solidFill>
              </a:rPr>
              <a:t>нагревании</a:t>
            </a:r>
            <a:r>
              <a:rPr lang="ru-RU" sz="3600" dirty="0" smtClean="0">
                <a:solidFill>
                  <a:schemeClr val="tx1"/>
                </a:solidFill>
              </a:rPr>
              <a:t> и (или) пластическом </a:t>
            </a:r>
            <a:r>
              <a:rPr lang="ru-RU" sz="3600" dirty="0" smtClean="0">
                <a:solidFill>
                  <a:srgbClr val="FF0000"/>
                </a:solidFill>
              </a:rPr>
              <a:t>деформировании</a:t>
            </a:r>
            <a:r>
              <a:rPr lang="ru-RU" sz="3600" dirty="0" smtClean="0">
                <a:solidFill>
                  <a:schemeClr val="tx1"/>
                </a:solidFill>
              </a:rPr>
              <a:t>.</a:t>
            </a:r>
          </a:p>
          <a:p>
            <a:pPr>
              <a:buNone/>
            </a:pPr>
            <a:endParaRPr lang="ru-RU"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500034" y="1214422"/>
            <a:ext cx="8183880" cy="2571768"/>
          </a:xfrm>
          <a:prstGeom prst="rect">
            <a:avLst/>
          </a:prstGeom>
        </p:spPr>
        <p:txBody>
          <a:bodyP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0" b="0" i="0" u="none" strike="noStrike" kern="1200" cap="none" spc="0" normalizeH="0" baseline="0" noProof="0" dirty="0" smtClean="0">
                <a:ln>
                  <a:noFill/>
                </a:ln>
                <a:solidFill>
                  <a:srgbClr val="FF0000"/>
                </a:solidFill>
                <a:effectLst/>
                <a:uLnTx/>
                <a:uFillTx/>
                <a:latin typeface="Monotype Corsiva" pitchFamily="66" charset="0"/>
                <a:ea typeface="+mj-ea"/>
                <a:cs typeface="+mj-cs"/>
              </a:rPr>
              <a:t>Урок   закончен!</a:t>
            </a:r>
            <a:br>
              <a:rPr kumimoji="0" lang="ru-RU" sz="16000" b="0" i="0" u="none" strike="noStrike" kern="1200" cap="none" spc="0" normalizeH="0" baseline="0" noProof="0" dirty="0" smtClean="0">
                <a:ln>
                  <a:noFill/>
                </a:ln>
                <a:solidFill>
                  <a:srgbClr val="FF0000"/>
                </a:solidFill>
                <a:effectLst/>
                <a:uLnTx/>
                <a:uFillTx/>
                <a:latin typeface="Monotype Corsiva" pitchFamily="66" charset="0"/>
                <a:ea typeface="+mj-ea"/>
                <a:cs typeface="+mj-cs"/>
              </a:rPr>
            </a:br>
            <a:r>
              <a:rPr kumimoji="0" lang="ru-RU" sz="16000" b="0" i="0" u="none" strike="noStrike" kern="1200" cap="none" spc="0" normalizeH="0" baseline="0" noProof="0" dirty="0" smtClean="0">
                <a:ln>
                  <a:noFill/>
                </a:ln>
                <a:solidFill>
                  <a:srgbClr val="FF0000"/>
                </a:solidFill>
                <a:effectLst/>
                <a:uLnTx/>
                <a:uFillTx/>
                <a:latin typeface="Monotype Corsiva" pitchFamily="66" charset="0"/>
                <a:ea typeface="+mj-ea"/>
                <a:cs typeface="+mj-cs"/>
              </a:rPr>
              <a:t>Спасибо !</a:t>
            </a:r>
            <a:r>
              <a:rPr kumimoji="0" lang="ru-RU" sz="4400" b="0" i="0" u="none" strike="noStrike" kern="1200" cap="none" spc="0" normalizeH="0" baseline="0" noProof="0" dirty="0" smtClean="0">
                <a:ln>
                  <a:noFill/>
                </a:ln>
                <a:solidFill>
                  <a:schemeClr val="tx1"/>
                </a:solidFill>
                <a:effectLst/>
                <a:uLnTx/>
                <a:uFillTx/>
                <a:latin typeface="+mj-lt"/>
                <a:ea typeface="+mj-ea"/>
                <a:cs typeface="+mj-cs"/>
              </a:rPr>
              <a:t/>
            </a:r>
            <a:br>
              <a:rPr kumimoji="0" lang="ru-RU" sz="4400" b="0" i="0" u="none" strike="noStrike" kern="1200" cap="none" spc="0" normalizeH="0" baseline="0" noProof="0" dirty="0" smtClean="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descr="Scan0004"/>
          <p:cNvPicPr>
            <a:picLocks noChangeAspect="1" noChangeArrowheads="1"/>
          </p:cNvPicPr>
          <p:nvPr/>
        </p:nvPicPr>
        <p:blipFill>
          <a:blip r:embed="rId2" cstate="print"/>
          <a:srcRect/>
          <a:stretch>
            <a:fillRect/>
          </a:stretch>
        </p:blipFill>
        <p:spPr bwMode="auto">
          <a:xfrm>
            <a:off x="3497544" y="3571876"/>
            <a:ext cx="2396043" cy="2952750"/>
          </a:xfrm>
          <a:prstGeom prst="rect">
            <a:avLst/>
          </a:prstGeom>
          <a:noFill/>
          <a:ln w="28575">
            <a:solidFill>
              <a:srgbClr val="000000"/>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8186766" cy="5286412"/>
          </a:xfrm>
        </p:spPr>
        <p:txBody>
          <a:bodyPr>
            <a:normAutofit/>
          </a:bodyPr>
          <a:lstStyle/>
          <a:p>
            <a:r>
              <a:rPr lang="ru-RU" b="1" i="1" u="sng" dirty="0" smtClean="0"/>
              <a:t>Вопросы для проверки пройденного материала:</a:t>
            </a:r>
            <a:r>
              <a:rPr lang="ru-RU" b="1" i="1" dirty="0" smtClean="0"/>
              <a:t/>
            </a:r>
            <a:br>
              <a:rPr lang="ru-RU" b="1" i="1" dirty="0" smtClean="0"/>
            </a:br>
            <a:r>
              <a:rPr lang="ru-RU" b="1" i="1" dirty="0" smtClean="0"/>
              <a:t>1. Какие основные виды сварки Вы знаете?</a:t>
            </a:r>
            <a:endParaRPr lang="ru-RU" b="1"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smtClean="0"/>
              <a:t>Эталон ответа</a:t>
            </a:r>
            <a:endParaRPr lang="ru-RU" sz="5400" dirty="0"/>
          </a:p>
        </p:txBody>
      </p:sp>
      <p:sp>
        <p:nvSpPr>
          <p:cNvPr id="3" name="Содержимое 2"/>
          <p:cNvSpPr>
            <a:spLocks noGrp="1"/>
          </p:cNvSpPr>
          <p:nvPr>
            <p:ph idx="1"/>
          </p:nvPr>
        </p:nvSpPr>
        <p:spPr/>
        <p:txBody>
          <a:bodyPr>
            <a:normAutofit/>
          </a:bodyPr>
          <a:lstStyle/>
          <a:p>
            <a:pPr algn="ctr">
              <a:buNone/>
            </a:pPr>
            <a:r>
              <a:rPr lang="ru-RU" sz="4400" dirty="0" smtClean="0"/>
              <a:t>В зависимости от характера активации при выполнении соединений различают два основных вида сварки: </a:t>
            </a:r>
          </a:p>
          <a:p>
            <a:pPr algn="ctr">
              <a:buNone/>
            </a:pPr>
            <a:r>
              <a:rPr lang="ru-RU" sz="4400" b="1" i="1" dirty="0"/>
              <a:t>п</a:t>
            </a:r>
            <a:r>
              <a:rPr lang="ru-RU" sz="4400" b="1" i="1" dirty="0" smtClean="0"/>
              <a:t>лавлением и </a:t>
            </a:r>
            <a:r>
              <a:rPr lang="ru-RU" sz="4400" b="1" i="1" dirty="0"/>
              <a:t>д</a:t>
            </a:r>
            <a:r>
              <a:rPr lang="ru-RU" sz="4400" b="1" i="1" dirty="0" smtClean="0"/>
              <a:t>авлением.</a:t>
            </a:r>
            <a:endParaRPr lang="ru-RU" sz="4400"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14348" y="785793"/>
            <a:ext cx="7780365" cy="4786347"/>
          </a:xfrm>
        </p:spPr>
        <p:txBody>
          <a:bodyPr anchor="ctr">
            <a:noAutofit/>
          </a:bodyPr>
          <a:lstStyle/>
          <a:p>
            <a:pPr algn="ctr"/>
            <a:r>
              <a:rPr lang="ru-RU" sz="6600" dirty="0" smtClean="0">
                <a:solidFill>
                  <a:schemeClr val="tx1"/>
                </a:solidFill>
              </a:rPr>
              <a:t>2. Как получают сварной шов  при сварке плавлением?</a:t>
            </a:r>
            <a:endParaRPr lang="ru-RU" sz="6600" dirty="0">
              <a:solidFill>
                <a:schemeClr val="tx1"/>
              </a:solidFil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1151</TotalTime>
  <Words>511</Words>
  <Application>Microsoft Office PowerPoint</Application>
  <PresentationFormat>Экран (4:3)</PresentationFormat>
  <Paragraphs>55</Paragraphs>
  <Slides>60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60</vt:i4>
      </vt:variant>
    </vt:vector>
  </HeadingPairs>
  <TitlesOfParts>
    <vt:vector size="61" baseType="lpstr">
      <vt:lpstr>Тема Office</vt:lpstr>
      <vt:lpstr>Слайд 1</vt:lpstr>
      <vt:lpstr>Занятие теоретического обучения по МДК 02.01  «Оборудование, техника и технология электросварки».   Тема: Электрическая  сварочная дуга   </vt:lpstr>
      <vt:lpstr>    Цели занятия: Обучающая: -ознакомление обучающихся с видами сварочных дуг; -на основе знаний, полученных на уроках специальных дисциплин и производственного обучения, создать у обучающихся прочную ориентировочную основу трудовых действий при работе со сварочной дугой Развивающая: -развитие интереса и формирование положительной мотивации к изучаемому предмету; -развитие умений обучающихся работать с учебником, схемами, презентацией учебного материала Воспитательная: -привитие аккуратности при работе с рабочей тетрадью и учебником; -формирование способности к самовыражению    </vt:lpstr>
      <vt:lpstr>Проверка усвоения пройденного материала по теме: Общие сведения о сварке </vt:lpstr>
      <vt:lpstr>Технический диктант Вставьте пропущенные слова в текст:</vt:lpstr>
      <vt:lpstr>Эталон ответа</vt:lpstr>
      <vt:lpstr>Вопросы для проверки пройденного материала: 1. Какие основные виды сварки Вы знаете?</vt:lpstr>
      <vt:lpstr>Эталон ответа</vt:lpstr>
      <vt:lpstr>Слайд 9</vt:lpstr>
      <vt:lpstr>Ответ: При сварке плавлением детали по соединяемым кромкам оплавляются под действием источника нагрева. Расплавленный металл, сливаясь в общий объём, образует жидкую сварочную ванну. При охлаждении сварочной ванны жидкий металл затвердевает, получается сварной шов. Шов может быть образован за счёт расплавления металла свариваемых кромок или за счёт металла кромок и дополнительного введения в сварочную ванну расплавляемой присадки. </vt:lpstr>
      <vt:lpstr>3. Как получают сварное соединение при сварке давлением?</vt:lpstr>
      <vt:lpstr>Ответ: При сварке давлением сварное соединение получают за счет пластического деформирования материала по кромкам свариваемых деталей. Благодаря пластической деформации облегчается установление межатомных связей соединяемых частей. Для ускорения процесса применяют сварку давлением с нагревом. </vt:lpstr>
      <vt:lpstr>4. По каким признакам классифицируются сварочные процессы?</vt:lpstr>
      <vt:lpstr>Ответ: Сварочные процессы классифицируются по физическим, техническим и технологическим признакам (ГОСТ 19521-74).</vt:lpstr>
      <vt:lpstr>Основа классификации по физическим признакам – вид энергии, применяемый для получения сварного соединения. Все сварочные процессы относят к одному из трёх классов: термическому, термомеханическому и механическому. </vt:lpstr>
      <vt:lpstr>5. Какие виды сварки относятся к этим классам? Термическому -… . Термомеханическому - … . Механическому - … .</vt:lpstr>
      <vt:lpstr>Термический класс-все виды сварки плавлением, осуществляемые с использованием тепловой энергии (газовая, дуговая, электрошлаковая, плазменная, электроннолучевая и лазерная).</vt:lpstr>
      <vt:lpstr>Термомеханический класс-все виды сварки, осуществляемые с использованием тепловой энергии и давления (контактная, диффузионная, кузнечная, газо- и дугопрессовая). </vt:lpstr>
      <vt:lpstr>Механический класс-все виды сварки давлением, проводимые с использованием механической энергии (холодная, трением, ультразвуковая и взрывом).</vt:lpstr>
      <vt:lpstr>Слайд 20</vt:lpstr>
      <vt:lpstr>Перед Вами стоит следующая цель.  Вы будете: иметь представление о возникновение и строение сварочной дуги, о классификации сварочных дуг, о причинах отклонения дуги, о вольт-амперных характеристиках дуги; знать: что представляет собой электрическая сварочная дуга, как возникает и поддерживается электрическая сварочная дуга, основные свойства электрических сварочных дуг, виды сварочных дуг. уметь:  определять полярность дуги.</vt:lpstr>
      <vt:lpstr>1.Возникновение и строение сварочной дуги. </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Закрепление изученного материала</vt:lpstr>
      <vt:lpstr>Самостоятельная работа. Начертить графически классификацию сварочных дуг</vt:lpstr>
      <vt:lpstr>ИТОГИ ЗАНЯТИЯ</vt:lpstr>
      <vt:lpstr>Оценивание  деятельности обучающихся: 1. Выставление оценок и их комментарий.  Критерии оценивания деятельности обучающихся на занятии: «5» - </vt:lpstr>
      <vt:lpstr>Домашнее задание. Повторить тему «Электрическая сварочная дуга» 1.Учебник Маслов В.И. Сварочные работы стр. 25-30 и ответить на контрольные вопросы  </vt:lpstr>
      <vt:lpstr>Слайд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Электрическая сварочная дуга</dc:title>
  <dc:creator>Баранов В.И.</dc:creator>
  <cp:lastModifiedBy>User</cp:lastModifiedBy>
  <cp:revision>124</cp:revision>
  <dcterms:modified xsi:type="dcterms:W3CDTF">2014-09-28T01:30:03Z</dcterms:modified>
</cp:coreProperties>
</file>