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8" r:id="rId3"/>
    <p:sldId id="259" r:id="rId4"/>
    <p:sldId id="260" r:id="rId5"/>
    <p:sldId id="265" r:id="rId6"/>
    <p:sldId id="264" r:id="rId7"/>
    <p:sldId id="263" r:id="rId8"/>
    <p:sldId id="287" r:id="rId9"/>
    <p:sldId id="286" r:id="rId10"/>
    <p:sldId id="262" r:id="rId11"/>
    <p:sldId id="266" r:id="rId12"/>
    <p:sldId id="289" r:id="rId13"/>
    <p:sldId id="291" r:id="rId14"/>
    <p:sldId id="267" r:id="rId15"/>
    <p:sldId id="290" r:id="rId16"/>
    <p:sldId id="288" r:id="rId17"/>
    <p:sldId id="272" r:id="rId18"/>
    <p:sldId id="295" r:id="rId19"/>
    <p:sldId id="293" r:id="rId20"/>
    <p:sldId id="294" r:id="rId21"/>
    <p:sldId id="292" r:id="rId2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28" autoAdjust="0"/>
    <p:restoredTop sz="94667" autoAdjust="0"/>
  </p:normalViewPr>
  <p:slideViewPr>
    <p:cSldViewPr>
      <p:cViewPr varScale="1">
        <p:scale>
          <a:sx n="72" d="100"/>
          <a:sy n="72" d="100"/>
        </p:scale>
        <p:origin x="-133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A99A6A-F339-46EC-9414-19C0A98B9B4F}" type="datetimeFigureOut">
              <a:rPr lang="ru-RU" smtClean="0"/>
              <a:pPr/>
              <a:t>11.10.2014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77C8BB-07A0-473D-B67A-9CBA24C37C1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277C8BB-07A0-473D-B67A-9CBA24C37C10}"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277C8BB-07A0-473D-B67A-9CBA24C37C10}" type="slidenum">
              <a:rPr lang="ru-RU" smtClean="0"/>
              <a:pPr/>
              <a:t>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1571612"/>
            <a:ext cx="7772400" cy="1470025"/>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defRPr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500166" y="3429000"/>
            <a:ext cx="6400800" cy="1752600"/>
          </a:xfrm>
        </p:spPr>
        <p:txBody>
          <a:bodyPr/>
          <a:lstStyle>
            <a:lvl1pPr marL="0" indent="0" algn="ctr">
              <a:buNone/>
              <a:defRPr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lvl1pPr>
              <a:defRPr/>
            </a:lvl1pPr>
          </a:lstStyle>
          <a:p>
            <a:pPr>
              <a:defRPr/>
            </a:pPr>
            <a:fld id="{B8E490E0-F478-4F4F-AC0E-53C457A3F6A8}" type="datetimeFigureOut">
              <a:rPr lang="ru-RU"/>
              <a:pPr>
                <a:defRPr/>
              </a:pPr>
              <a:t>11.10.2014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C620BE4-DCA3-42AE-B7B0-27DD96C57DD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75EE4E9-2F57-4F77-B239-9FB8D10023DD}" type="datetimeFigureOut">
              <a:rPr lang="ru-RU"/>
              <a:pPr>
                <a:defRPr/>
              </a:pPr>
              <a:t>11.10.2014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F955ECA-7953-4FAF-8B09-B82BFCA42D8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8F11946-5B21-4A3D-BF46-EB1981323788}" type="datetimeFigureOut">
              <a:rPr lang="ru-RU"/>
              <a:pPr>
                <a:defRPr/>
              </a:pPr>
              <a:t>11.10.2014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F4E9DBA-CC6E-4A2A-8CD3-D3EC4044980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97C9346-293F-4EE9-A888-5833C3DA5A1F}" type="datetimeFigureOut">
              <a:rPr lang="ru-RU"/>
              <a:pPr>
                <a:defRPr/>
              </a:pPr>
              <a:t>11.10.2014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0081C2F-C9F6-402F-BD42-8532F1AFAE3D}"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B8823EDA-6B54-427F-A39F-0522D77BAA43}" type="datetimeFigureOut">
              <a:rPr lang="ru-RU"/>
              <a:pPr>
                <a:defRPr/>
              </a:pPr>
              <a:t>11.10.2014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CD2FAB2-A788-49F8-8D51-2A80C5071E72}"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B25B412-8B45-4DB4-8040-BA6375A690A4}" type="datetimeFigureOut">
              <a:rPr lang="ru-RU"/>
              <a:pPr>
                <a:defRPr/>
              </a:pPr>
              <a:t>11.10.2014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18E29C5-8FF0-4E66-860E-FA3122EE657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3E58A3F-75D9-4B26-9B2D-4E546BC0553A}" type="datetimeFigureOut">
              <a:rPr lang="ru-RU"/>
              <a:pPr>
                <a:defRPr/>
              </a:pPr>
              <a:t>11.10.2014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EA4F37D8-3583-4759-9542-ECDB2CE5E5E2}"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7352179-B87B-4CC7-98BF-427A353E147A}" type="datetimeFigureOut">
              <a:rPr lang="ru-RU"/>
              <a:pPr>
                <a:defRPr/>
              </a:pPr>
              <a:t>11.10.2014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31D068D-1FE4-4044-BB33-53B1943835B7}"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D468BDC-C231-4B90-9383-044F9618C4C9}" type="datetimeFigureOut">
              <a:rPr lang="ru-RU"/>
              <a:pPr>
                <a:defRPr/>
              </a:pPr>
              <a:t>11.10.2014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E9DE79A-7BEC-43F0-B992-CE4D4B21F09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D9385F6-4C91-4AC4-AE31-9138A416C9EF}" type="datetimeFigureOut">
              <a:rPr lang="ru-RU"/>
              <a:pPr>
                <a:defRPr/>
              </a:pPr>
              <a:t>11.10.2014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A573089-5E22-4601-A31F-496DE1AE912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EA78DFC-9ABA-4F6D-B414-E5BA55AE1402}" type="datetimeFigureOut">
              <a:rPr lang="ru-RU"/>
              <a:pPr>
                <a:defRPr/>
              </a:pPr>
              <a:t>11.10.2014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0967BCF-7ED7-4C8D-BFD2-94565D673F1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813" y="274638"/>
            <a:ext cx="7572375" cy="1143000"/>
          </a:xfrm>
          <a:prstGeom prst="rect">
            <a:avLst/>
          </a:prstGeom>
        </p:spPr>
        <p:txBody>
          <a:bodyPr vert="horz" lIns="91440" tIns="45720" rIns="91440" bIns="45720" rtlCol="0" anchor="ctr">
            <a:normAutofit/>
            <a:scene3d>
              <a:camera prst="orthographicFront"/>
              <a:lightRig rig="threePt" dir="t"/>
            </a:scene3d>
            <a:sp3d extrusionH="57150">
              <a:bevelT w="38100" h="38100" prst="angle"/>
            </a:sp3d>
          </a:bodyPr>
          <a:lstStyle/>
          <a:p>
            <a:r>
              <a:rPr lang="ru-RU" dirty="0" smtClean="0"/>
              <a:t>Образец заголовка</a:t>
            </a:r>
            <a:endParaRPr lang="ru-RU" dirty="0"/>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62750A9-A6CB-4466-B3DA-6DE133D8B8E6}" type="datetimeFigureOut">
              <a:rPr lang="ru-RU"/>
              <a:pPr>
                <a:defRPr/>
              </a:pPr>
              <a:t>11.10.2014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AEC19C3-955C-413A-93E0-61B1E3D200A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91" r:id="rId1"/>
    <p:sldLayoutId id="2147483790" r:id="rId2"/>
    <p:sldLayoutId id="2147483789" r:id="rId3"/>
    <p:sldLayoutId id="2147483788" r:id="rId4"/>
    <p:sldLayoutId id="2147483787" r:id="rId5"/>
    <p:sldLayoutId id="2147483786" r:id="rId6"/>
    <p:sldLayoutId id="2147483785" r:id="rId7"/>
    <p:sldLayoutId id="2147483784" r:id="rId8"/>
    <p:sldLayoutId id="2147483783" r:id="rId9"/>
    <p:sldLayoutId id="2147483782" r:id="rId10"/>
    <p:sldLayoutId id="2147483781" r:id="rId11"/>
  </p:sldLayoutIdLst>
  <p:txStyles>
    <p:titleStyle>
      <a:lvl1pPr algn="ctr" rtl="0" eaLnBrk="0" fontAlgn="base" hangingPunct="0">
        <a:spcBef>
          <a:spcPct val="0"/>
        </a:spcBef>
        <a:spcAft>
          <a:spcPct val="0"/>
        </a:spcAft>
        <a:defRPr sz="4400" b="1" kern="12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defRPr>
      </a:lvl1pPr>
      <a:lvl2pPr algn="ctr" rtl="0" eaLnBrk="0" fontAlgn="base" hangingPunct="0">
        <a:spcBef>
          <a:spcPct val="0"/>
        </a:spcBef>
        <a:spcAft>
          <a:spcPct val="0"/>
        </a:spcAft>
        <a:defRPr sz="4400" b="1">
          <a:solidFill>
            <a:schemeClr val="tx1"/>
          </a:solidFill>
          <a:latin typeface="Calibri" pitchFamily="34" charset="0"/>
        </a:defRPr>
      </a:lvl2pPr>
      <a:lvl3pPr algn="ctr" rtl="0" eaLnBrk="0" fontAlgn="base" hangingPunct="0">
        <a:spcBef>
          <a:spcPct val="0"/>
        </a:spcBef>
        <a:spcAft>
          <a:spcPct val="0"/>
        </a:spcAft>
        <a:defRPr sz="4400" b="1">
          <a:solidFill>
            <a:schemeClr val="tx1"/>
          </a:solidFill>
          <a:latin typeface="Calibri" pitchFamily="34" charset="0"/>
        </a:defRPr>
      </a:lvl3pPr>
      <a:lvl4pPr algn="ctr" rtl="0" eaLnBrk="0" fontAlgn="base" hangingPunct="0">
        <a:spcBef>
          <a:spcPct val="0"/>
        </a:spcBef>
        <a:spcAft>
          <a:spcPct val="0"/>
        </a:spcAft>
        <a:defRPr sz="4400" b="1">
          <a:solidFill>
            <a:schemeClr val="tx1"/>
          </a:solidFill>
          <a:latin typeface="Calibri" pitchFamily="34" charset="0"/>
        </a:defRPr>
      </a:lvl4pPr>
      <a:lvl5pPr algn="ctr" rtl="0" eaLnBrk="0" fontAlgn="base" hangingPunct="0">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Blip>
          <a:blip r:embed="rId14"/>
        </a:buBlip>
        <a:defRPr sz="3200" kern="1200">
          <a:solidFill>
            <a:srgbClr val="254061"/>
          </a:solidFill>
          <a:latin typeface="Arial" pitchFamily="34" charset="0"/>
          <a:ea typeface="+mn-ea"/>
          <a:cs typeface="Arial" pitchFamily="34" charset="0"/>
        </a:defRPr>
      </a:lvl1pPr>
      <a:lvl2pPr marL="742950" indent="-285750" algn="l" rtl="0" eaLnBrk="0" fontAlgn="base" hangingPunct="0">
        <a:spcBef>
          <a:spcPct val="20000"/>
        </a:spcBef>
        <a:spcAft>
          <a:spcPct val="0"/>
        </a:spcAft>
        <a:buBlip>
          <a:blip r:embed="rId15"/>
        </a:buBlip>
        <a:defRPr sz="2800" i="1" kern="1200">
          <a:solidFill>
            <a:srgbClr val="25406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25406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25406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25406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o-detstve.ru/forchildren/magicfeather/magicfeather_2013/userlist/&#1057;&#1072;&#1091;&#1083;&#1077;%20&#1050;&#1072;&#1088;&#1077;&#1082;&#1077;&#1096;&#1077;&#1074;&#1085;&#1072;%20&#1044;&#1078;&#1072;&#1085;&#1075;&#1072;&#1083;&#1080;&#1077;&#1074;&#1072;" TargetMode="External"/><Relationship Id="rId2" Type="http://schemas.openxmlformats.org/officeDocument/2006/relationships/hyperlink" Target="http://www.o-detstve.ru/authors/competition/13723.html"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o-detstve.ru/forchildren/magicfeather/magicfeather_2013/userlist/&#1057;&#1072;&#1091;&#1083;&#1077;%20&#1050;&#1072;&#1088;&#1077;&#1082;&#1077;&#1096;&#1077;&#1074;&#1085;&#1072;%20&#1044;&#1078;&#1072;&#1085;&#1075;&#1072;&#1083;&#1080;&#1077;&#1074;&#1072;" TargetMode="External"/><Relationship Id="rId2" Type="http://schemas.openxmlformats.org/officeDocument/2006/relationships/hyperlink" Target="http://www.o-detstve.ru/authors/competition/13723.html" TargetMode="Externa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o-detstve.ru/competition/13723.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tiff"/><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1500188" y="764704"/>
            <a:ext cx="6400800" cy="1296144"/>
          </a:xfrm>
        </p:spPr>
        <p:txBody>
          <a:bodyPr/>
          <a:lstStyle/>
          <a:p>
            <a:pPr>
              <a:defRPr/>
            </a:pPr>
            <a:endParaRPr lang="ru-RU" i="1" dirty="0" smtClean="0"/>
          </a:p>
          <a:p>
            <a:pPr>
              <a:defRPr/>
            </a:pPr>
            <a:r>
              <a:rPr lang="ru-RU" i="1" dirty="0" smtClean="0"/>
              <a:t>ученица начальной  школы</a:t>
            </a:r>
            <a:endParaRPr lang="ru-RU" dirty="0"/>
          </a:p>
        </p:txBody>
      </p:sp>
      <p:sp>
        <p:nvSpPr>
          <p:cNvPr id="7" name="Прямоугольник 6"/>
          <p:cNvSpPr/>
          <p:nvPr/>
        </p:nvSpPr>
        <p:spPr bwMode="auto">
          <a:xfrm>
            <a:off x="2339752" y="404664"/>
            <a:ext cx="4536504" cy="1008112"/>
          </a:xfrm>
          <a:prstGeom prst="rect">
            <a:avLst/>
          </a:prstGeom>
          <a:solidFill>
            <a:schemeClr val="bg1">
              <a:lumMod val="75000"/>
            </a:schemeClr>
          </a:solidFill>
          <a:ln>
            <a:solidFill>
              <a:schemeClr val="accent1">
                <a:lumMod val="20000"/>
                <a:lumOff val="8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p>
            <a:pPr algn="ctr" eaLnBrk="0" hangingPunct="0">
              <a:defRPr/>
            </a:pPr>
            <a:r>
              <a:rPr lang="ru-RU" sz="2400" b="1" dirty="0" smtClean="0">
                <a:solidFill>
                  <a:schemeClr val="tx1">
                    <a:lumMod val="75000"/>
                    <a:lumOff val="25000"/>
                  </a:schemeClr>
                </a:solidFill>
                <a:latin typeface="Times New Roman" pitchFamily="18" charset="0"/>
              </a:rPr>
              <a:t>Презентация  на тему: </a:t>
            </a:r>
          </a:p>
          <a:p>
            <a:pPr algn="ctr" eaLnBrk="0" hangingPunct="0">
              <a:defRPr/>
            </a:pPr>
            <a:r>
              <a:rPr lang="ru-RU" sz="2400" b="1" dirty="0" smtClean="0">
                <a:solidFill>
                  <a:schemeClr val="tx1">
                    <a:lumMod val="75000"/>
                    <a:lumOff val="25000"/>
                  </a:schemeClr>
                </a:solidFill>
                <a:latin typeface="Times New Roman" pitchFamily="18" charset="0"/>
              </a:rPr>
              <a:t>«Мир моих увлечений»</a:t>
            </a:r>
          </a:p>
          <a:p>
            <a:pPr algn="ctr" eaLnBrk="0" hangingPunct="0">
              <a:defRPr/>
            </a:pPr>
            <a:r>
              <a:rPr lang="ru-RU" sz="2400" b="1" dirty="0" smtClean="0">
                <a:solidFill>
                  <a:schemeClr val="tx1">
                    <a:lumMod val="75000"/>
                    <a:lumOff val="25000"/>
                  </a:schemeClr>
                </a:solidFill>
                <a:latin typeface="Times New Roman" pitchFamily="18" charset="0"/>
              </a:rPr>
              <a:t> </a:t>
            </a:r>
            <a:endParaRPr lang="ru-RU" sz="2400" b="1" dirty="0">
              <a:solidFill>
                <a:schemeClr val="tx1">
                  <a:lumMod val="75000"/>
                  <a:lumOff val="25000"/>
                </a:schemeClr>
              </a:solidFill>
              <a:latin typeface="Times New Roman" pitchFamily="18" charset="0"/>
            </a:endParaRPr>
          </a:p>
        </p:txBody>
      </p:sp>
      <p:pic>
        <p:nvPicPr>
          <p:cNvPr id="20482" name="Picture 2" descr="C:\Users\Алекс\Desktop\портфолио\5.tif"/>
          <p:cNvPicPr>
            <a:picLocks noChangeAspect="1" noChangeArrowheads="1"/>
          </p:cNvPicPr>
          <p:nvPr/>
        </p:nvPicPr>
        <p:blipFill>
          <a:blip r:embed="rId3" cstate="print"/>
          <a:srcRect/>
          <a:stretch>
            <a:fillRect/>
          </a:stretch>
        </p:blipFill>
        <p:spPr bwMode="auto">
          <a:xfrm>
            <a:off x="899592" y="1844824"/>
            <a:ext cx="3005559" cy="3312368"/>
          </a:xfrm>
          <a:prstGeom prst="rect">
            <a:avLst/>
          </a:prstGeom>
          <a:noFill/>
        </p:spPr>
      </p:pic>
      <p:sp>
        <p:nvSpPr>
          <p:cNvPr id="8" name="Заголовок 7"/>
          <p:cNvSpPr>
            <a:spLocks noGrp="1"/>
          </p:cNvSpPr>
          <p:nvPr>
            <p:ph type="ctrTitle"/>
          </p:nvPr>
        </p:nvSpPr>
        <p:spPr>
          <a:xfrm>
            <a:off x="714348" y="1571612"/>
            <a:ext cx="7772400" cy="4881724"/>
          </a:xfrm>
        </p:spPr>
        <p:txBody>
          <a:bodyPr>
            <a:normAutofit fontScale="90000"/>
          </a:bodyPr>
          <a:lstStyle/>
          <a:p>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2800" dirty="0" smtClean="0"/>
              <a:t>                              </a:t>
            </a:r>
            <a:r>
              <a:rPr lang="ru-RU" sz="2400" dirty="0" smtClean="0"/>
              <a:t>В</a:t>
            </a:r>
            <a:r>
              <a:rPr lang="ru-RU" sz="1800" dirty="0" smtClean="0"/>
              <a:t>ЫПОЛНИЛА УЧЕНИЦА</a:t>
            </a:r>
            <a:br>
              <a:rPr lang="ru-RU" sz="1800" dirty="0" smtClean="0"/>
            </a:br>
            <a:r>
              <a:rPr lang="ru-RU" sz="1800" dirty="0" smtClean="0"/>
              <a:t>       </a:t>
            </a:r>
            <a:r>
              <a:rPr lang="ru-RU" sz="1800" dirty="0" smtClean="0"/>
              <a:t>4»А» КЛАССА</a:t>
            </a:r>
            <a:br>
              <a:rPr lang="ru-RU" sz="1800" dirty="0" smtClean="0"/>
            </a:br>
            <a:r>
              <a:rPr lang="ru-RU" sz="1800" dirty="0" smtClean="0"/>
              <a:t>                                                        ГБОУ СОШ №516 </a:t>
            </a:r>
            <a:r>
              <a:rPr lang="ru-RU" sz="1400" dirty="0" smtClean="0"/>
              <a:t>Г</a:t>
            </a:r>
            <a:r>
              <a:rPr lang="ru-RU" sz="1800" dirty="0" smtClean="0"/>
              <a:t>. М</a:t>
            </a:r>
            <a:r>
              <a:rPr lang="ru-RU" sz="1200" dirty="0" smtClean="0"/>
              <a:t>ОСКВЫ</a:t>
            </a:r>
            <a:br>
              <a:rPr lang="ru-RU" sz="1200" dirty="0" smtClean="0"/>
            </a:br>
            <a:r>
              <a:rPr lang="ru-RU" sz="1200" dirty="0" smtClean="0"/>
              <a:t>                         </a:t>
            </a:r>
            <a:r>
              <a:rPr lang="ru-RU" sz="2800" dirty="0" err="1" smtClean="0"/>
              <a:t>г</a:t>
            </a:r>
            <a:r>
              <a:rPr lang="ru-RU" sz="1600" dirty="0" err="1" smtClean="0"/>
              <a:t>натюк</a:t>
            </a:r>
            <a:r>
              <a:rPr lang="ru-RU" sz="1600" dirty="0" smtClean="0"/>
              <a:t> </a:t>
            </a:r>
            <a:r>
              <a:rPr lang="ru-RU" sz="2800" dirty="0" err="1" smtClean="0"/>
              <a:t>е</a:t>
            </a:r>
            <a:r>
              <a:rPr lang="ru-RU" sz="1600" dirty="0" err="1" smtClean="0"/>
              <a:t>катерина</a:t>
            </a:r>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2800" dirty="0" smtClean="0"/>
              <a:t>2014</a:t>
            </a:r>
            <a:endParaRPr lang="ru-RU"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C:\Users\Алекс\Desktop\портфолио\10.tif"/>
          <p:cNvPicPr>
            <a:picLocks noChangeAspect="1" noChangeArrowheads="1"/>
          </p:cNvPicPr>
          <p:nvPr/>
        </p:nvPicPr>
        <p:blipFill>
          <a:blip r:embed="rId2" cstate="print"/>
          <a:srcRect/>
          <a:stretch>
            <a:fillRect/>
          </a:stretch>
        </p:blipFill>
        <p:spPr bwMode="auto">
          <a:xfrm>
            <a:off x="755576" y="620688"/>
            <a:ext cx="3528392" cy="4847797"/>
          </a:xfrm>
          <a:prstGeom prst="rect">
            <a:avLst/>
          </a:prstGeom>
          <a:noFill/>
        </p:spPr>
      </p:pic>
      <p:sp>
        <p:nvSpPr>
          <p:cNvPr id="4" name="Прямоугольник 3"/>
          <p:cNvSpPr/>
          <p:nvPr/>
        </p:nvSpPr>
        <p:spPr>
          <a:xfrm>
            <a:off x="4355976" y="692696"/>
            <a:ext cx="4104456" cy="954107"/>
          </a:xfrm>
          <a:prstGeom prst="rect">
            <a:avLst/>
          </a:prstGeom>
        </p:spPr>
        <p:txBody>
          <a:bodyPr wrap="square">
            <a:spAutoFit/>
          </a:bodyPr>
          <a:lstStyle/>
          <a:p>
            <a:r>
              <a:rPr lang="ru-RU" sz="1400" b="1" dirty="0" smtClean="0"/>
              <a:t>Всероссийский турнир по художественной гимнастике среди юниоров на призы Центрального совета профсоюзных организаций «Россия».</a:t>
            </a:r>
            <a:endParaRPr lang="ru-RU" sz="1400" dirty="0"/>
          </a:p>
        </p:txBody>
      </p:sp>
      <p:pic>
        <p:nvPicPr>
          <p:cNvPr id="21506" name="Picture 2" descr="C:\Users\Алекс\Desktop\IMG_4789.jpg"/>
          <p:cNvPicPr>
            <a:picLocks noChangeAspect="1" noChangeArrowheads="1"/>
          </p:cNvPicPr>
          <p:nvPr/>
        </p:nvPicPr>
        <p:blipFill>
          <a:blip r:embed="rId3" cstate="print"/>
          <a:srcRect/>
          <a:stretch>
            <a:fillRect/>
          </a:stretch>
        </p:blipFill>
        <p:spPr bwMode="auto">
          <a:xfrm>
            <a:off x="4283967" y="1700808"/>
            <a:ext cx="4608511" cy="316835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лекс\Desktop\портфолио\0_8e31e_40ba9b68_orig.jpg"/>
          <p:cNvPicPr>
            <a:picLocks noChangeAspect="1" noChangeArrowheads="1"/>
          </p:cNvPicPr>
          <p:nvPr/>
        </p:nvPicPr>
        <p:blipFill>
          <a:blip r:embed="rId2" cstate="print"/>
          <a:srcRect/>
          <a:stretch>
            <a:fillRect/>
          </a:stretch>
        </p:blipFill>
        <p:spPr bwMode="auto">
          <a:xfrm>
            <a:off x="971600" y="404663"/>
            <a:ext cx="3974027" cy="5616625"/>
          </a:xfrm>
          <a:prstGeom prst="rect">
            <a:avLst/>
          </a:prstGeom>
          <a:noFill/>
        </p:spPr>
      </p:pic>
      <p:sp>
        <p:nvSpPr>
          <p:cNvPr id="4" name="Текст 3"/>
          <p:cNvSpPr>
            <a:spLocks noGrp="1"/>
          </p:cNvSpPr>
          <p:nvPr>
            <p:ph type="body" idx="1"/>
          </p:nvPr>
        </p:nvSpPr>
        <p:spPr>
          <a:xfrm>
            <a:off x="5148064" y="908720"/>
            <a:ext cx="3274641" cy="4824536"/>
          </a:xfrm>
        </p:spPr>
        <p:txBody>
          <a:bodyPr/>
          <a:lstStyle/>
          <a:p>
            <a:endParaRPr lang="ru-RU" sz="1200" b="1" dirty="0" smtClean="0"/>
          </a:p>
          <a:p>
            <a:r>
              <a:rPr lang="ru-RU" sz="1200" b="1" dirty="0" smtClean="0"/>
              <a:t>«Москва застыла за окнами»</a:t>
            </a:r>
          </a:p>
          <a:p>
            <a:endParaRPr lang="ru-RU" sz="1200" b="1" dirty="0" smtClean="0"/>
          </a:p>
          <a:p>
            <a:r>
              <a:rPr lang="ru-RU" sz="1200" dirty="0" smtClean="0"/>
              <a:t>Москва застыла за окнами,</a:t>
            </a:r>
          </a:p>
          <a:p>
            <a:r>
              <a:rPr lang="ru-RU" sz="1200" dirty="0" smtClean="0"/>
              <a:t>Ведь город спит, и мрак кругом,</a:t>
            </a:r>
          </a:p>
          <a:p>
            <a:r>
              <a:rPr lang="ru-RU" sz="1200" dirty="0" smtClean="0"/>
              <a:t>Как  хочется сейчас в любви признаться столице, </a:t>
            </a:r>
          </a:p>
          <a:p>
            <a:r>
              <a:rPr lang="ru-RU" sz="1200" dirty="0" smtClean="0"/>
              <a:t> И не перестану ей я восторгаться!</a:t>
            </a:r>
          </a:p>
          <a:p>
            <a:endParaRPr lang="ru-RU" sz="1200" dirty="0" smtClean="0"/>
          </a:p>
          <a:p>
            <a:r>
              <a:rPr lang="ru-RU" sz="1200" dirty="0" smtClean="0"/>
              <a:t>Мой город спит, он видит сны</a:t>
            </a:r>
          </a:p>
          <a:p>
            <a:r>
              <a:rPr lang="ru-RU" sz="1200" dirty="0" smtClean="0"/>
              <a:t>О счастье, радости, любви,</a:t>
            </a:r>
          </a:p>
          <a:p>
            <a:r>
              <a:rPr lang="ru-RU" sz="1200" dirty="0" smtClean="0"/>
              <a:t>И в этих снах всегда отсутствие вражды,</a:t>
            </a:r>
          </a:p>
          <a:p>
            <a:r>
              <a:rPr lang="ru-RU" sz="1200" dirty="0" smtClean="0"/>
              <a:t>И москвичи всегда дружны.</a:t>
            </a:r>
          </a:p>
          <a:p>
            <a:endParaRPr lang="ru-RU" sz="1200" dirty="0" smtClean="0"/>
          </a:p>
          <a:p>
            <a:r>
              <a:rPr lang="ru-RU" sz="1200" dirty="0" smtClean="0"/>
              <a:t>И вот куранты полночь бьют,</a:t>
            </a:r>
          </a:p>
          <a:p>
            <a:r>
              <a:rPr lang="ru-RU" sz="1200" dirty="0" smtClean="0"/>
              <a:t>Ведь новый день они зовут,</a:t>
            </a:r>
          </a:p>
          <a:p>
            <a:r>
              <a:rPr lang="ru-RU" sz="1200" dirty="0" smtClean="0"/>
              <a:t>Но солнца ранние лучи</a:t>
            </a:r>
          </a:p>
          <a:p>
            <a:r>
              <a:rPr lang="ru-RU" sz="1200" dirty="0" smtClean="0"/>
              <a:t>Москву пробудят после ночи.</a:t>
            </a:r>
          </a:p>
          <a:p>
            <a:endParaRPr lang="ru-RU" sz="1200" dirty="0" smtClean="0"/>
          </a:p>
          <a:p>
            <a:r>
              <a:rPr lang="ru-RU" sz="1200" dirty="0" smtClean="0"/>
              <a:t>И вот все москвичи глаза открыли,</a:t>
            </a:r>
          </a:p>
          <a:p>
            <a:r>
              <a:rPr lang="ru-RU" sz="1200" dirty="0" smtClean="0"/>
              <a:t>Ведь солнышка лучи дома все осветили,</a:t>
            </a:r>
          </a:p>
          <a:p>
            <a:r>
              <a:rPr lang="ru-RU" sz="1200" dirty="0" smtClean="0"/>
              <a:t>И счастье вдруг всех окрылило,</a:t>
            </a:r>
          </a:p>
          <a:p>
            <a:r>
              <a:rPr lang="ru-RU" sz="1200" dirty="0" smtClean="0"/>
              <a:t>И горожане все спешат</a:t>
            </a:r>
          </a:p>
          <a:p>
            <a:r>
              <a:rPr lang="ru-RU" sz="1200" dirty="0" smtClean="0"/>
              <a:t>Вновь радовать прекрасный град.</a:t>
            </a:r>
          </a:p>
          <a:p>
            <a:endParaRPr lang="ru-RU"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5085184"/>
            <a:ext cx="7772400" cy="683791"/>
          </a:xfrm>
        </p:spPr>
        <p:txBody>
          <a:bodyPr>
            <a:normAutofit fontScale="90000"/>
          </a:bodyPr>
          <a:lstStyle/>
          <a:p>
            <a:endParaRPr lang="ru-RU" dirty="0"/>
          </a:p>
        </p:txBody>
      </p:sp>
      <p:sp>
        <p:nvSpPr>
          <p:cNvPr id="3" name="Текст 2"/>
          <p:cNvSpPr>
            <a:spLocks noGrp="1"/>
          </p:cNvSpPr>
          <p:nvPr>
            <p:ph type="body" idx="1"/>
          </p:nvPr>
        </p:nvSpPr>
        <p:spPr>
          <a:xfrm>
            <a:off x="539552" y="692696"/>
            <a:ext cx="7772400" cy="4824536"/>
          </a:xfrm>
        </p:spPr>
        <p:txBody>
          <a:bodyPr/>
          <a:lstStyle/>
          <a:p>
            <a:endParaRPr lang="ru-RU" sz="1400" b="1" dirty="0" smtClean="0"/>
          </a:p>
          <a:p>
            <a:endParaRPr lang="ru-RU" sz="1400" dirty="0" smtClean="0"/>
          </a:p>
          <a:p>
            <a:endParaRPr lang="ru-RU" sz="1400" dirty="0" smtClean="0"/>
          </a:p>
          <a:p>
            <a:r>
              <a:rPr lang="ru-RU" sz="1400" dirty="0" smtClean="0"/>
              <a:t>Сауле </a:t>
            </a:r>
            <a:r>
              <a:rPr lang="ru-RU" sz="1400" dirty="0" err="1" smtClean="0"/>
              <a:t>Карекешевна</a:t>
            </a:r>
            <a:r>
              <a:rPr lang="ru-RU" sz="1400" dirty="0" smtClean="0"/>
              <a:t> является членом Экспертного Совета Международного дистанционного конкурса детского литературного творчества </a:t>
            </a:r>
            <a:r>
              <a:rPr lang="ru-RU" sz="1400" dirty="0" smtClean="0">
                <a:hlinkClick r:id="rId2" action="ppaction://hlinkfile"/>
              </a:rPr>
              <a:t>«Волшебное перышко – 2013»</a:t>
            </a:r>
            <a:r>
              <a:rPr lang="ru-RU" sz="1400" dirty="0" smtClean="0"/>
              <a:t>.</a:t>
            </a:r>
            <a:endParaRPr lang="ru-RU" sz="1400" b="1" dirty="0" smtClean="0"/>
          </a:p>
          <a:p>
            <a:r>
              <a:rPr lang="ru-RU" sz="1400" b="1" dirty="0" smtClean="0"/>
              <a:t>Комментарий:</a:t>
            </a:r>
          </a:p>
          <a:p>
            <a:r>
              <a:rPr lang="ru-RU" sz="1400" b="1" dirty="0" smtClean="0">
                <a:hlinkClick r:id="rId3" action="ppaction://hlinkfile"/>
              </a:rPr>
              <a:t>Сауле </a:t>
            </a:r>
            <a:r>
              <a:rPr lang="ru-RU" sz="1400" b="1" dirty="0" err="1" smtClean="0">
                <a:hlinkClick r:id="rId3" action="ppaction://hlinkfile"/>
              </a:rPr>
              <a:t>Карекешевна</a:t>
            </a:r>
            <a:r>
              <a:rPr lang="ru-RU" sz="1400" b="1" dirty="0" smtClean="0">
                <a:hlinkClick r:id="rId3" action="ppaction://hlinkfile"/>
              </a:rPr>
              <a:t> </a:t>
            </a:r>
            <a:r>
              <a:rPr lang="ru-RU" sz="1400" b="1" dirty="0" err="1" smtClean="0">
                <a:hlinkClick r:id="rId3" action="ppaction://hlinkfile"/>
              </a:rPr>
              <a:t>Джангалиева</a:t>
            </a:r>
            <a:r>
              <a:rPr lang="ru-RU" sz="1400" dirty="0" smtClean="0"/>
              <a:t> пишет </a:t>
            </a:r>
            <a:r>
              <a:rPr lang="ru-RU" sz="1400" b="1" dirty="0" smtClean="0"/>
              <a:t>12.12.2013</a:t>
            </a:r>
            <a:r>
              <a:rPr lang="ru-RU" sz="1400" dirty="0" smtClean="0"/>
              <a:t> в </a:t>
            </a:r>
            <a:r>
              <a:rPr lang="ru-RU" sz="1400" b="1" dirty="0" smtClean="0"/>
              <a:t>22:52</a:t>
            </a:r>
            <a:r>
              <a:rPr lang="ru-RU" sz="1400" dirty="0" smtClean="0"/>
              <a:t>Здравствуй,Екатерина.</a:t>
            </a:r>
            <a:br>
              <a:rPr lang="ru-RU" sz="1400" dirty="0" smtClean="0"/>
            </a:br>
            <a:r>
              <a:rPr lang="ru-RU" sz="1400" dirty="0" smtClean="0"/>
              <a:t>Твое стихотворение «Москва застыла за окнами» отличается патриотичностью, оно полно любви к родному городу:</a:t>
            </a:r>
            <a:br>
              <a:rPr lang="ru-RU" sz="1400" dirty="0" smtClean="0"/>
            </a:br>
            <a:r>
              <a:rPr lang="ru-RU" sz="1400" dirty="0" smtClean="0"/>
              <a:t>Как хочется сейчас в любви признаться столице,</a:t>
            </a:r>
            <a:br>
              <a:rPr lang="ru-RU" sz="1400" dirty="0" smtClean="0"/>
            </a:br>
            <a:r>
              <a:rPr lang="ru-RU" sz="1400" dirty="0" smtClean="0"/>
              <a:t>И не перестану ей я восторгаться!</a:t>
            </a:r>
            <a:br>
              <a:rPr lang="ru-RU" sz="1400" dirty="0" smtClean="0"/>
            </a:br>
            <a:r>
              <a:rPr lang="ru-RU" sz="1400" dirty="0" smtClean="0"/>
              <a:t>В стихотворении дается оценка жителям города:</a:t>
            </a:r>
            <a:br>
              <a:rPr lang="ru-RU" sz="1400" dirty="0" smtClean="0"/>
            </a:br>
            <a:r>
              <a:rPr lang="ru-RU" sz="1400" dirty="0" smtClean="0"/>
              <a:t>Мой город спит, он видит сны</a:t>
            </a:r>
            <a:br>
              <a:rPr lang="ru-RU" sz="1400" dirty="0" smtClean="0"/>
            </a:br>
            <a:r>
              <a:rPr lang="ru-RU" sz="1400" dirty="0" smtClean="0"/>
              <a:t>О счастье, радости, любви,</a:t>
            </a:r>
            <a:br>
              <a:rPr lang="ru-RU" sz="1400" dirty="0" smtClean="0"/>
            </a:br>
            <a:r>
              <a:rPr lang="ru-RU" sz="1400" dirty="0" smtClean="0"/>
              <a:t>И в этих снах всегда отсутствие вражды,</a:t>
            </a:r>
            <a:br>
              <a:rPr lang="ru-RU" sz="1400" dirty="0" smtClean="0"/>
            </a:br>
            <a:r>
              <a:rPr lang="ru-RU" sz="1400" dirty="0" smtClean="0"/>
              <a:t>И москвичи всегда дружны.</a:t>
            </a:r>
            <a:br>
              <a:rPr lang="ru-RU" sz="1400" dirty="0" smtClean="0"/>
            </a:br>
            <a:r>
              <a:rPr lang="ru-RU" sz="1400" dirty="0" smtClean="0"/>
              <a:t>Я полностью согласна с автором, ведь Москва - это город молодости, дружбы, веры и любви!</a:t>
            </a:r>
            <a:br>
              <a:rPr lang="ru-RU" sz="1400" dirty="0" smtClean="0"/>
            </a:br>
            <a:r>
              <a:rPr lang="ru-RU" sz="1400" dirty="0" smtClean="0"/>
              <a:t>Творческих успехов и новых произведений.</a:t>
            </a:r>
            <a:br>
              <a:rPr lang="ru-RU" sz="1400" dirty="0" smtClean="0"/>
            </a:br>
            <a:r>
              <a:rPr lang="ru-RU" sz="1400" dirty="0" smtClean="0"/>
              <a:t>С уважением Сауле </a:t>
            </a:r>
            <a:r>
              <a:rPr lang="ru-RU" sz="1400" dirty="0" err="1" smtClean="0"/>
              <a:t>Карекешевна</a:t>
            </a:r>
            <a:endParaRPr lang="ru-RU" sz="1400" dirty="0" smtClean="0"/>
          </a:p>
          <a:p>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8424" y="6525344"/>
            <a:ext cx="72006" cy="332654"/>
          </a:xfrm>
        </p:spPr>
        <p:txBody>
          <a:bodyPr>
            <a:normAutofit fontScale="90000"/>
          </a:bodyPr>
          <a:lstStyle/>
          <a:p>
            <a:endParaRPr lang="ru-RU" dirty="0"/>
          </a:p>
        </p:txBody>
      </p:sp>
      <p:sp>
        <p:nvSpPr>
          <p:cNvPr id="3" name="Текст 2"/>
          <p:cNvSpPr>
            <a:spLocks noGrp="1"/>
          </p:cNvSpPr>
          <p:nvPr>
            <p:ph type="body" idx="1"/>
          </p:nvPr>
        </p:nvSpPr>
        <p:spPr>
          <a:xfrm>
            <a:off x="4932040" y="476672"/>
            <a:ext cx="3523928" cy="5184576"/>
          </a:xfrm>
        </p:spPr>
        <p:txBody>
          <a:bodyPr/>
          <a:lstStyle/>
          <a:p>
            <a:endParaRPr lang="ru-RU" sz="1400" dirty="0" smtClean="0"/>
          </a:p>
          <a:p>
            <a:endParaRPr lang="ru-RU" sz="1400" dirty="0" smtClean="0"/>
          </a:p>
          <a:p>
            <a:endParaRPr lang="ru-RU" sz="1400" dirty="0" smtClean="0"/>
          </a:p>
          <a:p>
            <a:endParaRPr lang="ru-RU" sz="1400" dirty="0" smtClean="0"/>
          </a:p>
          <a:p>
            <a:r>
              <a:rPr lang="ru-RU" sz="1400" dirty="0" smtClean="0"/>
              <a:t>Сауле </a:t>
            </a:r>
            <a:r>
              <a:rPr lang="ru-RU" sz="1400" dirty="0" err="1" smtClean="0"/>
              <a:t>Карекешевна</a:t>
            </a:r>
            <a:r>
              <a:rPr lang="ru-RU" sz="1400" dirty="0" smtClean="0"/>
              <a:t> является членом Экспертного Совета Международного дистанционного конкурса детского литературного творчества </a:t>
            </a:r>
            <a:r>
              <a:rPr lang="ru-RU" sz="1400" dirty="0" smtClean="0">
                <a:hlinkClick r:id="rId2" action="ppaction://hlinkfile"/>
              </a:rPr>
              <a:t>«Волшебное перышко – 2013»</a:t>
            </a:r>
            <a:r>
              <a:rPr lang="ru-RU" sz="1400" dirty="0" smtClean="0"/>
              <a:t>.</a:t>
            </a:r>
          </a:p>
          <a:p>
            <a:r>
              <a:rPr lang="ru-RU" sz="1400" b="1" dirty="0" smtClean="0"/>
              <a:t>Комментарий:</a:t>
            </a:r>
          </a:p>
          <a:p>
            <a:r>
              <a:rPr lang="ru-RU" sz="1400" b="1" dirty="0" smtClean="0">
                <a:hlinkClick r:id="rId3" action="ppaction://hlinkfile"/>
              </a:rPr>
              <a:t>Сауле </a:t>
            </a:r>
            <a:r>
              <a:rPr lang="ru-RU" sz="1400" b="1" dirty="0" err="1" smtClean="0">
                <a:hlinkClick r:id="rId3" action="ppaction://hlinkfile"/>
              </a:rPr>
              <a:t>Карекешевна</a:t>
            </a:r>
            <a:r>
              <a:rPr lang="ru-RU" sz="1400" b="1" dirty="0" smtClean="0">
                <a:hlinkClick r:id="rId3" action="ppaction://hlinkfile"/>
              </a:rPr>
              <a:t> </a:t>
            </a:r>
            <a:r>
              <a:rPr lang="ru-RU" sz="1400" b="1" dirty="0" err="1" smtClean="0">
                <a:hlinkClick r:id="rId3" action="ppaction://hlinkfile"/>
              </a:rPr>
              <a:t>Джангалиева</a:t>
            </a:r>
            <a:r>
              <a:rPr lang="ru-RU" sz="1400" dirty="0" smtClean="0"/>
              <a:t> пишет </a:t>
            </a:r>
            <a:r>
              <a:rPr lang="ru-RU" sz="1400" b="1" dirty="0" smtClean="0"/>
              <a:t>13.12.2013</a:t>
            </a:r>
            <a:r>
              <a:rPr lang="ru-RU" sz="1400" dirty="0" smtClean="0"/>
              <a:t> в </a:t>
            </a:r>
            <a:r>
              <a:rPr lang="ru-RU" sz="1400" b="1" dirty="0" smtClean="0"/>
              <a:t>22:41</a:t>
            </a:r>
            <a:r>
              <a:rPr lang="ru-RU" sz="1400" dirty="0" smtClean="0"/>
              <a:t>Здравствуй, Екатерина.</a:t>
            </a:r>
            <a:br>
              <a:rPr lang="ru-RU" sz="1400" dirty="0" smtClean="0"/>
            </a:br>
            <a:r>
              <a:rPr lang="ru-RU" sz="1400" dirty="0" smtClean="0"/>
              <a:t>С интересом прочитала твой рассказ «Бусинка». Много нового узнала о хомяках. Хочу отметить твою любознательность, твою внимательность и наблюдательность. Язык твоего произведения богат словарным запасом, правильным построением предложений и, вообще, чувствуется твоя любовь к русскому языку.</a:t>
            </a:r>
            <a:br>
              <a:rPr lang="ru-RU" sz="1400" dirty="0" smtClean="0"/>
            </a:br>
            <a:r>
              <a:rPr lang="ru-RU" sz="1400" dirty="0" smtClean="0"/>
              <a:t>Творческих успехов и новых произведений.</a:t>
            </a:r>
            <a:br>
              <a:rPr lang="ru-RU" sz="1400" dirty="0" smtClean="0"/>
            </a:br>
            <a:r>
              <a:rPr lang="ru-RU" sz="1400" dirty="0" smtClean="0"/>
              <a:t>С уважением Сауле </a:t>
            </a:r>
            <a:r>
              <a:rPr lang="ru-RU" sz="1400" dirty="0" err="1" smtClean="0"/>
              <a:t>Карекешевна</a:t>
            </a:r>
            <a:endParaRPr lang="ru-RU" sz="1400" dirty="0" smtClean="0"/>
          </a:p>
          <a:p>
            <a:endParaRPr lang="ru-RU" dirty="0"/>
          </a:p>
        </p:txBody>
      </p:sp>
      <p:pic>
        <p:nvPicPr>
          <p:cNvPr id="21506" name="Picture 2" descr="C:\Users\Алекс\Desktop\diplom (4).jpg"/>
          <p:cNvPicPr>
            <a:picLocks noChangeAspect="1" noChangeArrowheads="1"/>
          </p:cNvPicPr>
          <p:nvPr/>
        </p:nvPicPr>
        <p:blipFill>
          <a:blip r:embed="rId4" cstate="print"/>
          <a:srcRect/>
          <a:stretch>
            <a:fillRect/>
          </a:stretch>
        </p:blipFill>
        <p:spPr bwMode="auto">
          <a:xfrm>
            <a:off x="1043608" y="476672"/>
            <a:ext cx="3816424" cy="547312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2915816" y="41934"/>
            <a:ext cx="6228184" cy="67556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Arial" pitchFamily="34" charset="0"/>
                <a:cs typeface="Arial" pitchFamily="34" charset="0"/>
              </a:rPr>
              <a:t>Сказка-быль «Бусинка»</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pitchFamily="34" charset="0"/>
                <a:cs typeface="Arial" pitchFamily="34" charset="0"/>
                <a:hlinkClick r:id="rId2"/>
              </a:rPr>
              <a:t>Конкурс «Волшебное перышко – 2013»</a:t>
            </a:r>
            <a:endParaRPr kumimoji="0" lang="ru-RU" sz="1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Arial" pitchFamily="34" charset="0"/>
                <a:cs typeface="Arial" pitchFamily="34" charset="0"/>
              </a:rPr>
              <a:t>Номинация «Проза» – 6-11 лет</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Arial" pitchFamily="34" charset="0"/>
                <a:cs typeface="Arial" pitchFamily="34" charset="0"/>
              </a:rPr>
              <a:t> </a:t>
            </a:r>
            <a:endParaRPr kumimoji="0" lang="ru-RU" sz="225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cs typeface="Arial" pitchFamily="34" charset="0"/>
              </a:rPr>
              <a:t>Об авторе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cs typeface="Arial" pitchFamily="34" charset="0"/>
              </a:rPr>
              <a:t>Екатерине 9 лет, она ученица 3 «А» класса ГБОУ СОШ № 516, г. Москва. Катя очень любит русский язык и литературу. Увлекается художественной гимнастикой, любит читать и сочинять стихи, сказки.</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cs typeface="Arial" pitchFamily="34" charset="0"/>
              </a:rPr>
              <a:t>Катя – трудолюбивая и любознательная девочка с разносторонними интересами: она увлекается художественным творчеством, была победителем окружного конкурса прикладного и изобразительного искусства «Корней Чуковский».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cs typeface="Arial" pitchFamily="34" charset="0"/>
              </a:rPr>
              <a:t>                                                        «Бусинка»</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cs typeface="Arial" pitchFamily="34" charset="0"/>
              </a:rPr>
              <a:t>         У меня есть собака и сирийский хомяк. Я хочу рассказать о хомяке. Её зовут Бусинка. Я назвала её так, потому что у неё глазки, как две чёрные бусинки. Шерсть у неё трёхцветная. Она очень ласковая, добрая, дружелюбная.</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cs typeface="Arial" pitchFamily="34" charset="0"/>
              </a:rPr>
              <a:t>         Бусинка живёт в большой клетке. У неё есть свой домик, в котором она любит спать и прятать еду. Бусинка любит ползать по клетке, лазить по лесенкам и бегать в колесе.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cs typeface="Arial" pitchFamily="34" charset="0"/>
              </a:rPr>
              <a:t>          Я её кормлю яблоками, морковью, семечками, орехами, зелёным салатом, перцем и специальным кормом для хомяков. Но больше всего из еды она любит клубничное печенье для хомяков. Когда даёшь ей печенье, она набивает щёки, бежит к себе в домик и там прячет печенье. В домике у неё целый склад еды.</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cs typeface="Arial" pitchFamily="34" charset="0"/>
              </a:rPr>
              <a:t>           Бусинке нравится, когда с ней играют, гладят и целуют в живот. Она очень любит ползать у меня по письменному столу. </a:t>
            </a:r>
          </a:p>
          <a:p>
            <a:pPr marL="0" marR="0" lvl="0" indent="0" algn="l" defTabSz="914400" rtl="0" eaLnBrk="0" fontAlgn="base" latinLnBrk="0" hangingPunct="0">
              <a:lnSpc>
                <a:spcPct val="100000"/>
              </a:lnSpc>
              <a:spcBef>
                <a:spcPct val="0"/>
              </a:spcBef>
              <a:spcAft>
                <a:spcPct val="0"/>
              </a:spcAft>
              <a:buClrTx/>
              <a:buSzTx/>
              <a:buFontTx/>
              <a:buNone/>
              <a:tabLst/>
            </a:pPr>
            <a:r>
              <a:rPr lang="ru-RU" sz="1200" b="1" dirty="0" smtClean="0">
                <a:cs typeface="Arial" pitchFamily="34" charset="0"/>
              </a:rPr>
              <a:t>           </a:t>
            </a:r>
            <a:r>
              <a:rPr kumimoji="0" lang="ru-RU" sz="1200" b="1" i="0" u="none" strike="noStrike" cap="none" normalizeH="0" baseline="0" dirty="0" smtClean="0">
                <a:ln>
                  <a:noFill/>
                </a:ln>
                <a:solidFill>
                  <a:schemeClr val="tx1"/>
                </a:solidFill>
                <a:effectLst/>
                <a:latin typeface="Arial" pitchFamily="34" charset="0"/>
                <a:cs typeface="Arial" pitchFamily="34" charset="0"/>
              </a:rPr>
              <a:t>Однажды она убежала. Мы за неё очень переживали, боялись, что она перегрызёт провода и её ударит током. Но всё обошлось. Она ничего страшного не натворила, только сгрызла мой рюкзак. Но всё равно я её очень люблю.</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383838"/>
                </a:solidFill>
                <a:effectLst/>
                <a:latin typeface="Arial" pitchFamily="34" charset="0"/>
                <a:cs typeface="Arial" pitchFamily="34" charset="0"/>
              </a:rPr>
              <a:t>Автор:</a:t>
            </a:r>
            <a:r>
              <a:rPr kumimoji="0" lang="ru-RU" sz="1200" b="0" i="0" u="none" strike="noStrike" cap="none" normalizeH="0" baseline="0" dirty="0" smtClean="0">
                <a:ln>
                  <a:noFill/>
                </a:ln>
                <a:solidFill>
                  <a:schemeClr val="tx1"/>
                </a:solidFill>
                <a:effectLst/>
                <a:latin typeface="Arial" pitchFamily="34" charset="0"/>
                <a:cs typeface="Arial" pitchFamily="34" charset="0"/>
              </a:rPr>
              <a:t> Гнатюк Екатерина, 9 лет, ученица 3 «А» класса ГБОУ СОШ №516, г. Москва. Руководитель: Гнатюк Елена Михайловна, социальный педагог ГБОУ СОШ № 538 имени С.В. Гришина, г. Москва, стаж работы 3 года.</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0482" name="Picture 2" descr="Гнатюк Екатерина"/>
          <p:cNvPicPr>
            <a:picLocks noChangeAspect="1" noChangeArrowheads="1"/>
          </p:cNvPicPr>
          <p:nvPr/>
        </p:nvPicPr>
        <p:blipFill>
          <a:blip r:embed="rId3" cstate="print"/>
          <a:srcRect/>
          <a:stretch>
            <a:fillRect/>
          </a:stretch>
        </p:blipFill>
        <p:spPr bwMode="auto">
          <a:xfrm>
            <a:off x="467544" y="836712"/>
            <a:ext cx="2286000" cy="3581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Творческая работа\272. Мир моих увлечений\хореография.tif"/>
          <p:cNvPicPr>
            <a:picLocks noChangeAspect="1" noChangeArrowheads="1"/>
          </p:cNvPicPr>
          <p:nvPr/>
        </p:nvPicPr>
        <p:blipFill>
          <a:blip r:embed="rId2" cstate="print"/>
          <a:srcRect/>
          <a:stretch>
            <a:fillRect/>
          </a:stretch>
        </p:blipFill>
        <p:spPr bwMode="auto">
          <a:xfrm>
            <a:off x="539552" y="404664"/>
            <a:ext cx="3960440" cy="5903297"/>
          </a:xfrm>
          <a:prstGeom prst="rect">
            <a:avLst/>
          </a:prstGeom>
          <a:noFill/>
        </p:spPr>
      </p:pic>
      <p:pic>
        <p:nvPicPr>
          <p:cNvPr id="2051" name="Picture 3" descr="I:\Творческая работа\272. Мир моих увлечений\портфолио.tif"/>
          <p:cNvPicPr>
            <a:picLocks noChangeAspect="1" noChangeArrowheads="1"/>
          </p:cNvPicPr>
          <p:nvPr/>
        </p:nvPicPr>
        <p:blipFill>
          <a:blip r:embed="rId3" cstate="print"/>
          <a:srcRect/>
          <a:stretch>
            <a:fillRect/>
          </a:stretch>
        </p:blipFill>
        <p:spPr bwMode="auto">
          <a:xfrm>
            <a:off x="4427984" y="404664"/>
            <a:ext cx="4248472" cy="585775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Алекс\Desktop\портфолио\год лошади.tif"/>
          <p:cNvPicPr>
            <a:picLocks noChangeAspect="1" noChangeArrowheads="1"/>
          </p:cNvPicPr>
          <p:nvPr/>
        </p:nvPicPr>
        <p:blipFill>
          <a:blip r:embed="rId2" cstate="print"/>
          <a:srcRect/>
          <a:stretch>
            <a:fillRect/>
          </a:stretch>
        </p:blipFill>
        <p:spPr bwMode="auto">
          <a:xfrm>
            <a:off x="755576" y="404664"/>
            <a:ext cx="3888432" cy="5623892"/>
          </a:xfrm>
          <a:prstGeom prst="rect">
            <a:avLst/>
          </a:prstGeom>
          <a:noFill/>
        </p:spPr>
      </p:pic>
      <p:sp>
        <p:nvSpPr>
          <p:cNvPr id="5" name="Заголовок 4"/>
          <p:cNvSpPr>
            <a:spLocks noGrp="1"/>
          </p:cNvSpPr>
          <p:nvPr>
            <p:ph type="title"/>
          </p:nvPr>
        </p:nvSpPr>
        <p:spPr>
          <a:xfrm>
            <a:off x="1115616" y="6093296"/>
            <a:ext cx="4464496" cy="504056"/>
          </a:xfrm>
        </p:spPr>
        <p:txBody>
          <a:bodyPr>
            <a:normAutofit fontScale="90000"/>
          </a:bodyPr>
          <a:lstStyle/>
          <a:p>
            <a:endParaRPr lang="ru-RU" dirty="0"/>
          </a:p>
        </p:txBody>
      </p:sp>
      <p:pic>
        <p:nvPicPr>
          <p:cNvPr id="4" name="Picture 2" descr="C:\Users\Алекс\Desktop\портфолио\грамота за поделку.tif"/>
          <p:cNvPicPr>
            <a:picLocks noChangeAspect="1" noChangeArrowheads="1"/>
          </p:cNvPicPr>
          <p:nvPr/>
        </p:nvPicPr>
        <p:blipFill>
          <a:blip r:embed="rId3" cstate="print"/>
          <a:srcRect/>
          <a:stretch>
            <a:fillRect/>
          </a:stretch>
        </p:blipFill>
        <p:spPr bwMode="auto">
          <a:xfrm>
            <a:off x="4744441" y="332656"/>
            <a:ext cx="4148039" cy="575277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ttp://zkrona.ru/usercp/?action=download&amp;id=390"/>
          <p:cNvSpPr>
            <a:spLocks noChangeAspect="1" noChangeArrowheads="1"/>
          </p:cNvSpPr>
          <p:nvPr/>
        </p:nvSpPr>
        <p:spPr bwMode="auto">
          <a:xfrm>
            <a:off x="63500" y="-136525"/>
            <a:ext cx="4286250"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60" name="AutoShape 4" descr="http://zkrona.ru/usercp/?action=download&amp;id=390"/>
          <p:cNvSpPr>
            <a:spLocks noChangeAspect="1" noChangeArrowheads="1"/>
          </p:cNvSpPr>
          <p:nvPr/>
        </p:nvSpPr>
        <p:spPr bwMode="auto">
          <a:xfrm>
            <a:off x="63500" y="-136525"/>
            <a:ext cx="4286250"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62" name="AutoShape 6" descr="http://zkrona.ru/usercp/?action=download&amp;id=390"/>
          <p:cNvSpPr>
            <a:spLocks noChangeAspect="1" noChangeArrowheads="1"/>
          </p:cNvSpPr>
          <p:nvPr/>
        </p:nvSpPr>
        <p:spPr bwMode="auto">
          <a:xfrm>
            <a:off x="63500" y="-136525"/>
            <a:ext cx="4286250"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64" name="AutoShape 8" descr="http://zkrona.ru/usercp/?action=download&amp;id=390"/>
          <p:cNvSpPr>
            <a:spLocks noChangeAspect="1" noChangeArrowheads="1"/>
          </p:cNvSpPr>
          <p:nvPr/>
        </p:nvSpPr>
        <p:spPr bwMode="auto">
          <a:xfrm>
            <a:off x="63500" y="-136525"/>
            <a:ext cx="4286250"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68" name="AutoShape 12" descr="http://zkrona.ru/usercp/?action=download&amp;id=390"/>
          <p:cNvSpPr>
            <a:spLocks noChangeAspect="1" noChangeArrowheads="1"/>
          </p:cNvSpPr>
          <p:nvPr/>
        </p:nvSpPr>
        <p:spPr bwMode="auto">
          <a:xfrm>
            <a:off x="63500" y="-136525"/>
            <a:ext cx="4286250"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06" name="Picture 2" descr="C:\Users\Алекс\Desktop\диплом от деда мороза.jpg"/>
          <p:cNvPicPr>
            <a:picLocks noChangeAspect="1" noChangeArrowheads="1"/>
          </p:cNvPicPr>
          <p:nvPr/>
        </p:nvPicPr>
        <p:blipFill>
          <a:blip r:embed="rId2" cstate="print"/>
          <a:srcRect/>
          <a:stretch>
            <a:fillRect/>
          </a:stretch>
        </p:blipFill>
        <p:spPr bwMode="auto">
          <a:xfrm>
            <a:off x="611560" y="329199"/>
            <a:ext cx="8010407" cy="5663341"/>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813" y="274638"/>
            <a:ext cx="7572375" cy="6034682"/>
          </a:xfrm>
        </p:spPr>
        <p:txBody>
          <a:bodyPr>
            <a:normAutofit/>
          </a:bodyPr>
          <a:lstStyle/>
          <a:p>
            <a:r>
              <a:rPr lang="en-US" sz="1600" dirty="0" smtClean="0"/>
              <a:t>Letter to Santa Claus.</a:t>
            </a:r>
            <a:br>
              <a:rPr lang="en-US" sz="1600" dirty="0" smtClean="0"/>
            </a:br>
            <a:r>
              <a:rPr lang="en-US" sz="1600" dirty="0" smtClean="0"/>
              <a:t/>
            </a:r>
            <a:br>
              <a:rPr lang="en-US" sz="1600" dirty="0" smtClean="0"/>
            </a:br>
            <a:r>
              <a:rPr lang="en-US" sz="1600" dirty="0" smtClean="0"/>
              <a:t>Hello, grandfather frost!</a:t>
            </a:r>
            <a:br>
              <a:rPr lang="en-US" sz="1600" dirty="0" smtClean="0"/>
            </a:br>
            <a:r>
              <a:rPr lang="en-US" sz="1600" dirty="0" smtClean="0"/>
              <a:t>     My name is </a:t>
            </a:r>
            <a:r>
              <a:rPr lang="en-US" sz="1600" dirty="0" err="1" smtClean="0"/>
              <a:t>Katya</a:t>
            </a:r>
            <a:r>
              <a:rPr lang="en-US" sz="1600" dirty="0" smtClean="0"/>
              <a:t>. Me 9 years, and </a:t>
            </a:r>
            <a:r>
              <a:rPr lang="en-US" sz="1600" dirty="0" err="1" smtClean="0"/>
              <a:t>i'm</a:t>
            </a:r>
            <a:r>
              <a:rPr lang="en-US" sz="1600" dirty="0" smtClean="0"/>
              <a:t> in grade 3 of school № 516, live in the city of Moscow.</a:t>
            </a:r>
            <a:br>
              <a:rPr lang="en-US" sz="1600" dirty="0" smtClean="0"/>
            </a:br>
            <a:r>
              <a:rPr lang="en-US" sz="1600" dirty="0" smtClean="0"/>
              <a:t>      I cheerful and curious girl with various interests: </a:t>
            </a:r>
            <a:r>
              <a:rPr lang="en-US" sz="1600" dirty="0" err="1" smtClean="0"/>
              <a:t>i</a:t>
            </a:r>
            <a:r>
              <a:rPr lang="en-US" sz="1600" dirty="0" smtClean="0"/>
              <a:t> am fond of art, was the winner of the district children's contest of applied and fine art «</a:t>
            </a:r>
            <a:r>
              <a:rPr lang="en-US" sz="1600" dirty="0" err="1" smtClean="0"/>
              <a:t>Korney</a:t>
            </a:r>
            <a:r>
              <a:rPr lang="en-US" sz="1600" dirty="0" smtClean="0"/>
              <a:t> </a:t>
            </a:r>
            <a:r>
              <a:rPr lang="en-US" sz="1600" dirty="0" err="1" smtClean="0"/>
              <a:t>Chukovsky</a:t>
            </a:r>
            <a:r>
              <a:rPr lang="en-US" sz="1600" dirty="0" smtClean="0"/>
              <a:t>», danced on stage of the International youth complex «Junior club» in Bulgaria, received an honorary diploma for participation in gala concert in honor of the birthday of the club.</a:t>
            </a:r>
            <a:br>
              <a:rPr lang="en-US" sz="1600" dirty="0" smtClean="0"/>
            </a:br>
            <a:r>
              <a:rPr lang="en-US" sz="1600" dirty="0" smtClean="0"/>
              <a:t>      This year </a:t>
            </a:r>
            <a:r>
              <a:rPr lang="en-US" sz="1600" dirty="0" err="1" smtClean="0"/>
              <a:t>i</a:t>
            </a:r>
            <a:r>
              <a:rPr lang="en-US" sz="1600" dirty="0" smtClean="0"/>
              <a:t> also remember a trip in the city of Penza. I learned that the city has a Museum of One painting named after G. V. </a:t>
            </a:r>
            <a:r>
              <a:rPr lang="en-US" sz="1600" dirty="0" err="1" smtClean="0"/>
              <a:t>Myasnikov</a:t>
            </a:r>
            <a:r>
              <a:rPr lang="en-US" sz="1600" dirty="0" smtClean="0"/>
              <a:t>. This is the only Museum in the world, in which there is no constant exposition. Visitors receive a single painting, the detailed story which anticipates the slide film about the life and work of the artist.</a:t>
            </a:r>
            <a:br>
              <a:rPr lang="en-US" sz="1600" dirty="0" smtClean="0"/>
            </a:br>
            <a:r>
              <a:rPr lang="en-US" sz="1600" dirty="0" smtClean="0"/>
              <a:t/>
            </a:r>
            <a:br>
              <a:rPr lang="en-US" sz="1600" dirty="0" smtClean="0"/>
            </a:br>
            <a:r>
              <a:rPr lang="en-US" sz="1600" dirty="0" smtClean="0"/>
              <a:t>Grandfather frost, </a:t>
            </a:r>
            <a:r>
              <a:rPr lang="en-US" sz="1600" dirty="0" err="1" smtClean="0"/>
              <a:t>i</a:t>
            </a:r>
            <a:r>
              <a:rPr lang="en-US" sz="1600" dirty="0" smtClean="0"/>
              <a:t> really want my family to be healthy and </a:t>
            </a:r>
            <a:r>
              <a:rPr lang="en-US" sz="1600" dirty="0" err="1" smtClean="0"/>
              <a:t>i</a:t>
            </a:r>
            <a:r>
              <a:rPr lang="en-US" sz="1600" dirty="0" smtClean="0"/>
              <a:t> want a gift a good present, is </a:t>
            </a:r>
            <a:r>
              <a:rPr lang="en-US" sz="1600" dirty="0" err="1" smtClean="0"/>
              <a:t>iphone</a:t>
            </a:r>
            <a:r>
              <a:rPr lang="en-US" sz="1600" dirty="0" smtClean="0"/>
              <a:t> 4.</a:t>
            </a:r>
            <a:r>
              <a:rPr lang="ru-RU" sz="1600" dirty="0" smtClean="0"/>
              <a:t/>
            </a:r>
            <a:br>
              <a:rPr lang="ru-RU" sz="1600" dirty="0" smtClean="0"/>
            </a:br>
            <a:r>
              <a:rPr lang="en-US" sz="1600" dirty="0" smtClean="0"/>
              <a:t/>
            </a:r>
            <a:br>
              <a:rPr lang="en-US" sz="1600" dirty="0" smtClean="0"/>
            </a:br>
            <a:r>
              <a:rPr lang="en-US" sz="1600" dirty="0" smtClean="0"/>
              <a:t>Sincerely yours, </a:t>
            </a:r>
            <a:r>
              <a:rPr lang="en-US" sz="1600" dirty="0" err="1" smtClean="0"/>
              <a:t>Katya</a:t>
            </a:r>
            <a:r>
              <a:rPr lang="en-US" sz="1600" dirty="0" smtClean="0"/>
              <a:t>.</a:t>
            </a:r>
            <a:r>
              <a:rPr lang="ru-RU" dirty="0" smtClean="0"/>
              <a:t/>
            </a:r>
            <a:br>
              <a:rPr lang="ru-RU" dirty="0" smtClean="0"/>
            </a:b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лекс\Desktop\image~8191;2.jpg"/>
          <p:cNvPicPr>
            <a:picLocks noChangeAspect="1" noChangeArrowheads="1"/>
          </p:cNvPicPr>
          <p:nvPr/>
        </p:nvPicPr>
        <p:blipFill>
          <a:blip r:embed="rId2" cstate="print"/>
          <a:srcRect/>
          <a:stretch>
            <a:fillRect/>
          </a:stretch>
        </p:blipFill>
        <p:spPr bwMode="auto">
          <a:xfrm>
            <a:off x="467544" y="453900"/>
            <a:ext cx="4320479" cy="5974757"/>
          </a:xfrm>
          <a:prstGeom prst="rect">
            <a:avLst/>
          </a:prstGeom>
          <a:noFill/>
        </p:spPr>
      </p:pic>
      <p:sp>
        <p:nvSpPr>
          <p:cNvPr id="3" name="Заголовок 2"/>
          <p:cNvSpPr>
            <a:spLocks noGrp="1"/>
          </p:cNvSpPr>
          <p:nvPr>
            <p:ph type="title"/>
          </p:nvPr>
        </p:nvSpPr>
        <p:spPr>
          <a:xfrm>
            <a:off x="4716017" y="2060848"/>
            <a:ext cx="3960440" cy="2520280"/>
          </a:xfrm>
        </p:spPr>
        <p:txBody>
          <a:bodyPr>
            <a:normAutofit/>
          </a:bodyPr>
          <a:lstStyle/>
          <a:p>
            <a:r>
              <a:rPr lang="ru-RU" sz="1400" i="1" dirty="0" smtClean="0"/>
              <a:t>Ссылка на видеоматериал в Интернете:</a:t>
            </a:r>
            <a:br>
              <a:rPr lang="ru-RU" sz="1400" i="1" dirty="0" smtClean="0"/>
            </a:br>
            <a:r>
              <a:rPr lang="ru-RU" sz="1400" i="1" dirty="0" smtClean="0"/>
              <a:t/>
            </a:r>
            <a:br>
              <a:rPr lang="ru-RU" sz="1400" i="1" dirty="0" smtClean="0"/>
            </a:br>
            <a:r>
              <a:rPr lang="en-US" sz="1400" i="1" dirty="0" smtClean="0"/>
              <a:t>HTML-</a:t>
            </a:r>
            <a:r>
              <a:rPr lang="ru-RU" sz="1400" i="1" dirty="0" smtClean="0"/>
              <a:t>код &lt;</a:t>
            </a:r>
            <a:r>
              <a:rPr lang="en-US" sz="1400" i="1" dirty="0" err="1" smtClean="0"/>
              <a:t>iframe</a:t>
            </a:r>
            <a:r>
              <a:rPr lang="en-US" sz="1400" i="1" dirty="0" smtClean="0"/>
              <a:t> width="560" height="315" </a:t>
            </a:r>
            <a:r>
              <a:rPr lang="en-US" sz="1400" i="1" dirty="0" err="1" smtClean="0"/>
              <a:t>src</a:t>
            </a:r>
            <a:r>
              <a:rPr lang="en-US" sz="1400" i="1" dirty="0" smtClean="0"/>
              <a:t>="//www.youtube.com/embed/bv1DTUCl3Ao" </a:t>
            </a:r>
            <a:r>
              <a:rPr lang="en-US" sz="1400" i="1" dirty="0" err="1" smtClean="0"/>
              <a:t>frameborder</a:t>
            </a:r>
            <a:r>
              <a:rPr lang="en-US" sz="1400" i="1" dirty="0" smtClean="0"/>
              <a:t>="0" </a:t>
            </a:r>
            <a:r>
              <a:rPr lang="en-US" sz="1400" i="1" dirty="0" err="1" smtClean="0"/>
              <a:t>allowfullscreen</a:t>
            </a:r>
            <a:r>
              <a:rPr lang="en-US" sz="1400" i="1" dirty="0" smtClean="0"/>
              <a:t>&gt;&lt;/</a:t>
            </a:r>
            <a:r>
              <a:rPr lang="en-US" sz="1400" i="1" dirty="0" err="1" smtClean="0"/>
              <a:t>iframe</a:t>
            </a:r>
            <a:r>
              <a:rPr lang="en-US" sz="1400" i="1" dirty="0" smtClean="0"/>
              <a:t>&gt;</a:t>
            </a:r>
            <a:endParaRPr lang="ru-RU"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rot="10800000" flipV="1">
            <a:off x="971600" y="1822302"/>
            <a:ext cx="7314579" cy="4703042"/>
          </a:xfrm>
          <a:ln>
            <a:solidFill>
              <a:schemeClr val="bg1"/>
            </a:solidFill>
          </a:ln>
        </p:spPr>
        <p:txBody>
          <a:bodyPr>
            <a:normAutofit fontScale="90000"/>
          </a:bodyPr>
          <a:lstStyle/>
          <a:p>
            <a:pPr algn="l"/>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Обо мне</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Меня зовут Екатерина. Я учусь в 4 классе ГБОУ СОШ №516 г.Москвы.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Я активная и творческая девочка с  разносторонними интересами: хорошо рисую,  изучаю английский язык, увлекаюсь фотографией, интересуюсь компьютерными технологиями, сочиняю стихи и рассказы, слушаю музыку, танцую,  занимаюсь спортом(художественной гимнастикой).</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Любимые предметы в школе- литературное чтение, русский и английский языки, математика.</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Я активно участвую в олимпиадах и творческих конкурсах на различных  уровнях от школьного до международного.</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Свободное время люблю проводить со своим питомцем, псом    </a:t>
            </a:r>
            <a:r>
              <a:rPr lang="ru-RU" sz="2000" b="0" dirty="0" err="1" smtClean="0">
                <a:latin typeface="Times New Roman" pitchFamily="18" charset="0"/>
                <a:cs typeface="Times New Roman" pitchFamily="18" charset="0"/>
              </a:rPr>
              <a:t>Джесси</a:t>
            </a:r>
            <a:r>
              <a:rPr lang="ru-RU" sz="2000" b="0" dirty="0" smtClean="0">
                <a:latin typeface="Times New Roman" pitchFamily="18" charset="0"/>
                <a:cs typeface="Times New Roman" pitchFamily="18" charset="0"/>
              </a:rPr>
              <a:t>.</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r>
            <a:br>
              <a:rPr lang="ru-RU" sz="2000" b="0" dirty="0" smtClean="0">
                <a:latin typeface="Times New Roman" pitchFamily="18" charset="0"/>
                <a:cs typeface="Times New Roman" pitchFamily="18" charset="0"/>
              </a:rPr>
            </a:br>
            <a:r>
              <a:rPr lang="ru-RU" sz="2000" b="0" dirty="0" smtClean="0">
                <a:latin typeface="Times New Roman" pitchFamily="18" charset="0"/>
                <a:cs typeface="Times New Roman" pitchFamily="18" charset="0"/>
              </a:rPr>
              <a:t>   </a:t>
            </a:r>
            <a:br>
              <a:rPr lang="ru-RU" sz="2000" b="0" dirty="0" smtClean="0">
                <a:latin typeface="Times New Roman" pitchFamily="18" charset="0"/>
                <a:cs typeface="Times New Roman" pitchFamily="18" charset="0"/>
              </a:rPr>
            </a:br>
            <a:endParaRPr lang="ru-RU" sz="2000" b="0" dirty="0">
              <a:latin typeface="Times New Roman" pitchFamily="18" charset="0"/>
              <a:cs typeface="Times New Roman" pitchFamily="18" charset="0"/>
            </a:endParaRPr>
          </a:p>
        </p:txBody>
      </p:sp>
      <p:pic>
        <p:nvPicPr>
          <p:cNvPr id="1026" name="Picture 2" descr="I:\фотосессия\161A1325.JPG"/>
          <p:cNvPicPr>
            <a:picLocks noChangeAspect="1" noChangeArrowheads="1"/>
          </p:cNvPicPr>
          <p:nvPr/>
        </p:nvPicPr>
        <p:blipFill>
          <a:blip r:embed="rId2" cstate="print"/>
          <a:srcRect/>
          <a:stretch>
            <a:fillRect/>
          </a:stretch>
        </p:blipFill>
        <p:spPr bwMode="auto">
          <a:xfrm>
            <a:off x="683568" y="836712"/>
            <a:ext cx="2088232" cy="182109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640960" cy="6178698"/>
          </a:xfrm>
        </p:spPr>
        <p:txBody>
          <a:bodyPr>
            <a:normAutofit/>
          </a:bodyPr>
          <a:lstStyle/>
          <a:p>
            <a:r>
              <a:rPr lang="ru-RU" sz="1800" dirty="0" smtClean="0"/>
              <a:t>   Результаты моих увлечений!</a:t>
            </a:r>
            <a:br>
              <a:rPr lang="ru-RU" sz="1800" dirty="0" smtClean="0"/>
            </a:br>
            <a:r>
              <a:rPr lang="ru-RU" sz="1800" dirty="0" smtClean="0"/>
              <a:t>       К моменту проведения конкурса «Мир моих увлечений»  имею хорошие результаты в общеобразовательной и спортивной ( </a:t>
            </a:r>
            <a:r>
              <a:rPr lang="en-US" sz="1800" dirty="0" smtClean="0"/>
              <a:t>II </a:t>
            </a:r>
            <a:r>
              <a:rPr lang="ru-RU" sz="1800" dirty="0" smtClean="0"/>
              <a:t>взрослый разряд) школах.</a:t>
            </a:r>
            <a:br>
              <a:rPr lang="ru-RU" sz="1800" dirty="0" smtClean="0"/>
            </a:br>
            <a:r>
              <a:rPr lang="ru-RU" sz="1800" dirty="0" smtClean="0"/>
              <a:t>Стараюсь быть внимательной на уроках и обладать способностью целенаправленно работать. </a:t>
            </a:r>
            <a:br>
              <a:rPr lang="ru-RU" sz="1800" dirty="0" smtClean="0"/>
            </a:br>
            <a:r>
              <a:rPr lang="ru-RU" sz="1800" dirty="0" smtClean="0"/>
              <a:t>В мае 2014 года принимала участие во </a:t>
            </a:r>
            <a:r>
              <a:rPr lang="en-US" sz="1800" dirty="0" smtClean="0"/>
              <a:t>II </a:t>
            </a:r>
            <a:r>
              <a:rPr lang="ru-RU" sz="1800" dirty="0" smtClean="0"/>
              <a:t>Всероссийском конкурсе для</a:t>
            </a:r>
            <a:br>
              <a:rPr lang="ru-RU" sz="1800" dirty="0" smtClean="0"/>
            </a:br>
            <a:r>
              <a:rPr lang="ru-RU" sz="1800" dirty="0" smtClean="0"/>
              <a:t> педагогов и обучающихся «</a:t>
            </a:r>
            <a:r>
              <a:rPr lang="ru-RU" sz="1800" dirty="0" err="1" smtClean="0"/>
              <a:t>Портфолио</a:t>
            </a:r>
            <a:r>
              <a:rPr lang="ru-RU" sz="1800" dirty="0" smtClean="0"/>
              <a:t>  достижений». Награждена дипломом № 123 победителя 2 степени.</a:t>
            </a:r>
            <a:br>
              <a:rPr lang="ru-RU" sz="1800" dirty="0" smtClean="0"/>
            </a:br>
            <a:r>
              <a:rPr lang="ru-RU" sz="1800" dirty="0" smtClean="0"/>
              <a:t>       В апреле 2014 года участвовала в </a:t>
            </a:r>
            <a:r>
              <a:rPr lang="en-US" sz="1800" dirty="0" smtClean="0"/>
              <a:t>IV </a:t>
            </a:r>
            <a:r>
              <a:rPr lang="ru-RU" sz="1800" dirty="0" smtClean="0"/>
              <a:t>Всероссийском конкурсе «Творчество умников и умниц» в номинации  Хореография «Соло Екатерины». </a:t>
            </a:r>
            <a:br>
              <a:rPr lang="ru-RU" sz="1800" dirty="0" smtClean="0"/>
            </a:br>
            <a:r>
              <a:rPr lang="ru-RU" sz="1800" dirty="0" smtClean="0"/>
              <a:t>Награждена  дипломом ТУ4 №1350 (1 место).</a:t>
            </a:r>
            <a:br>
              <a:rPr lang="ru-RU" sz="1800" dirty="0" smtClean="0"/>
            </a:br>
            <a:r>
              <a:rPr lang="ru-RU" sz="1800" dirty="0" smtClean="0"/>
              <a:t>     В марте 2014 год стала победителем Международной дистанционной олимпиады «Эрудит» по русскому языку (3 место) и по математике</a:t>
            </a:r>
            <a:br>
              <a:rPr lang="ru-RU" sz="1800" dirty="0" smtClean="0"/>
            </a:br>
            <a:r>
              <a:rPr lang="ru-RU" sz="1800" dirty="0" smtClean="0"/>
              <a:t> ( 2 место).</a:t>
            </a:r>
            <a:br>
              <a:rPr lang="ru-RU" sz="1800" dirty="0" smtClean="0"/>
            </a:br>
            <a:r>
              <a:rPr lang="ru-RU" sz="1800" dirty="0" smtClean="0"/>
              <a:t>              В феврале 2014 года принимала участие во  Всероссийском лингвистическом  конкурсе  «Письмо деду Морозу». Награждена дипломом  ДП №75332014 </a:t>
            </a:r>
            <a:br>
              <a:rPr lang="ru-RU" sz="1800" dirty="0" smtClean="0"/>
            </a:br>
            <a:r>
              <a:rPr lang="ru-RU" sz="1800" dirty="0" smtClean="0"/>
              <a:t>( 1 место).</a:t>
            </a:r>
            <a:br>
              <a:rPr lang="ru-RU" sz="1800" dirty="0" smtClean="0"/>
            </a:br>
            <a:r>
              <a:rPr lang="ru-RU" sz="1800" dirty="0" smtClean="0"/>
              <a:t>      В январе 2014 года участвовала в </a:t>
            </a:r>
            <a:r>
              <a:rPr lang="en-US" sz="1800" dirty="0" smtClean="0"/>
              <a:t>I</a:t>
            </a:r>
            <a:r>
              <a:rPr lang="ru-RU" sz="1800" dirty="0" smtClean="0"/>
              <a:t> Всероссийском конкурсе «Творчество умников и умниц» в номинации Мой фильм    «</a:t>
            </a:r>
            <a:r>
              <a:rPr lang="ru-RU" sz="1800" dirty="0" err="1" smtClean="0"/>
              <a:t>Видеопортфолио</a:t>
            </a:r>
            <a:r>
              <a:rPr lang="ru-RU" sz="1800" dirty="0" smtClean="0"/>
              <a:t> Гнатюк Екатерины». Награждена дипломом №ТУ1-2142 ( 2 место).                                                                                                                    </a:t>
            </a:r>
            <a:endParaRPr lang="ru-RU"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642938" y="1143000"/>
            <a:ext cx="7804150" cy="4059238"/>
          </a:xfrm>
          <a:prstGeom prst="rect">
            <a:avLst/>
          </a:prstGeom>
        </p:spPr>
        <p:txBody>
          <a:bodyPr/>
          <a:lstStyle/>
          <a:p>
            <a:pPr marL="342900" indent="-342900">
              <a:spcBef>
                <a:spcPct val="20000"/>
              </a:spcBef>
              <a:buFont typeface="Wingdings" pitchFamily="2" charset="2"/>
              <a:buNone/>
              <a:defRPr/>
            </a:pPr>
            <a:r>
              <a:rPr lang="ru-RU" sz="3200" b="1" dirty="0" smtClean="0">
                <a:solidFill>
                  <a:srgbClr val="0070C0"/>
                </a:solidFill>
                <a:effectLst>
                  <a:outerShdw blurRad="38100" dist="38100" dir="2700000" algn="tl">
                    <a:srgbClr val="FFFFFF"/>
                  </a:outerShdw>
                </a:effectLst>
                <a:latin typeface="Georgia" pitchFamily="18" charset="0"/>
                <a:cs typeface="Arial" pitchFamily="34" charset="0"/>
              </a:rPr>
              <a:t>Основной</a:t>
            </a:r>
            <a:endParaRPr lang="ru-RU" sz="3200" b="1" i="1" dirty="0">
              <a:solidFill>
                <a:srgbClr val="C00000"/>
              </a:solidFill>
              <a:latin typeface="Georgia" pitchFamily="18" charset="0"/>
              <a:cs typeface="Arial" pitchFamily="34" charset="0"/>
            </a:endParaRPr>
          </a:p>
        </p:txBody>
      </p:sp>
      <p:pic>
        <p:nvPicPr>
          <p:cNvPr id="2051" name="Picture 3" descr="C:\Users\Алекс\Desktop\IMG_3087.JPG"/>
          <p:cNvPicPr>
            <a:picLocks noChangeAspect="1" noChangeArrowheads="1"/>
          </p:cNvPicPr>
          <p:nvPr/>
        </p:nvPicPr>
        <p:blipFill>
          <a:blip r:embed="rId2" cstate="print"/>
          <a:srcRect/>
          <a:stretch>
            <a:fillRect/>
          </a:stretch>
        </p:blipFill>
        <p:spPr bwMode="auto">
          <a:xfrm>
            <a:off x="3563888" y="692696"/>
            <a:ext cx="4896544" cy="4752528"/>
          </a:xfrm>
          <a:prstGeom prst="rect">
            <a:avLst/>
          </a:prstGeom>
          <a:noFill/>
        </p:spPr>
      </p:pic>
      <p:pic>
        <p:nvPicPr>
          <p:cNvPr id="3" name="Picture 3" descr="C:\Users\Алекс\Desktop\портфолио\1.tif"/>
          <p:cNvPicPr>
            <a:picLocks noChangeAspect="1" noChangeArrowheads="1"/>
          </p:cNvPicPr>
          <p:nvPr/>
        </p:nvPicPr>
        <p:blipFill>
          <a:blip r:embed="rId3" cstate="print"/>
          <a:srcRect/>
          <a:stretch>
            <a:fillRect/>
          </a:stretch>
        </p:blipFill>
        <p:spPr bwMode="auto">
          <a:xfrm>
            <a:off x="323528" y="692697"/>
            <a:ext cx="3196581" cy="4752527"/>
          </a:xfrm>
          <a:prstGeom prst="rect">
            <a:avLst/>
          </a:prstGeom>
          <a:noFill/>
        </p:spPr>
      </p:pic>
      <p:sp>
        <p:nvSpPr>
          <p:cNvPr id="7" name="Заголовок 6"/>
          <p:cNvSpPr>
            <a:spLocks noGrp="1"/>
          </p:cNvSpPr>
          <p:nvPr>
            <p:ph type="title"/>
          </p:nvPr>
        </p:nvSpPr>
        <p:spPr>
          <a:xfrm rot="10800000" flipV="1">
            <a:off x="785813" y="5877272"/>
            <a:ext cx="7572375" cy="504056"/>
          </a:xfrm>
        </p:spPr>
        <p:txBody>
          <a:bodyPr>
            <a:normAutofit fontScale="90000"/>
          </a:bodyPr>
          <a:lstStyle/>
          <a:p>
            <a:r>
              <a:rPr lang="ru-RU" dirty="0" err="1" smtClean="0"/>
              <a:t>Фотоколлаж</a:t>
            </a:r>
            <a:r>
              <a:rPr lang="ru-RU" dirty="0" smtClean="0"/>
              <a:t> «Прекрасен мир без войны»</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1"/>
          <p:cNvSpPr>
            <a:spLocks noChangeArrowheads="1"/>
          </p:cNvSpPr>
          <p:nvPr/>
        </p:nvSpPr>
        <p:spPr bwMode="auto">
          <a:xfrm>
            <a:off x="928688" y="1285875"/>
            <a:ext cx="7786687" cy="800219"/>
          </a:xfrm>
          <a:prstGeom prst="rect">
            <a:avLst/>
          </a:prstGeom>
          <a:noFill/>
          <a:ln w="9525">
            <a:noFill/>
            <a:miter lim="800000"/>
            <a:headEnd/>
            <a:tailEnd/>
          </a:ln>
        </p:spPr>
        <p:txBody>
          <a:bodyPr>
            <a:spAutoFit/>
          </a:bodyPr>
          <a:lstStyle/>
          <a:p>
            <a:pPr algn="just"/>
            <a:r>
              <a:rPr lang="ru-RU" dirty="0">
                <a:solidFill>
                  <a:srgbClr val="FF3300"/>
                </a:solidFill>
              </a:rPr>
              <a:t/>
            </a:r>
            <a:br>
              <a:rPr lang="ru-RU" dirty="0">
                <a:solidFill>
                  <a:srgbClr val="FF3300"/>
                </a:solidFill>
              </a:rPr>
            </a:br>
            <a:endParaRPr lang="ru-RU" sz="2800" b="1" dirty="0"/>
          </a:p>
        </p:txBody>
      </p:sp>
      <p:pic>
        <p:nvPicPr>
          <p:cNvPr id="6148" name="Picture 2" descr="D:\My private\картинки Татьяны\853.gif"/>
          <p:cNvPicPr>
            <a:picLocks noChangeAspect="1" noChangeArrowheads="1"/>
          </p:cNvPicPr>
          <p:nvPr/>
        </p:nvPicPr>
        <p:blipFill>
          <a:blip r:embed="rId3" cstate="print"/>
          <a:srcRect/>
          <a:stretch>
            <a:fillRect/>
          </a:stretch>
        </p:blipFill>
        <p:spPr bwMode="auto">
          <a:xfrm>
            <a:off x="-214313" y="3571875"/>
            <a:ext cx="1352551" cy="1352550"/>
          </a:xfrm>
          <a:prstGeom prst="rect">
            <a:avLst/>
          </a:prstGeom>
          <a:noFill/>
          <a:ln w="9525">
            <a:noFill/>
            <a:miter lim="800000"/>
            <a:headEnd/>
            <a:tailEnd/>
          </a:ln>
        </p:spPr>
      </p:pic>
      <p:pic>
        <p:nvPicPr>
          <p:cNvPr id="3075" name="Picture 3" descr="C:\Users\Алекс\Desktop\IMG_3086.JPG"/>
          <p:cNvPicPr>
            <a:picLocks noChangeAspect="1" noChangeArrowheads="1"/>
          </p:cNvPicPr>
          <p:nvPr/>
        </p:nvPicPr>
        <p:blipFill>
          <a:blip r:embed="rId4" cstate="print"/>
          <a:srcRect/>
          <a:stretch>
            <a:fillRect/>
          </a:stretch>
        </p:blipFill>
        <p:spPr bwMode="auto">
          <a:xfrm>
            <a:off x="4644008" y="548680"/>
            <a:ext cx="4176464" cy="5445224"/>
          </a:xfrm>
          <a:prstGeom prst="rect">
            <a:avLst/>
          </a:prstGeom>
          <a:noFill/>
        </p:spPr>
      </p:pic>
      <p:pic>
        <p:nvPicPr>
          <p:cNvPr id="2" name="Picture 3" descr="C:\Users\Алекс\Desktop\портфолио\2.tif"/>
          <p:cNvPicPr>
            <a:picLocks noChangeAspect="1" noChangeArrowheads="1"/>
          </p:cNvPicPr>
          <p:nvPr/>
        </p:nvPicPr>
        <p:blipFill>
          <a:blip r:embed="rId5" cstate="print"/>
          <a:srcRect/>
          <a:stretch>
            <a:fillRect/>
          </a:stretch>
        </p:blipFill>
        <p:spPr bwMode="auto">
          <a:xfrm>
            <a:off x="395536" y="548681"/>
            <a:ext cx="4176464" cy="547260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990600" y="1219200"/>
            <a:ext cx="7239000" cy="2819400"/>
          </a:xfrm>
          <a:prstGeom prst="rect">
            <a:avLst/>
          </a:prstGeom>
        </p:spPr>
        <p:txBody>
          <a:bodyPr/>
          <a:lstStyle/>
          <a:p>
            <a:pPr algn="ctr">
              <a:defRPr/>
            </a:pPr>
            <a:endParaRPr lang="ru-RU" sz="54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ea typeface="+mj-ea"/>
              <a:cs typeface="+mj-cs"/>
            </a:endParaRPr>
          </a:p>
        </p:txBody>
      </p:sp>
      <p:pic>
        <p:nvPicPr>
          <p:cNvPr id="7171" name="Picture 3"/>
          <p:cNvPicPr>
            <a:picLocks noChangeAspect="1" noChangeArrowheads="1"/>
          </p:cNvPicPr>
          <p:nvPr/>
        </p:nvPicPr>
        <p:blipFill>
          <a:blip r:embed="rId2" cstate="print"/>
          <a:srcRect/>
          <a:stretch>
            <a:fillRect/>
          </a:stretch>
        </p:blipFill>
        <p:spPr bwMode="auto">
          <a:xfrm>
            <a:off x="6216650" y="428625"/>
            <a:ext cx="2927350" cy="1941513"/>
          </a:xfrm>
          <a:prstGeom prst="rect">
            <a:avLst/>
          </a:prstGeom>
          <a:noFill/>
          <a:ln w="9525">
            <a:noFill/>
            <a:miter lim="800000"/>
            <a:headEnd/>
            <a:tailEnd/>
          </a:ln>
        </p:spPr>
      </p:pic>
      <p:pic>
        <p:nvPicPr>
          <p:cNvPr id="1026" name="Picture 2" descr="I:\Творческая работа\272. Мир моих увлечений\диплом по математике.tif"/>
          <p:cNvPicPr>
            <a:picLocks noChangeAspect="1" noChangeArrowheads="1"/>
          </p:cNvPicPr>
          <p:nvPr/>
        </p:nvPicPr>
        <p:blipFill>
          <a:blip r:embed="rId3" cstate="print"/>
          <a:srcRect/>
          <a:stretch>
            <a:fillRect/>
          </a:stretch>
        </p:blipFill>
        <p:spPr bwMode="auto">
          <a:xfrm>
            <a:off x="539552" y="332656"/>
            <a:ext cx="3816424" cy="6048672"/>
          </a:xfrm>
          <a:prstGeom prst="rect">
            <a:avLst/>
          </a:prstGeom>
          <a:noFill/>
        </p:spPr>
      </p:pic>
      <p:pic>
        <p:nvPicPr>
          <p:cNvPr id="1027" name="Picture 3" descr="I:\Творческая работа\272. Мир моих увлечений\Диплом по русскому  языку.png"/>
          <p:cNvPicPr>
            <a:picLocks noChangeAspect="1" noChangeArrowheads="1"/>
          </p:cNvPicPr>
          <p:nvPr/>
        </p:nvPicPr>
        <p:blipFill>
          <a:blip r:embed="rId4" cstate="print"/>
          <a:srcRect/>
          <a:stretch>
            <a:fillRect/>
          </a:stretch>
        </p:blipFill>
        <p:spPr bwMode="auto">
          <a:xfrm>
            <a:off x="4644008" y="409688"/>
            <a:ext cx="3888432" cy="58996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1285875" y="5072063"/>
            <a:ext cx="6143625" cy="387798"/>
          </a:xfrm>
          <a:prstGeom prst="rect">
            <a:avLst/>
          </a:prstGeom>
          <a:noFill/>
          <a:ln w="9525">
            <a:noFill/>
            <a:miter lim="800000"/>
            <a:headEnd/>
            <a:tailEnd/>
          </a:ln>
        </p:spPr>
        <p:txBody>
          <a:bodyPr>
            <a:spAutoFit/>
          </a:bodyPr>
          <a:lstStyle/>
          <a:p>
            <a:pPr algn="just">
              <a:lnSpc>
                <a:spcPct val="80000"/>
              </a:lnSpc>
            </a:pPr>
            <a:r>
              <a:rPr lang="ru-RU" sz="2400" b="1" dirty="0" smtClean="0">
                <a:solidFill>
                  <a:srgbClr val="7030A0"/>
                </a:solidFill>
              </a:rPr>
              <a:t> </a:t>
            </a:r>
            <a:endParaRPr lang="ru-RU" sz="2400" b="1" dirty="0">
              <a:solidFill>
                <a:srgbClr val="7030A0"/>
              </a:solidFill>
            </a:endParaRPr>
          </a:p>
        </p:txBody>
      </p:sp>
      <p:pic>
        <p:nvPicPr>
          <p:cNvPr id="5123" name="Picture 3" descr="E:\P1040182.JPG"/>
          <p:cNvPicPr>
            <a:picLocks noChangeAspect="1" noChangeArrowheads="1"/>
          </p:cNvPicPr>
          <p:nvPr/>
        </p:nvPicPr>
        <p:blipFill>
          <a:blip r:embed="rId2" cstate="print"/>
          <a:srcRect/>
          <a:stretch>
            <a:fillRect/>
          </a:stretch>
        </p:blipFill>
        <p:spPr bwMode="auto">
          <a:xfrm>
            <a:off x="4427984" y="764704"/>
            <a:ext cx="4427984" cy="4608512"/>
          </a:xfrm>
          <a:prstGeom prst="rect">
            <a:avLst/>
          </a:prstGeom>
          <a:noFill/>
        </p:spPr>
      </p:pic>
      <p:pic>
        <p:nvPicPr>
          <p:cNvPr id="2" name="Picture 3" descr="C:\Users\Алекс\Desktop\портфолио\4.tif"/>
          <p:cNvPicPr>
            <a:picLocks noChangeAspect="1" noChangeArrowheads="1"/>
          </p:cNvPicPr>
          <p:nvPr/>
        </p:nvPicPr>
        <p:blipFill>
          <a:blip r:embed="rId3" cstate="print"/>
          <a:srcRect/>
          <a:stretch>
            <a:fillRect/>
          </a:stretch>
        </p:blipFill>
        <p:spPr bwMode="auto">
          <a:xfrm>
            <a:off x="251520" y="764704"/>
            <a:ext cx="4101349" cy="53285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AutoShape 4" descr="http://mail.qip.ru/mess/image~4752;7"/>
          <p:cNvSpPr>
            <a:spLocks noChangeAspect="1" noChangeArrowheads="1"/>
          </p:cNvSpPr>
          <p:nvPr/>
        </p:nvSpPr>
        <p:spPr bwMode="auto">
          <a:xfrm>
            <a:off x="63500" y="-136525"/>
            <a:ext cx="8296275"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0" name="AutoShape 6" descr="http://mail.qip.ru/mess/image~4752;7"/>
          <p:cNvSpPr>
            <a:spLocks noChangeAspect="1" noChangeArrowheads="1"/>
          </p:cNvSpPr>
          <p:nvPr/>
        </p:nvSpPr>
        <p:spPr bwMode="auto">
          <a:xfrm>
            <a:off x="63500" y="-136525"/>
            <a:ext cx="8296275"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2" name="AutoShape 8" descr="http://mail.qip.ru/mess/image~4752;7"/>
          <p:cNvSpPr>
            <a:spLocks noChangeAspect="1" noChangeArrowheads="1"/>
          </p:cNvSpPr>
          <p:nvPr/>
        </p:nvSpPr>
        <p:spPr bwMode="auto">
          <a:xfrm>
            <a:off x="63500" y="-136525"/>
            <a:ext cx="8296275" cy="6219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54" name="Picture 10" descr="C:\Users\Алекс\Desktop\image~4752;7.jpg"/>
          <p:cNvPicPr>
            <a:picLocks noChangeAspect="1" noChangeArrowheads="1"/>
          </p:cNvPicPr>
          <p:nvPr/>
        </p:nvPicPr>
        <p:blipFill>
          <a:blip r:embed="rId2" cstate="print"/>
          <a:srcRect/>
          <a:stretch>
            <a:fillRect/>
          </a:stretch>
        </p:blipFill>
        <p:spPr bwMode="auto">
          <a:xfrm>
            <a:off x="3851920" y="909366"/>
            <a:ext cx="4896544" cy="4940521"/>
          </a:xfrm>
          <a:prstGeom prst="rect">
            <a:avLst/>
          </a:prstGeom>
          <a:noFill/>
        </p:spPr>
      </p:pic>
      <p:pic>
        <p:nvPicPr>
          <p:cNvPr id="2" name="Picture 4" descr="C:\Users\Алекс\Desktop\портфолио\6.tif"/>
          <p:cNvPicPr>
            <a:picLocks noChangeAspect="1" noChangeArrowheads="1"/>
          </p:cNvPicPr>
          <p:nvPr/>
        </p:nvPicPr>
        <p:blipFill>
          <a:blip r:embed="rId3" cstate="print"/>
          <a:srcRect/>
          <a:stretch>
            <a:fillRect/>
          </a:stretch>
        </p:blipFill>
        <p:spPr bwMode="auto">
          <a:xfrm>
            <a:off x="323528" y="908720"/>
            <a:ext cx="3426733" cy="475252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C:\Users\Алекс\Desktop\портфолио\7.tif"/>
          <p:cNvPicPr>
            <a:picLocks noChangeAspect="1" noChangeArrowheads="1"/>
          </p:cNvPicPr>
          <p:nvPr/>
        </p:nvPicPr>
        <p:blipFill>
          <a:blip r:embed="rId2" cstate="print"/>
          <a:srcRect/>
          <a:stretch>
            <a:fillRect/>
          </a:stretch>
        </p:blipFill>
        <p:spPr bwMode="auto">
          <a:xfrm>
            <a:off x="323528" y="692696"/>
            <a:ext cx="4290477" cy="5616624"/>
          </a:xfrm>
          <a:prstGeom prst="rect">
            <a:avLst/>
          </a:prstGeom>
          <a:noFill/>
        </p:spPr>
      </p:pic>
      <p:pic>
        <p:nvPicPr>
          <p:cNvPr id="46086" name="Picture 6" descr="C:\Users\Алекс\Desktop\портфолио\8.tif"/>
          <p:cNvPicPr>
            <a:picLocks noChangeAspect="1" noChangeArrowheads="1"/>
          </p:cNvPicPr>
          <p:nvPr/>
        </p:nvPicPr>
        <p:blipFill>
          <a:blip r:embed="rId3" cstate="print"/>
          <a:srcRect/>
          <a:stretch>
            <a:fillRect/>
          </a:stretch>
        </p:blipFill>
        <p:spPr bwMode="auto">
          <a:xfrm>
            <a:off x="4788024" y="764704"/>
            <a:ext cx="4106348" cy="54006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Алекс\Desktop\Моя флешка\фотки\Катины соревнования\DSC_1127 копия.jpg"/>
          <p:cNvPicPr>
            <a:picLocks noChangeAspect="1" noChangeArrowheads="1"/>
          </p:cNvPicPr>
          <p:nvPr/>
        </p:nvPicPr>
        <p:blipFill>
          <a:blip r:embed="rId2" cstate="print"/>
          <a:srcRect/>
          <a:stretch>
            <a:fillRect/>
          </a:stretch>
        </p:blipFill>
        <p:spPr bwMode="auto">
          <a:xfrm>
            <a:off x="4067944" y="1196752"/>
            <a:ext cx="4896619" cy="3816424"/>
          </a:xfrm>
          <a:prstGeom prst="rect">
            <a:avLst/>
          </a:prstGeom>
          <a:noFill/>
        </p:spPr>
      </p:pic>
      <p:pic>
        <p:nvPicPr>
          <p:cNvPr id="2" name="Picture 3" descr="C:\Users\Алекс\Desktop\портфолио\9.tif"/>
          <p:cNvPicPr>
            <a:picLocks noChangeAspect="1" noChangeArrowheads="1"/>
          </p:cNvPicPr>
          <p:nvPr/>
        </p:nvPicPr>
        <p:blipFill>
          <a:blip r:embed="rId3" cstate="print"/>
          <a:srcRect/>
          <a:stretch>
            <a:fillRect/>
          </a:stretch>
        </p:blipFill>
        <p:spPr bwMode="auto">
          <a:xfrm>
            <a:off x="251520" y="1196752"/>
            <a:ext cx="3600400" cy="4767460"/>
          </a:xfrm>
          <a:prstGeom prst="rect">
            <a:avLst/>
          </a:prstGeom>
          <a:noFill/>
        </p:spPr>
      </p:pic>
    </p:spTree>
  </p:cSld>
  <p:clrMapOvr>
    <a:masterClrMapping/>
  </p:clrMapOvr>
</p:sld>
</file>

<file path=ppt/theme/theme1.xml><?xml version="1.0" encoding="utf-8"?>
<a:theme xmlns:a="http://schemas.openxmlformats.org/drawingml/2006/main" name="Презентация c кнопками">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 c кнопками</Template>
  <TotalTime>1595</TotalTime>
  <Words>583</Words>
  <Application>Microsoft Office PowerPoint</Application>
  <PresentationFormat>Экран (4:3)</PresentationFormat>
  <Paragraphs>69</Paragraphs>
  <Slides>21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Презентация c кнопками</vt:lpstr>
      <vt:lpstr>                                 ВЫПОЛНИЛА УЧЕНИЦА        4»А» КЛАССА                                                         ГБОУ СОШ №516 Г. МОСКВЫ                          гнатюк екатерина      2014</vt:lpstr>
      <vt:lpstr>                                                                                                           Обо мне                                                                                                          Меня зовут Екатерина. Я учусь в 4 классе ГБОУ СОШ №516 г.Москвы.     Я активная и творческая девочка с  разносторонними интересами: хорошо рисую,  изучаю английский язык, увлекаюсь фотографией, интересуюсь компьютерными технологиями, сочиняю стихи и рассказы, слушаю музыку, танцую,  занимаюсь спортом(художественной гимнастикой).     Любимые предметы в школе- литературное чтение, русский и английский языки, математика.      Я активно участвую в олимпиадах и творческих конкурсах на различных  уровнях от школьного до международного.      Свободное время люблю проводить со своим питомцем, псом    Джесси.         </vt:lpstr>
      <vt:lpstr>Фотоколлаж «Прекрасен мир без войны»</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Letter to Santa Claus.  Hello, grandfather frost!      My name is Katya. Me 9 years, and i'm in grade 3 of school № 516, live in the city of Moscow.       I cheerful and curious girl with various interests: i am fond of art, was the winner of the district children's contest of applied and fine art «Korney Chukovsky», danced on stage of the International youth complex «Junior club» in Bulgaria, received an honorary diploma for participation in gala concert in honor of the birthday of the club.       This year i also remember a trip in the city of Penza. I learned that the city has a Museum of One painting named after G. V. Myasnikov. This is the only Museum in the world, in which there is no constant exposition. Visitors receive a single painting, the detailed story which anticipates the slide film about the life and work of the artist.  Grandfather frost, i really want my family to be healthy and i want a gift a good present, is iphone 4.  Sincerely yours, Katya. </vt:lpstr>
      <vt:lpstr>Ссылка на видеоматериал в Интернете:  HTML-код &lt;iframe width="560" height="315" src="//www.youtube.com/embed/bv1DTUCl3Ao" frameborder="0" allowfullscreen&gt;&lt;/iframe&gt;</vt:lpstr>
      <vt:lpstr>   Результаты моих увлечений!        К моменту проведения конкурса «Мир моих увлечений»  имею хорошие результаты в общеобразовательной и спортивной ( II взрослый разряд) школах. Стараюсь быть внимательной на уроках и обладать способностью целенаправленно работать.  В мае 2014 года принимала участие во II Всероссийском конкурсе для  педагогов и обучающихся «Портфолио  достижений». Награждена дипломом № 123 победителя 2 степени.        В апреле 2014 года участвовала в IV Всероссийском конкурсе «Творчество умников и умниц» в номинации  Хореография «Соло Екатерины».  Награждена  дипломом ТУ4 №1350 (1 место).      В марте 2014 год стала победителем Международной дистанционной олимпиады «Эрудит» по русскому языку (3 место) и по математике  ( 2 место).               В феврале 2014 года принимала участие во  Всероссийском лингвистическом  конкурсе  «Письмо деду Морозу». Награждена дипломом  ДП №75332014  ( 1 место).       В январе 2014 года участвовала в I Всероссийском конкурсе «Творчество умников и умниц» в номинации Мой фильм    «Видеопортфолио Гнатюк Екатерины». Награждена дипломом №ТУ1-2142 ( 2 место).                                                                                                                    </vt:lpstr>
      <vt:lpstr>Слайд 21</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Comp</dc:creator>
  <cp:lastModifiedBy>Алекс</cp:lastModifiedBy>
  <cp:revision>141</cp:revision>
  <dcterms:created xsi:type="dcterms:W3CDTF">2011-07-13T11:42:07Z</dcterms:created>
  <dcterms:modified xsi:type="dcterms:W3CDTF">2014-10-11T16:06:40Z</dcterms:modified>
</cp:coreProperties>
</file>