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56" r:id="rId2"/>
    <p:sldId id="381" r:id="rId3"/>
    <p:sldId id="364" r:id="rId4"/>
    <p:sldId id="379" r:id="rId5"/>
    <p:sldId id="289" r:id="rId6"/>
    <p:sldId id="338" r:id="rId7"/>
    <p:sldId id="346" r:id="rId8"/>
    <p:sldId id="347" r:id="rId9"/>
    <p:sldId id="345" r:id="rId10"/>
    <p:sldId id="380" r:id="rId11"/>
    <p:sldId id="382" r:id="rId12"/>
    <p:sldId id="350" r:id="rId13"/>
    <p:sldId id="367" r:id="rId14"/>
    <p:sldId id="368" r:id="rId15"/>
    <p:sldId id="371" r:id="rId16"/>
    <p:sldId id="373" r:id="rId17"/>
    <p:sldId id="375" r:id="rId18"/>
    <p:sldId id="376" r:id="rId19"/>
    <p:sldId id="377" r:id="rId20"/>
    <p:sldId id="365" r:id="rId21"/>
    <p:sldId id="351" r:id="rId22"/>
    <p:sldId id="378" r:id="rId23"/>
    <p:sldId id="353" r:id="rId24"/>
    <p:sldId id="354" r:id="rId25"/>
    <p:sldId id="355" r:id="rId26"/>
    <p:sldId id="349" r:id="rId27"/>
    <p:sldId id="356" r:id="rId28"/>
    <p:sldId id="358" r:id="rId29"/>
    <p:sldId id="359" r:id="rId30"/>
    <p:sldId id="360" r:id="rId31"/>
    <p:sldId id="361" r:id="rId32"/>
    <p:sldId id="357" r:id="rId33"/>
    <p:sldId id="363" r:id="rId34"/>
  </p:sldIdLst>
  <p:sldSz cx="9144000" cy="6858000" type="screen4x3"/>
  <p:notesSz cx="6858000" cy="9144000"/>
  <p:embeddedFontLst>
    <p:embeddedFont>
      <p:font typeface="ArbatDi" charset="0"/>
      <p:regular r:id="rId36"/>
      <p:bold r:id="rId37"/>
    </p:embeddedFont>
    <p:embeddedFont>
      <p:font typeface="Wingdings 2" pitchFamily="18" charset="2"/>
      <p:regular r:id="rId38"/>
    </p:embeddedFont>
    <p:embeddedFont>
      <p:font typeface="a_PresentumNr" charset="-52"/>
      <p:regular r:id="rId39"/>
    </p:embeddedFont>
    <p:embeddedFont>
      <p:font typeface="Monotype Corsiva" pitchFamily="66" charset="0"/>
      <p:italic r:id="rId40"/>
    </p:embeddedFont>
    <p:embeddedFont>
      <p:font typeface="Comic Sans MS" pitchFamily="66" charset="0"/>
      <p:regular r:id="rId41"/>
      <p:bold r:id="rId42"/>
    </p:embeddedFont>
    <p:embeddedFont>
      <p:font typeface="Baskerville Old Face" pitchFamily="18" charset="0"/>
      <p:regular r:id="rId4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33CC"/>
    <a:srgbClr val="663300"/>
    <a:srgbClr val="FFCC99"/>
    <a:srgbClr val="CC99FF"/>
    <a:srgbClr val="FFFFFF"/>
    <a:srgbClr val="FF9999"/>
    <a:srgbClr val="66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6825" autoAdjust="0"/>
  </p:normalViewPr>
  <p:slideViewPr>
    <p:cSldViewPr>
      <p:cViewPr>
        <p:scale>
          <a:sx n="48" d="100"/>
          <a:sy n="48" d="100"/>
        </p:scale>
        <p:origin x="-208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C095A-8315-40B4-B47D-1BF9AE2A69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EB19C-FD45-464F-8271-69A9E1D67C22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ВЕРНИСАЖ</a:t>
          </a:r>
          <a:r>
            <a:rPr lang="ru-RU" dirty="0" smtClean="0">
              <a:solidFill>
                <a:srgbClr val="002060"/>
              </a:solidFill>
            </a:rPr>
            <a:t> – </a:t>
          </a:r>
          <a:r>
            <a:rPr lang="ru-RU" b="1" dirty="0" smtClean="0">
              <a:solidFill>
                <a:srgbClr val="002060"/>
              </a:solidFill>
            </a:rPr>
            <a:t>это торжественное открытие художественной выставки. </a:t>
          </a:r>
          <a:endParaRPr lang="ru-RU" dirty="0">
            <a:solidFill>
              <a:srgbClr val="002060"/>
            </a:solidFill>
          </a:endParaRPr>
        </a:p>
      </dgm:t>
    </dgm:pt>
    <dgm:pt modelId="{C5A4C73E-02B6-4E06-9914-2345C2541034}" type="parTrans" cxnId="{D34127B9-021A-4D8F-BB04-7BE7C09CCE55}">
      <dgm:prSet/>
      <dgm:spPr/>
      <dgm:t>
        <a:bodyPr/>
        <a:lstStyle/>
        <a:p>
          <a:endParaRPr lang="ru-RU"/>
        </a:p>
      </dgm:t>
    </dgm:pt>
    <dgm:pt modelId="{17AF7E76-C3E9-4DAE-A162-53AEDB797E25}" type="sibTrans" cxnId="{D34127B9-021A-4D8F-BB04-7BE7C09CCE55}">
      <dgm:prSet/>
      <dgm:spPr/>
      <dgm:t>
        <a:bodyPr/>
        <a:lstStyle/>
        <a:p>
          <a:endParaRPr lang="ru-RU"/>
        </a:p>
      </dgm:t>
    </dgm:pt>
    <dgm:pt modelId="{B2DAF11D-3C36-4DD2-8EDD-25F9AC7DAA69}">
      <dgm:prSet/>
      <dgm:spPr/>
      <dgm:t>
        <a:bodyPr/>
        <a:lstStyle/>
        <a:p>
          <a:pPr rtl="0"/>
          <a:r>
            <a:rPr lang="ru-RU" i="1" dirty="0" smtClean="0">
              <a:solidFill>
                <a:srgbClr val="002060"/>
              </a:solidFill>
            </a:rPr>
            <a:t>С.И.Ожегов. Словарь русского языка</a:t>
          </a:r>
          <a:r>
            <a:rPr lang="ru-RU" dirty="0" smtClean="0">
              <a:solidFill>
                <a:srgbClr val="002060"/>
              </a:solidFill>
            </a:rPr>
            <a:t>. </a:t>
          </a:r>
          <a:endParaRPr lang="ru-RU" dirty="0">
            <a:solidFill>
              <a:srgbClr val="002060"/>
            </a:solidFill>
          </a:endParaRPr>
        </a:p>
      </dgm:t>
    </dgm:pt>
    <dgm:pt modelId="{6A824A42-27C7-48E6-8F42-FB8B207A5ED6}" type="parTrans" cxnId="{E5635BD1-6592-42E6-82C6-39D0046842DB}">
      <dgm:prSet/>
      <dgm:spPr/>
      <dgm:t>
        <a:bodyPr/>
        <a:lstStyle/>
        <a:p>
          <a:endParaRPr lang="ru-RU"/>
        </a:p>
      </dgm:t>
    </dgm:pt>
    <dgm:pt modelId="{9BDC7E51-F9CC-4183-8DC2-FD3F177AD281}" type="sibTrans" cxnId="{E5635BD1-6592-42E6-82C6-39D0046842DB}">
      <dgm:prSet/>
      <dgm:spPr/>
      <dgm:t>
        <a:bodyPr/>
        <a:lstStyle/>
        <a:p>
          <a:endParaRPr lang="ru-RU"/>
        </a:p>
      </dgm:t>
    </dgm:pt>
    <dgm:pt modelId="{8E626713-61A1-4201-A155-5A92D8C9AD47}" type="pres">
      <dgm:prSet presAssocID="{899C095A-8315-40B4-B47D-1BF9AE2A696A}" presName="linear" presStyleCnt="0">
        <dgm:presLayoutVars>
          <dgm:animLvl val="lvl"/>
          <dgm:resizeHandles val="exact"/>
        </dgm:presLayoutVars>
      </dgm:prSet>
      <dgm:spPr/>
    </dgm:pt>
    <dgm:pt modelId="{61EBD4D5-12E2-4C0B-9093-27C56A8712B2}" type="pres">
      <dgm:prSet presAssocID="{BC4EB19C-FD45-464F-8271-69A9E1D67C22}" presName="parentText" presStyleLbl="node1" presStyleIdx="0" presStyleCnt="2" custLinFactNeighborX="-901" custLinFactNeighborY="-19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7509B-34B5-4C9D-80FE-8E9BB88035B8}" type="pres">
      <dgm:prSet presAssocID="{17AF7E76-C3E9-4DAE-A162-53AEDB797E25}" presName="spacer" presStyleCnt="0"/>
      <dgm:spPr/>
    </dgm:pt>
    <dgm:pt modelId="{3FDF9DCF-310B-4835-94D9-E8A805A53020}" type="pres">
      <dgm:prSet presAssocID="{B2DAF11D-3C36-4DD2-8EDD-25F9AC7DAA69}" presName="parentText" presStyleLbl="node1" presStyleIdx="1" presStyleCnt="2" custLinFactY="-468" custLinFactNeighborX="-1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FDE5E-5CC8-45F5-9A63-265C0BD539B9}" type="presOf" srcId="{B2DAF11D-3C36-4DD2-8EDD-25F9AC7DAA69}" destId="{3FDF9DCF-310B-4835-94D9-E8A805A53020}" srcOrd="0" destOrd="0" presId="urn:microsoft.com/office/officeart/2005/8/layout/vList2"/>
    <dgm:cxn modelId="{86CC0378-FF07-4134-82DB-7F5D350941D9}" type="presOf" srcId="{BC4EB19C-FD45-464F-8271-69A9E1D67C22}" destId="{61EBD4D5-12E2-4C0B-9093-27C56A8712B2}" srcOrd="0" destOrd="0" presId="urn:microsoft.com/office/officeart/2005/8/layout/vList2"/>
    <dgm:cxn modelId="{D34127B9-021A-4D8F-BB04-7BE7C09CCE55}" srcId="{899C095A-8315-40B4-B47D-1BF9AE2A696A}" destId="{BC4EB19C-FD45-464F-8271-69A9E1D67C22}" srcOrd="0" destOrd="0" parTransId="{C5A4C73E-02B6-4E06-9914-2345C2541034}" sibTransId="{17AF7E76-C3E9-4DAE-A162-53AEDB797E25}"/>
    <dgm:cxn modelId="{3856D619-C055-459C-8E96-E35553418591}" type="presOf" srcId="{899C095A-8315-40B4-B47D-1BF9AE2A696A}" destId="{8E626713-61A1-4201-A155-5A92D8C9AD47}" srcOrd="0" destOrd="0" presId="urn:microsoft.com/office/officeart/2005/8/layout/vList2"/>
    <dgm:cxn modelId="{E5635BD1-6592-42E6-82C6-39D0046842DB}" srcId="{899C095A-8315-40B4-B47D-1BF9AE2A696A}" destId="{B2DAF11D-3C36-4DD2-8EDD-25F9AC7DAA69}" srcOrd="1" destOrd="0" parTransId="{6A824A42-27C7-48E6-8F42-FB8B207A5ED6}" sibTransId="{9BDC7E51-F9CC-4183-8DC2-FD3F177AD281}"/>
    <dgm:cxn modelId="{67CEAF69-3D33-4D7C-B13E-DF5DF1C7D31E}" type="presParOf" srcId="{8E626713-61A1-4201-A155-5A92D8C9AD47}" destId="{61EBD4D5-12E2-4C0B-9093-27C56A8712B2}" srcOrd="0" destOrd="0" presId="urn:microsoft.com/office/officeart/2005/8/layout/vList2"/>
    <dgm:cxn modelId="{9D6C97FD-C0DA-48E2-B4D3-E33B4CEA4306}" type="presParOf" srcId="{8E626713-61A1-4201-A155-5A92D8C9AD47}" destId="{6607509B-34B5-4C9D-80FE-8E9BB88035B8}" srcOrd="1" destOrd="0" presId="urn:microsoft.com/office/officeart/2005/8/layout/vList2"/>
    <dgm:cxn modelId="{D502DDC4-EC18-4047-B897-CBE110C5CE2D}" type="presParOf" srcId="{8E626713-61A1-4201-A155-5A92D8C9AD47}" destId="{3FDF9DCF-310B-4835-94D9-E8A805A530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BD4D5-12E2-4C0B-9093-27C56A8712B2}">
      <dsp:nvSpPr>
        <dsp:cNvPr id="0" name=""/>
        <dsp:cNvSpPr/>
      </dsp:nvSpPr>
      <dsp:spPr>
        <a:xfrm>
          <a:off x="0" y="234789"/>
          <a:ext cx="7992888" cy="2263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rgbClr val="002060"/>
              </a:solidFill>
            </a:rPr>
            <a:t>ВЕРНИСАЖ</a:t>
          </a:r>
          <a:r>
            <a:rPr lang="ru-RU" sz="4300" kern="1200" dirty="0" smtClean="0">
              <a:solidFill>
                <a:srgbClr val="002060"/>
              </a:solidFill>
            </a:rPr>
            <a:t> – </a:t>
          </a:r>
          <a:r>
            <a:rPr lang="ru-RU" sz="4300" b="1" kern="1200" dirty="0" smtClean="0">
              <a:solidFill>
                <a:srgbClr val="002060"/>
              </a:solidFill>
            </a:rPr>
            <a:t>это торжественное открытие художественной выставки. </a:t>
          </a:r>
          <a:endParaRPr lang="ru-RU" sz="4300" kern="1200" dirty="0">
            <a:solidFill>
              <a:srgbClr val="002060"/>
            </a:solidFill>
          </a:endParaRPr>
        </a:p>
      </dsp:txBody>
      <dsp:txXfrm>
        <a:off x="0" y="234789"/>
        <a:ext cx="7992888" cy="2263950"/>
      </dsp:txXfrm>
    </dsp:sp>
    <dsp:sp modelId="{3FDF9DCF-310B-4835-94D9-E8A805A53020}">
      <dsp:nvSpPr>
        <dsp:cNvPr id="0" name=""/>
        <dsp:cNvSpPr/>
      </dsp:nvSpPr>
      <dsp:spPr>
        <a:xfrm>
          <a:off x="0" y="2512807"/>
          <a:ext cx="7992888" cy="2263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i="1" kern="1200" dirty="0" smtClean="0">
              <a:solidFill>
                <a:srgbClr val="002060"/>
              </a:solidFill>
            </a:rPr>
            <a:t>С.И.Ожегов. Словарь русского языка</a:t>
          </a:r>
          <a:r>
            <a:rPr lang="ru-RU" sz="4300" kern="1200" dirty="0" smtClean="0">
              <a:solidFill>
                <a:srgbClr val="002060"/>
              </a:solidFill>
            </a:rPr>
            <a:t>. </a:t>
          </a:r>
          <a:endParaRPr lang="ru-RU" sz="4300" kern="1200" dirty="0">
            <a:solidFill>
              <a:srgbClr val="002060"/>
            </a:solidFill>
          </a:endParaRPr>
        </a:p>
      </dsp:txBody>
      <dsp:txXfrm>
        <a:off x="0" y="2512807"/>
        <a:ext cx="7992888" cy="226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93A9A4-04E1-4335-8A8E-1E393D1D0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337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6E65B6-C507-491B-BAA9-8E514BE64617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3A9A4-04E1-4335-8A8E-1E393D1D0E9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BDBA-1BEF-4616-9BB2-1BB075419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579496"/>
      </p:ext>
    </p:extLst>
  </p:cSld>
  <p:clrMapOvr>
    <a:masterClrMapping/>
  </p:clrMapOvr>
  <p:transition spd="med" advClick="0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7154-A5B8-42A5-9A7D-A5E0A950E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218671"/>
      </p:ext>
    </p:extLst>
  </p:cSld>
  <p:clrMapOvr>
    <a:masterClrMapping/>
  </p:clrMapOvr>
  <p:transition spd="med" advClick="0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D69FF-B3C9-4170-B22E-9E92BD79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623934"/>
      </p:ext>
    </p:extLst>
  </p:cSld>
  <p:clrMapOvr>
    <a:masterClrMapping/>
  </p:clrMapOvr>
  <p:transition spd="med" advClick="0" advTm="15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17CFC2-831C-422F-BB9F-D310B63F09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E56C-D6A4-4249-871C-66010E8B8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406562"/>
      </p:ext>
    </p:extLst>
  </p:cSld>
  <p:clrMapOvr>
    <a:masterClrMapping/>
  </p:clrMapOvr>
  <p:transition spd="med" advClick="0" advTm="1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CC21-0D78-47CF-A3E3-0A4241906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063453"/>
      </p:ext>
    </p:extLst>
  </p:cSld>
  <p:clrMapOvr>
    <a:masterClrMapping/>
  </p:clrMapOvr>
  <p:transition spd="med" advClick="0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5B6B-2B69-4A2E-92DA-AF77FFD65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469213"/>
      </p:ext>
    </p:extLst>
  </p:cSld>
  <p:clrMapOvr>
    <a:masterClrMapping/>
  </p:clrMapOvr>
  <p:transition spd="med" advClick="0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A011-9EE8-4D0F-B69B-11B82B3FE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548105"/>
      </p:ext>
    </p:extLst>
  </p:cSld>
  <p:clrMapOvr>
    <a:masterClrMapping/>
  </p:clrMapOvr>
  <p:transition spd="med" advClick="0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A12B-243C-4B0D-86D0-C74CAA73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222522"/>
      </p:ext>
    </p:extLst>
  </p:cSld>
  <p:clrMapOvr>
    <a:masterClrMapping/>
  </p:clrMapOvr>
  <p:transition spd="med" advClick="0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CDA3-1ACB-482B-AC14-03C4EB7AB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245095"/>
      </p:ext>
    </p:extLst>
  </p:cSld>
  <p:clrMapOvr>
    <a:masterClrMapping/>
  </p:clrMapOvr>
  <p:transition spd="med" advClick="0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1834-D0B2-4332-9239-905BEB326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911707"/>
      </p:ext>
    </p:extLst>
  </p:cSld>
  <p:clrMapOvr>
    <a:masterClrMapping/>
  </p:clrMapOvr>
  <p:transition spd="med" advClick="0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DB89-FEC0-4BE1-85BC-89860AABE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140458"/>
      </p:ext>
    </p:extLst>
  </p:cSld>
  <p:clrMapOvr>
    <a:masterClrMapping/>
  </p:clrMapOvr>
  <p:transition spd="med" advClick="0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80B86A1-C0A0-4918-8B91-DFBE45999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15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3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9.xml"/><Relationship Id="rId5" Type="http://schemas.openxmlformats.org/officeDocument/2006/relationships/slide" Target="slide10.xml"/><Relationship Id="rId10" Type="http://schemas.openxmlformats.org/officeDocument/2006/relationships/slide" Target="slide27.xml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ctrTitle"/>
          </p:nvPr>
        </p:nvSpPr>
        <p:spPr>
          <a:xfrm>
            <a:off x="714375" y="2492896"/>
            <a:ext cx="7772400" cy="2250554"/>
          </a:xfrm>
        </p:spPr>
        <p:txBody>
          <a:bodyPr/>
          <a:lstStyle/>
          <a:p>
            <a:pPr lvl="0" eaLnBrk="1" hangingPunct="1"/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Музей русского языка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Di" pitchFamily="66" charset="0"/>
              </a:rPr>
              <a:t/>
            </a:r>
            <a:b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Di" pitchFamily="66" charset="0"/>
              </a:rPr>
            </a:b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latin typeface="+mn-lt"/>
              </a:rPr>
              <a:t>предмет</a:t>
            </a:r>
            <a:r>
              <a:rPr lang="ru-RU" sz="3200" dirty="0" smtClean="0">
                <a:latin typeface="+mn-lt"/>
              </a:rPr>
              <a:t>: русский язык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образовательное учреждение: 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МАОУ-СОШ</a:t>
            </a:r>
            <a:r>
              <a:rPr lang="ru-RU" sz="3200" dirty="0" smtClean="0">
                <a:latin typeface="+mn-lt"/>
              </a:rPr>
              <a:t>№91, </a:t>
            </a:r>
            <a:r>
              <a:rPr lang="ru-RU" sz="3200" dirty="0" smtClean="0">
                <a:latin typeface="+mn-lt"/>
              </a:rPr>
              <a:t>г.Екатеринбург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учитель русского языка и литературы – </a:t>
            </a:r>
            <a:r>
              <a:rPr lang="ru-RU" sz="3200" dirty="0" err="1" smtClean="0">
                <a:latin typeface="+mn-lt"/>
              </a:rPr>
              <a:t>Левинская</a:t>
            </a:r>
            <a:r>
              <a:rPr lang="ru-RU" sz="3200" dirty="0" smtClean="0">
                <a:latin typeface="+mn-lt"/>
              </a:rPr>
              <a:t> Марина </a:t>
            </a:r>
            <a:r>
              <a:rPr lang="ru-RU" sz="3200" dirty="0" err="1" smtClean="0">
                <a:latin typeface="+mn-lt"/>
              </a:rPr>
              <a:t>Кадировна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2013 </a:t>
            </a:r>
            <a:r>
              <a:rPr lang="ru-RU" sz="3200" dirty="0" smtClean="0">
                <a:latin typeface="+mn-lt"/>
              </a:rPr>
              <a:t>г.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Di" pitchFamily="66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28875" y="2857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endParaRPr lang="ru-RU">
              <a:solidFill>
                <a:srgbClr val="7030A0"/>
              </a:solidFill>
              <a:latin typeface="Arbat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3360" y="1196752"/>
            <a:ext cx="5760640" cy="2232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Николай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Иванович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Сладков: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3573016"/>
            <a:ext cx="4320480" cy="108012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Monotype Corsiva" pitchFamily="66" charset="0"/>
              </a:rPr>
              <a:t>(1920г. – 1996 г.)</a:t>
            </a:r>
          </a:p>
        </p:txBody>
      </p:sp>
      <p:pic>
        <p:nvPicPr>
          <p:cNvPr id="31746" name="Picture 2" descr="http://e-libra.ru/files/foto/2013/08/30/258_Slad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6004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Январь </a:t>
            </a:r>
            <a:r>
              <a:rPr lang="ru-RU" sz="2800" dirty="0" smtClean="0"/>
              <a:t>– месяц больших молчаливых снегов. Вырастают они всегда неожиданно. Вдруг ночью зашепчутся, зашепчутся деревья – что-то творится в лесу. К утру станет видно: пришла настоящая зима и коснулась природы! Лес утонул в дремучих сугробах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    </a:t>
            </a:r>
            <a:r>
              <a:rPr lang="ru-RU" sz="2800" dirty="0" smtClean="0"/>
              <a:t> Вместе со снегами налетели и набежали в лес причудливые существа. Расселись они по пням, вскарабкались на ели и сосны. Вдруг  раздаётся шорох. Мы видим, что на пеньке, сидит зайчик. Сложил он белые лапки, молчит, смотрит на белый лес и удивляется красоте мира.</a:t>
            </a:r>
          </a:p>
          <a:p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596336" y="6182544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Зал «Экспрессия»</a:t>
            </a:r>
            <a:endParaRPr lang="ru-RU" sz="6000" b="1" dirty="0"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User\Desktop\j86509_1315717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2000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668344" y="6182544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18908">
            <a:off x="1119934" y="3395659"/>
            <a:ext cx="2735262" cy="1296987"/>
          </a:xfrm>
          <a:prstGeom prst="rect">
            <a:avLst/>
          </a:prstGeom>
          <a:noFill/>
        </p:spPr>
      </p:pic>
      <p:pic>
        <p:nvPicPr>
          <p:cNvPr id="3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060" flipH="1">
            <a:off x="5399434" y="3388504"/>
            <a:ext cx="2979911" cy="12969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92948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kern="10" dirty="0" smtClean="0">
                <a:ln w="11430"/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/>
              </a:rPr>
              <a:t>Электронная физкультминутка</a:t>
            </a:r>
          </a:p>
          <a:p>
            <a:pPr algn="ctr"/>
            <a:r>
              <a:rPr lang="ru-RU" sz="6000" b="1" kern="10" dirty="0" smtClean="0">
                <a:ln w="11430"/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/>
              </a:rPr>
              <a:t>для глаз</a:t>
            </a:r>
            <a:endParaRPr lang="ru-RU" sz="6000" b="1" kern="10" dirty="0">
              <a:ln w="11430"/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</p:spTree>
  </p:cSld>
  <p:clrMapOvr>
    <a:masterClrMapping/>
  </p:clrMapOvr>
  <p:transition spd="med" advClick="0" advTm="2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571472" y="357166"/>
            <a:ext cx="928694" cy="928694"/>
          </a:xfrm>
          <a:prstGeom prst="sun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14282 C -0.00694 0.03634 0.079 -0.05024 0.18473 -0.05024 L 0.62796 -0.05024 C 0.73369 -0.05024 0.81997 0.03634 0.81997 0.14282 L 0.81997 0.58287 C 0.81997 0.68981 0.73369 0.78009 0.62796 0.78009 L 0.18473 0.78009 C 0.079 0.78009 -0.00694 0.68981 -0.00694 0.58287 Z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4445 L 0.77361 0.036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837 0.03379 L 0.79636 0.737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5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636 0.73726 L -0.01475 0.737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3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53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64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7382 L -0.01476 0.044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53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53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53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95" presetID="53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59" presetClass="path" presetSubtype="0" accel="50000" decel="5000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7569 C -0.00694 0.21203 0.07917 0.08634 0.18421 0.08634 C 0.29254 0.08634 0.37882 0.21203 0.37882 0.37569 C 0.37882 0.53958 0.46494 0.66551 0.57344 0.66551 C 0.67848 0.66551 0.76476 0.53958 0.76476 0.37569 " pathEditMode="relative" rAng="0" ptsTypes="fffff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53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53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53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2" presetID="39" presetClass="path" presetSubtype="0" accel="50000" decel="5000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5416 C -0.00694 0.46365 0.07917 0.54838 0.18421 0.54838 C 0.29237 0.54838 0.379 0.46365 0.379 0.35416 C 0.379 0.24398 0.46511 0.15972 0.57327 0.15972 C 0.6783 0.15972 0.76494 0.24398 0.76494 0.35416 " pathEditMode="relative" rAng="0" ptsTypes="fffff">
                                      <p:cBhvr>
                                        <p:cTn id="1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53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53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53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6" presetClass="exit" presetSubtype="16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animBg="1"/>
      <p:bldP spid="2" grpId="17" animBg="1"/>
      <p:bldP spid="2" grpId="18" animBg="1"/>
      <p:bldP spid="2" grpId="19" animBg="1"/>
      <p:bldP spid="2" grpId="20" animBg="1"/>
      <p:bldP spid="2" grpId="21" animBg="1"/>
      <p:bldP spid="2" grpId="22" animBg="1"/>
      <p:bldP spid="2" grpId="23" animBg="1"/>
      <p:bldP spid="2" grpId="24" animBg="1"/>
      <p:bldP spid="2" grpId="25" animBg="1"/>
      <p:bldP spid="2" grpId="26" animBg="1"/>
      <p:bldP spid="2" grpId="2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1142976" y="785794"/>
            <a:ext cx="6643734" cy="535785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2214578" cy="1771662"/>
          </a:xfrm>
          <a:prstGeom prst="rect">
            <a:avLst/>
          </a:prstGeom>
          <a:noFill/>
        </p:spPr>
      </p:pic>
      <p:pic>
        <p:nvPicPr>
          <p:cNvPr id="4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71670" y="1785926"/>
            <a:ext cx="2343166" cy="1701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051050" y="692150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000892" y="2214554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305 L -0.57275 0.093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5833 -0.25185 -0.03941 -0.10139 -0.03941 0.08403 C -0.03941 0.26921 -0.15833 0.42014 -0.30347 0.42014 C -0.44844 0.42014 -0.56649 0.26921 -0.56649 0.08403 C -0.56649 -0.10139 -0.44844 -0.25185 -0.30347 -0.25185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6545 -0.25185 -0.05226 -0.09676 -0.05226 0.09421 C -0.05226 0.28518 -0.16545 0.4412 -0.30347 0.4412 C -0.44167 0.4412 -0.554 0.28518 -0.554 0.09421 C -0.554 -0.09676 -0.44167 -0.25185 -0.30347 -0.25185 Z " pathEditMode="relative" rAng="0" ptsTypes="fffff">
                                      <p:cBhvr>
                                        <p:cTn id="18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85 C -0.16285 -0.25185 -0.04809 -0.09931 -0.04809 0.08842 C -0.04809 0.27592 -0.16285 0.42893 -0.30348 0.42893 C -0.44393 0.42893 -0.55816 0.27592 -0.55816 0.08842 C -0.55816 -0.09931 -0.44393 -0.25185 -0.30348 -0.25185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7" grpId="2" animBg="1"/>
      <p:bldP spid="16387" grpId="3" animBg="1"/>
      <p:bldP spid="16387" grpId="4" animBg="1"/>
      <p:bldP spid="16387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71736" y="1142984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00364" y="1571613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14546" y="1071546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2991992" y="1428737"/>
            <a:ext cx="3223081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785786" y="214290"/>
            <a:ext cx="7429552" cy="621510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мама\Мои рисунки\глаза\161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85926"/>
            <a:ext cx="3063258" cy="1595447"/>
          </a:xfrm>
          <a:prstGeom prst="roundRect">
            <a:avLst/>
          </a:prstGeom>
          <a:noFill/>
        </p:spPr>
      </p:pic>
      <p:pic>
        <p:nvPicPr>
          <p:cNvPr id="3" name="Picture 2" descr="C:\мама\Мои рисунки\глаза\161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1643050"/>
            <a:ext cx="2857520" cy="1679418"/>
          </a:xfrm>
          <a:prstGeom prst="roundRect">
            <a:avLst/>
          </a:prstGeom>
          <a:noFill/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596336" y="5805264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2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2649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Этапы урока</a:t>
            </a:r>
            <a:endParaRPr lang="ru-RU" b="1" dirty="0" smtClean="0">
              <a:solidFill>
                <a:schemeClr val="accent6"/>
              </a:solidFill>
              <a:hlinkClick r:id="rId2" action="ppaction://hlinksldjump"/>
            </a:endParaRPr>
          </a:p>
          <a:p>
            <a:pPr lvl="0">
              <a:buNone/>
            </a:pPr>
            <a:r>
              <a:rPr lang="en-US" sz="2400" dirty="0" smtClean="0">
                <a:hlinkClick r:id="rId2" action="ppaction://hlinksldjump"/>
              </a:rPr>
              <a:t>1</a:t>
            </a:r>
            <a:r>
              <a:rPr lang="ru-RU" sz="2400" dirty="0" smtClean="0">
                <a:hlinkClick r:id="rId2" action="ppaction://hlinksldjump"/>
              </a:rPr>
              <a:t>. Работа с лексическим значением слова «Музей»;</a:t>
            </a:r>
          </a:p>
          <a:p>
            <a:pPr lvl="0">
              <a:buNone/>
            </a:pPr>
            <a:r>
              <a:rPr lang="ru-RU" sz="2400" dirty="0" smtClean="0">
                <a:hlinkClick r:id="rId3" action="ppaction://hlinksldjump"/>
              </a:rPr>
              <a:t>2. Знакомство со словом </a:t>
            </a:r>
            <a:r>
              <a:rPr lang="ru-RU" sz="2400" dirty="0" smtClean="0">
                <a:hlinkClick r:id="rId3" action="ppaction://hlinksldjump"/>
              </a:rPr>
              <a:t>«Вернисаж»;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4" action="ppaction://hlinksldjump"/>
              </a:rPr>
              <a:t>3. </a:t>
            </a:r>
            <a:r>
              <a:rPr lang="ru-RU" sz="2400" dirty="0" smtClean="0">
                <a:hlinkClick r:id="rId4" action="ppaction://hlinksldjump"/>
              </a:rPr>
              <a:t>П</a:t>
            </a:r>
            <a:r>
              <a:rPr lang="ru-RU" sz="2400" dirty="0" smtClean="0">
                <a:hlinkClick r:id="rId4" action="ppaction://hlinksldjump"/>
              </a:rPr>
              <a:t>одготовка к работе с текстом;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5" action="ppaction://hlinksldjump"/>
              </a:rPr>
              <a:t>4. Работа </a:t>
            </a:r>
            <a:r>
              <a:rPr lang="ru-RU" sz="2400" dirty="0" smtClean="0">
                <a:hlinkClick r:id="rId5" action="ppaction://hlinksldjump"/>
              </a:rPr>
              <a:t>над комплексным анализом текста Н.И.Сладкова «Январь</a:t>
            </a:r>
            <a:r>
              <a:rPr lang="ru-RU" sz="2400" dirty="0" smtClean="0">
                <a:hlinkClick r:id="rId5" action="ppaction://hlinksldjump"/>
              </a:rPr>
              <a:t>»;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6" action="ppaction://hlinksldjump"/>
              </a:rPr>
              <a:t>5. Постановка целей урока;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7" action="ppaction://hlinksldjump"/>
              </a:rPr>
              <a:t>6.Физминутка;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8" action="ppaction://hlinksldjump"/>
              </a:rPr>
              <a:t>7. Проблемная ситуация: «Что шепот шороху шептал?». </a:t>
            </a:r>
            <a:r>
              <a:rPr lang="ru-RU" sz="2400" dirty="0" smtClean="0">
                <a:hlinkClick r:id="rId8" action="ppaction://hlinksldjump"/>
              </a:rPr>
              <a:t>Формулировка правила;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9" action="ppaction://hlinksldjump"/>
              </a:rPr>
              <a:t>8. Лексическая работа;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10" action="ppaction://hlinksldjump"/>
              </a:rPr>
              <a:t>9. Загадки на изученную орфограмму;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11" action="ppaction://hlinksldjump"/>
              </a:rPr>
              <a:t>10. Рефлексия;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12" action="ppaction://hlinksldjump"/>
              </a:rPr>
              <a:t>11. Домашнее задание;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hlinkClick r:id="rId13" action="ppaction://hlinksldjump"/>
              </a:rPr>
              <a:t>12. Виртуальная экскурсия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64307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ЗАЛ  «Я  НЕ  ЗНАЮ»</a:t>
            </a:r>
            <a:endParaRPr lang="ru-RU" sz="6600" b="1" dirty="0"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2367714"/>
          </a:xfrm>
        </p:spPr>
        <p:txBody>
          <a:bodyPr/>
          <a:lstStyle/>
          <a:p>
            <a:r>
              <a:rPr lang="ru-RU" sz="9600" dirty="0" smtClean="0">
                <a:solidFill>
                  <a:srgbClr val="0033CC"/>
                </a:solidFill>
              </a:rPr>
              <a:t>????????</a:t>
            </a:r>
            <a:endParaRPr lang="ru-RU" sz="9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3857644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Что Шёпот Шороху шептал?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501090" y="6429396"/>
            <a:ext cx="642910" cy="428604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USER\Рабочий стол\думае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1623095" cy="185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:\Documents and Settings\USER\Рабочий стол\грустный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005064"/>
            <a:ext cx="2053432" cy="231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483768" y="404664"/>
            <a:ext cx="3672408" cy="2160241"/>
          </a:xfrm>
          <a:prstGeom prst="cloudCallout">
            <a:avLst>
              <a:gd name="adj1" fmla="val -66814"/>
              <a:gd name="adj2" fmla="val 28586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Привет. Давайте знакомиться. Меня зовут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Шепот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786063" y="3071813"/>
            <a:ext cx="4214812" cy="1857375"/>
          </a:xfrm>
          <a:prstGeom prst="cloudCallout">
            <a:avLst>
              <a:gd name="adj1" fmla="val 54819"/>
              <a:gd name="adj2" fmla="val 87110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Здравствуйте ребята. Позвольте представить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ся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Шорох.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USER\Рабочий стол\думае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9398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714500" y="142875"/>
            <a:ext cx="4214813" cy="1643063"/>
          </a:xfrm>
          <a:prstGeom prst="cloudCallout">
            <a:avLst>
              <a:gd name="adj1" fmla="val -53861"/>
              <a:gd name="adj2" fmla="val 58862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Давай разберёмся. Начнём вот с чего. Что у нас общего?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4929188" y="1214438"/>
            <a:ext cx="3929062" cy="1785937"/>
          </a:xfrm>
          <a:prstGeom prst="cloudCallout">
            <a:avLst>
              <a:gd name="adj1" fmla="val 29985"/>
              <a:gd name="adj2" fmla="val 99180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Мы оба существительные, да и орфограмма у нас в корне...</a:t>
            </a:r>
          </a:p>
        </p:txBody>
      </p:sp>
      <p:pic>
        <p:nvPicPr>
          <p:cNvPr id="8" name="Picture 14" descr="C:\Documents and Settings\USER\Рабочий стол\грустный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3357563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1643063" y="0"/>
            <a:ext cx="4357687" cy="1928813"/>
          </a:xfrm>
          <a:prstGeom prst="cloudCallout">
            <a:avLst>
              <a:gd name="adj1" fmla="val -51408"/>
              <a:gd name="adj2" fmla="val 50122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Может быть, родственники  нам помогут? У меня есть дядюшка глагол ШЕПТАТЬ. А у тебя?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4929188" y="1071563"/>
            <a:ext cx="3929062" cy="1714500"/>
          </a:xfrm>
          <a:prstGeom prst="cloudCallout">
            <a:avLst>
              <a:gd name="adj1" fmla="val 26562"/>
              <a:gd name="adj2" fmla="val 99342"/>
            </a:avLst>
          </a:prstGeom>
          <a:solidFill>
            <a:schemeClr val="tx2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А у меня нет никого. Вот в чём дело!</a:t>
            </a:r>
          </a:p>
        </p:txBody>
      </p:sp>
      <p:pic>
        <p:nvPicPr>
          <p:cNvPr id="11" name="Picture 19" descr="C:\Documents and Settings\USER\Рабочий стол\дед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500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2786063" y="3071813"/>
            <a:ext cx="4214812" cy="1857375"/>
          </a:xfrm>
          <a:prstGeom prst="cloudCallout">
            <a:avLst>
              <a:gd name="adj1" fmla="val -78181"/>
              <a:gd name="adj2" fmla="val 17544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Ребята, помогите Шёпоту и Шороху сделать вывод.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5013176"/>
            <a:ext cx="8215312" cy="142875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Корень нужно проверить, подобрав  однокоренные слова.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Если в однокоренном слове пишется Е , то и в слове пишется Ё, если нет, то пишется О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2" grpId="0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USER\Рабочий стол\дед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928938" y="357188"/>
            <a:ext cx="4429125" cy="1714500"/>
          </a:xfrm>
          <a:prstGeom prst="cloudCallout">
            <a:avLst>
              <a:gd name="adj1" fmla="val -68611"/>
              <a:gd name="adj2" fmla="val 39416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Познакомься и подружись, уважаемый Шорох, со своими друзьями: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313" y="2643188"/>
            <a:ext cx="6715125" cy="200025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Шоколад, шофёр, крыжовник,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Шов, шоссе, </a:t>
            </a:r>
            <a:r>
              <a:rPr lang="ru-RU" sz="3200" b="1" dirty="0" err="1">
                <a:solidFill>
                  <a:srgbClr val="C00000"/>
                </a:solidFill>
                <a:latin typeface="Comic Sans MS" pitchFamily="66" charset="0"/>
              </a:rPr>
              <a:t>обжора</a:t>
            </a: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, шорник,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Капюшон, жокей, чащоба,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Шорох, чопорный, трущоба.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500313" y="4786313"/>
            <a:ext cx="3500437" cy="1000125"/>
          </a:xfrm>
          <a:prstGeom prst="cloudCallout">
            <a:avLst>
              <a:gd name="adj1" fmla="val -77765"/>
              <a:gd name="adj2" fmla="val 46125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Ой, и я тут!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3929063" y="0"/>
            <a:ext cx="4572000" cy="2571750"/>
          </a:xfrm>
          <a:prstGeom prst="cloudCallout">
            <a:avLst>
              <a:gd name="adj1" fmla="val -90195"/>
              <a:gd name="adj2" fmla="val 29599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Да, ты тоже словарное слово. Но это же не значит, что у тебя никого нет?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2571750" y="4786313"/>
            <a:ext cx="4429125" cy="1500187"/>
          </a:xfrm>
          <a:prstGeom prst="cloudCallout">
            <a:avLst>
              <a:gd name="adj1" fmla="val -73216"/>
              <a:gd name="adj2" fmla="val 15194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Спасибо, я очень рад!!!</a:t>
            </a:r>
          </a:p>
        </p:txBody>
      </p:sp>
      <p:pic>
        <p:nvPicPr>
          <p:cNvPr id="11" name="Picture 16" descr="C:\Documents and Settings\USER\Рабочий стол\морг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286375"/>
            <a:ext cx="914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C:\Documents and Settings\USER\Рабочий стол\грустный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71437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гнутая вправо стрелка 13">
            <a:hlinkClick r:id="rId5" action="ppaction://hlinksldjump"/>
          </p:cNvPr>
          <p:cNvSpPr/>
          <p:nvPr/>
        </p:nvSpPr>
        <p:spPr>
          <a:xfrm>
            <a:off x="7668344" y="5949280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5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6192688"/>
          </a:xfrm>
        </p:spPr>
        <p:txBody>
          <a:bodyPr>
            <a:normAutofit/>
          </a:bodyPr>
          <a:lstStyle/>
          <a:p>
            <a:pPr indent="373063" algn="ctr">
              <a:lnSpc>
                <a:spcPct val="90000"/>
              </a:lnSpc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Чопорный</a:t>
            </a: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чрезмерно</a:t>
            </a:r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, неестественно 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строгий</a:t>
            </a:r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 в 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поведении</a:t>
            </a:r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, в 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обращении</a:t>
            </a:r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; </a:t>
            </a: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cs typeface="Times New Roman" pitchFamily="18" charset="0"/>
              </a:rPr>
              <a:t>крайне</a:t>
            </a:r>
            <a:r>
              <a:rPr lang="ru-RU" b="1" dirty="0">
                <a:solidFill>
                  <a:srgbClr val="0033CC"/>
                </a:solidFill>
                <a:cs typeface="Times New Roman" pitchFamily="18" charset="0"/>
              </a:rPr>
              <a:t> щепетильный в отношении соблюдения приличий.</a:t>
            </a:r>
          </a:p>
          <a:p>
            <a:pPr>
              <a:lnSpc>
                <a:spcPct val="90000"/>
              </a:lnSpc>
              <a:buNone/>
            </a:pPr>
            <a:r>
              <a:rPr lang="ru-RU" dirty="0"/>
              <a:t> 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bovitra10-500x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47975"/>
            <a:ext cx="4762500" cy="401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175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Жокей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+mn-lt"/>
              </a:rPr>
              <a:t>– профессиональный  наездник на скачках, бегах.</a:t>
            </a:r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</a:br>
            <a:endParaRPr lang="ru-RU" b="1" dirty="0">
              <a:ln w="11430"/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C:\Users\User\Desktop\0b0d74cce57570d883bb1f51f26b5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785926"/>
            <a:ext cx="8255000" cy="474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668344" y="5949280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2016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ru-RU" sz="3200" b="1" i="0" u="sng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Отгадайте и запишите ответы на данные вопросы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.Плод дуба</a:t>
            </a:r>
          </a:p>
          <a:p>
            <a:pPr lvl="0"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.Предмет для чистки зубов</a:t>
            </a:r>
          </a:p>
          <a:p>
            <a:pPr lvl="0"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3.Какой цвет одуванчика?</a:t>
            </a:r>
          </a:p>
          <a:p>
            <a:pPr marL="457200" lvl="0" indent="-457200"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4.Актер цирка, который искусно подбрасывает     несколько предметов.</a:t>
            </a:r>
          </a:p>
          <a:p>
            <a:pPr lvl="0"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Профессиональный  наездник на скачках, бегах.</a:t>
            </a:r>
          </a:p>
          <a:p>
            <a:pPr lvl="0"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Место соединения сшитых кусков. </a:t>
            </a:r>
          </a:p>
          <a:p>
            <a:pPr lvl="0"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7.Колючий кустарник с кисло-сладкими ягодами зеленого цвета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WordArt 6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62642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Проверь себя!</a:t>
            </a:r>
          </a:p>
        </p:txBody>
      </p:sp>
      <p:graphicFrame>
        <p:nvGraphicFramePr>
          <p:cNvPr id="173094" name="Group 38"/>
          <p:cNvGraphicFramePr>
            <a:graphicFrameLocks noGrp="1"/>
          </p:cNvGraphicFramePr>
          <p:nvPr>
            <p:ph sz="half" idx="2"/>
          </p:nvPr>
        </p:nvGraphicFramePr>
        <p:xfrm>
          <a:off x="899592" y="1844824"/>
          <a:ext cx="7705725" cy="4590288"/>
        </p:xfrm>
        <a:graphic>
          <a:graphicData uri="http://schemas.openxmlformats.org/drawingml/2006/table">
            <a:tbl>
              <a:tblPr/>
              <a:tblGrid>
                <a:gridCol w="3852862"/>
                <a:gridCol w="3852863"/>
              </a:tblGrid>
              <a:tr h="41148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1.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Жёлудь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2. Щётка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3. Жёлтый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4. Жонглёр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5. Жокей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6. Шов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7. Крыжовник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668344" y="5949280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793037" cy="1462087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Зал «Чудесные знания»</a:t>
            </a:r>
            <a:endParaRPr lang="ru-RU" sz="6600" b="1" dirty="0"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" name="Picture 2" descr="C:\Documents and Settings\Елена\Рабочий стол\Кабардино-балкария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3419475" y="1341438"/>
            <a:ext cx="4578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Admin\Рабочий стол\толерантность.през\музей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Блок-схема: альтернативный процесс 11"/>
          <p:cNvSpPr/>
          <p:nvPr/>
        </p:nvSpPr>
        <p:spPr>
          <a:xfrm rot="937429">
            <a:off x="5380038" y="5967413"/>
            <a:ext cx="1928812" cy="428625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_PresentumNr" pitchFamily="82" charset="-52"/>
              </a:rPr>
              <a:t>Людовик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6" descr="C:\Documents and Settings\Admin\Мои документы\Мои рисунки\ЗАМКИ\фасад версаль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-747464"/>
            <a:ext cx="10350666" cy="76054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CC99FF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-324544" y="4549676"/>
            <a:ext cx="9865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это место, которое хранит, изучает, выставляет произведения искусства, предметы истории, науки.</a:t>
            </a:r>
            <a:endParaRPr lang="ru-RU" sz="40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-243408"/>
            <a:ext cx="48965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11500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15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Выгнутая вправо стрелка 8">
            <a:hlinkClick r:id="rId4" action="ppaction://hlinksldjump"/>
          </p:cNvPr>
          <p:cNvSpPr/>
          <p:nvPr/>
        </p:nvSpPr>
        <p:spPr>
          <a:xfrm>
            <a:off x="7956376" y="6182544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Стрелка вправо 3"/>
          <p:cNvSpPr>
            <a:spLocks noChangeArrowheads="1"/>
          </p:cNvSpPr>
          <p:nvPr/>
        </p:nvSpPr>
        <p:spPr bwMode="auto">
          <a:xfrm>
            <a:off x="428596" y="4786322"/>
            <a:ext cx="7070743" cy="1258900"/>
          </a:xfrm>
          <a:prstGeom prst="rightArrow">
            <a:avLst>
              <a:gd name="adj1" fmla="val 50000"/>
              <a:gd name="adj2" fmla="val 151229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НЕ ПОНЯЛ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Стрелка вправо 59"/>
          <p:cNvSpPr>
            <a:spLocks noChangeArrowheads="1"/>
          </p:cNvSpPr>
          <p:nvPr/>
        </p:nvSpPr>
        <p:spPr bwMode="auto">
          <a:xfrm>
            <a:off x="500034" y="2571744"/>
            <a:ext cx="7072362" cy="1571636"/>
          </a:xfrm>
          <a:prstGeom prst="rightArrow">
            <a:avLst>
              <a:gd name="adj1" fmla="val 50000"/>
              <a:gd name="adj2" fmla="val 15122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ПОНЯЛ, НО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Стрелка вправо 1"/>
          <p:cNvSpPr>
            <a:spLocks noChangeArrowheads="1"/>
          </p:cNvSpPr>
          <p:nvPr/>
        </p:nvSpPr>
        <p:spPr bwMode="auto">
          <a:xfrm>
            <a:off x="571472" y="714356"/>
            <a:ext cx="7143800" cy="1357322"/>
          </a:xfrm>
          <a:prstGeom prst="rightArrow">
            <a:avLst>
              <a:gd name="adj1" fmla="val 50000"/>
              <a:gd name="adj2" fmla="val 15122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ПОНЯЛ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lvl="8" indent="-9001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И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нтерес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    Т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ворчество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  О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бучение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Г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лавное </a:t>
            </a:r>
            <a:endParaRPr kumimoji="0" lang="ru-RU" sz="8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668344" y="5949280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858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820472" cy="5072098"/>
          </a:xfrm>
        </p:spPr>
        <p:txBody>
          <a:bodyPr/>
          <a:lstStyle/>
          <a:p>
            <a:r>
              <a:rPr lang="ru-RU" dirty="0" smtClean="0"/>
              <a:t> 1)Выучить правило, найти лексическое значение слов-исключений на орфограмму «Буквы </a:t>
            </a:r>
            <a:r>
              <a:rPr lang="ru-RU" dirty="0" err="1" smtClean="0"/>
              <a:t>о-ё</a:t>
            </a:r>
            <a:r>
              <a:rPr lang="ru-RU" dirty="0" smtClean="0"/>
              <a:t> после шипящих в корне слова». </a:t>
            </a:r>
          </a:p>
          <a:p>
            <a:r>
              <a:rPr lang="ru-RU" dirty="0" smtClean="0"/>
              <a:t>2)На дополнительную отметку рассказать про любой музей России, используя материалы виртуальных экскурсий.</a:t>
            </a:r>
          </a:p>
          <a:p>
            <a:r>
              <a:rPr lang="ru-RU" b="1" dirty="0" err="1" smtClean="0"/>
              <a:t>journal-shkolniku.ru</a:t>
            </a:r>
            <a:r>
              <a:rPr lang="ru-RU" b="1" dirty="0" smtClean="0"/>
              <a:t>, Выпуск  8.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668344" y="5949280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«Виртуальные экскурсии в музеи России»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на сайте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err="1" smtClean="0">
                <a:solidFill>
                  <a:srgbClr val="C00000"/>
                </a:solidFill>
              </a:rPr>
              <a:t>journal-shkolniku.ru</a:t>
            </a:r>
            <a:r>
              <a:rPr lang="ru-RU" sz="5400" b="1" dirty="0" smtClean="0">
                <a:solidFill>
                  <a:srgbClr val="C00000"/>
                </a:solidFill>
              </a:rPr>
              <a:t>,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Выпуск  8.</a:t>
            </a:r>
            <a:endParaRPr lang="ru-RU" sz="5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668344" y="5949280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ВЕРНИСАЖ</a:t>
            </a:r>
            <a:endParaRPr lang="ru-RU" sz="6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83568" y="1052736"/>
          <a:ext cx="7992888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Выгнутая вправо стрелка 10">
            <a:hlinkClick r:id="rId8" action="ppaction://hlinksldjump"/>
          </p:cNvPr>
          <p:cNvSpPr/>
          <p:nvPr/>
        </p:nvSpPr>
        <p:spPr>
          <a:xfrm>
            <a:off x="7884368" y="6182544"/>
            <a:ext cx="93610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ЗАЛ «Зимние этюды»</a:t>
            </a:r>
            <a:endParaRPr lang="ru-RU" sz="5400" b="1" dirty="0"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User\Desktop\0834d51d16be17bf06e51f7aad62db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636" y="1340768"/>
            <a:ext cx="7068764" cy="530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24744"/>
            <a:ext cx="8072462" cy="44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0" y="55892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33CC"/>
                </a:solidFill>
                <a:latin typeface="Monotype Corsiva" pitchFamily="66" charset="0"/>
              </a:rPr>
              <a:t>Зима. И.И.Шишкин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alentin Ser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42875"/>
            <a:ext cx="4781550" cy="597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33CC"/>
                </a:solidFill>
                <a:latin typeface="Monotype Corsiva" pitchFamily="66" charset="0"/>
              </a:rPr>
              <a:t>Зима в Абрамцево. Валентин Серов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Isaac Levitan. Village in Win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83537" cy="518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0" y="537321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33CC"/>
                </a:solidFill>
                <a:latin typeface="Monotype Corsiva" pitchFamily="66" charset="0"/>
              </a:rPr>
              <a:t>Деревня зимой. Исаак Левитан</a:t>
            </a:r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596336" y="6182544"/>
            <a:ext cx="1187624" cy="675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509</Words>
  <Application>Microsoft Office PowerPoint</Application>
  <PresentationFormat>Экран (4:3)</PresentationFormat>
  <Paragraphs>86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ArbatDi</vt:lpstr>
      <vt:lpstr>Arbat</vt:lpstr>
      <vt:lpstr>Wingdings 2</vt:lpstr>
      <vt:lpstr>a_PresentumNr</vt:lpstr>
      <vt:lpstr>Times New Roman</vt:lpstr>
      <vt:lpstr>Monotype Corsiva</vt:lpstr>
      <vt:lpstr>Wingdings</vt:lpstr>
      <vt:lpstr>Comic Sans MS</vt:lpstr>
      <vt:lpstr>Baskerville Old Face</vt:lpstr>
      <vt:lpstr>Оформление по умолчанию</vt:lpstr>
      <vt:lpstr>Музей русского языка  предмет: русский язык образовательное учреждение:  МАОУ-СОШ№91, г.Екатеринбург учитель русского языка и литературы – Левинская Марина Кадировна  2013 г. </vt:lpstr>
      <vt:lpstr>Слайд 2</vt:lpstr>
      <vt:lpstr>Слайд 3</vt:lpstr>
      <vt:lpstr>ВЕРНИСАЖ</vt:lpstr>
      <vt:lpstr>Слайд 5</vt:lpstr>
      <vt:lpstr>ЗАЛ «Зимние этюды»</vt:lpstr>
      <vt:lpstr>Слайд 7</vt:lpstr>
      <vt:lpstr>Слайд 8</vt:lpstr>
      <vt:lpstr>Слайд 9</vt:lpstr>
      <vt:lpstr>Николай  Иванович  Сладков:</vt:lpstr>
      <vt:lpstr>Слайд 11</vt:lpstr>
      <vt:lpstr>Зал «Экспрессия»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ЗАЛ  «Я  НЕ  ЗНАЮ»</vt:lpstr>
      <vt:lpstr>Что Шёпот Шороху шептал?</vt:lpstr>
      <vt:lpstr>Слайд 22</vt:lpstr>
      <vt:lpstr>Слайд 23</vt:lpstr>
      <vt:lpstr>Слайд 24</vt:lpstr>
      <vt:lpstr>Слайд 25</vt:lpstr>
      <vt:lpstr>Жокей – профессиональный  наездник на скачках, бегах. </vt:lpstr>
      <vt:lpstr>Слайд 27</vt:lpstr>
      <vt:lpstr>Слайд 28</vt:lpstr>
      <vt:lpstr>Зал «Чудесные знания»</vt:lpstr>
      <vt:lpstr>Слайд 30</vt:lpstr>
      <vt:lpstr>Слайд 31</vt:lpstr>
      <vt:lpstr>ДОМАШНЕЕ ЗАДАНИЕ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Zhadaev</dc:creator>
  <cp:lastModifiedBy>123</cp:lastModifiedBy>
  <cp:revision>159</cp:revision>
  <dcterms:created xsi:type="dcterms:W3CDTF">2006-11-22T18:09:57Z</dcterms:created>
  <dcterms:modified xsi:type="dcterms:W3CDTF">2014-10-13T20:46:59Z</dcterms:modified>
</cp:coreProperties>
</file>