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7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6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9C068D-3A11-46E8-9CBB-CD45FE3F43F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5E2E09-3F6D-48B9-BE3B-2E69CE3A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.biz/" TargetMode="External"/><Relationship Id="rId13" Type="http://schemas.openxmlformats.org/officeDocument/2006/relationships/hyperlink" Target="http://www.google.ru/url?sa=i&amp;rct=j&amp;q=&amp;esrc=s&amp;source=images&amp;cd=&amp;cad=rja&amp;uact=8&amp;ved=0CAYQjB0&amp;url=http%3A%2F%2Fteachstyle.narod.ru%2F&amp;ei=A_NAVPO4OcXZywOZj4DACw&amp;bvm=bv.77648437,d.bGQ&amp;psig=AFQjCNGcHYqOLbAmIy80BvMCg9PkWgKUIA&amp;ust=1413629001567420" TargetMode="External"/><Relationship Id="rId18" Type="http://schemas.openxmlformats.org/officeDocument/2006/relationships/hyperlink" Target="http://www.google.ru/url?sa=i&amp;rct=j&amp;q=&amp;esrc=s&amp;source=images&amp;cd=&amp;cad=rja&amp;uact=8&amp;ved=0CAYQjB0&amp;url=http%3A%2F%2Fsmall-game.ru%2Fdzhevel-kvest%2F&amp;ei=9_RAVNXyAoTmywOhpIDoBg&amp;bvm=bv.77648437,d.bGQ&amp;psig=AFQjCNEMO3MQEeq__PAT3KWaS1AvypgRNw&amp;ust=1413629516137711" TargetMode="External"/><Relationship Id="rId3" Type="http://schemas.openxmlformats.org/officeDocument/2006/relationships/hyperlink" Target="http://www.google.ru/url?sa=i&amp;rct=j&amp;q=&amp;esrc=s&amp;source=images&amp;cd=&amp;cad=rja&amp;uact=8&amp;ved=0CAYQjB0&amp;url=http%3A%2F%2Frealesmo.ru%2Farticles%2Fnoutbuki%2Fperevernut-noutbuk-mozhet-tolko-yoga.html&amp;ei=beBAVPORIuW_ygPNy4HoBA&amp;bvm=bv.77648437,d.bGQ&amp;psig=AFQjCNHVIuNwtZ91DN7PjiEqToC7liVHbg&amp;ust=1413624013147260" TargetMode="External"/><Relationship Id="rId7" Type="http://schemas.openxmlformats.org/officeDocument/2006/relationships/hyperlink" Target="http://www.google.ru/url?sa=i&amp;rct=j&amp;q=&amp;esrc=s&amp;source=images&amp;cd=&amp;cad=rja&amp;uact=8&amp;ved=0CAYQjB0&amp;url=http%3A%2F%2Ffestival.1september.ru%2Farticles%2F624268%2F&amp;ei=h-1AVLbSO4OkygOgi4KABw&amp;bvm=bv.77648437,d.bGQ&amp;psig=AFQjCNG7gqhXSHyCm9jxCNmmeW9BoztrhA&amp;ust=1413627647750423" TargetMode="External"/><Relationship Id="rId12" Type="http://schemas.openxmlformats.org/officeDocument/2006/relationships/hyperlink" Target="http://www.google.ru/url?sa=i&amp;rct=j&amp;q=&amp;esrc=s&amp;source=images&amp;cd=&amp;cad=rja&amp;uact=8&amp;ved=0CAYQjB0&amp;url=http%3A%2F%2Furniif.ru%2Fclinic%2F&amp;ei=APJAVN3MKYX5ygPRmoK4Aw&amp;bvm=bv.77648437,d.bGQ&amp;psig=AFQjCNEQsRDHlryvnpE4tDbzODMn41sGMw&amp;ust=1413628737608741" TargetMode="External"/><Relationship Id="rId17" Type="http://schemas.openxmlformats.org/officeDocument/2006/relationships/hyperlink" Target="http://www.google.ru/url?sa=i&amp;rct=j&amp;q=&amp;esrc=s&amp;source=images&amp;cd=&amp;cad=rja&amp;uact=8&amp;ved=0CAYQjB0&amp;url=http%3A%2F%2Fgamer-info.com%2Fmpc-game%2Fgonki-na-policeiskih-syperkarah-576%2F&amp;ei=nfRAVPmbCKSaygPK0IKQDg&amp;bvm=bv.77648437,d.bGQ&amp;psig=AFQjCNFfQrQ9y3Qsaf8RQSTzeMVJ2w8u9Q&amp;ust=1413629456213423" TargetMode="External"/><Relationship Id="rId2" Type="http://schemas.openxmlformats.org/officeDocument/2006/relationships/hyperlink" Target="http://www.dgl.ru/" TargetMode="External"/><Relationship Id="rId16" Type="http://schemas.openxmlformats.org/officeDocument/2006/relationships/hyperlink" Target="http://www.google.ru/url?sa=i&amp;rct=j&amp;q=&amp;esrc=s&amp;source=images&amp;cd=&amp;cad=rja&amp;uact=8&amp;ved=0CAYQjB0&amp;url=http%3A%2F%2Fminigra.ru%2Fstuff%2Figry_dlja_devochek%2Fbarbi%2Fbarbi_na_rolikakh%2F81-1-0-516&amp;ei=YPRAVLjMC4OaygO_oYGIDA&amp;bvm=bv.77648437,d.bGQ&amp;psig=AFQjCNGixtglgmY9Gk_g0rKpy7obyzKK5g&amp;ust=14136293627024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&amp;esrc=s&amp;source=images&amp;cd=&amp;cad=rja&amp;uact=8&amp;ved=0CAYQjB0&amp;url=http%3A%2F%2Fdelaydoma.ru%2Fabout&amp;ei=Mu1AVMveDsSgyAPUhIKIAg&amp;bvm=bv.77648437,d.bGQ&amp;psig=AFQjCNGMfZiBK3wJag8Bl0oN9FeYZ1lJgA&amp;ust=1413627563685602" TargetMode="External"/><Relationship Id="rId11" Type="http://schemas.openxmlformats.org/officeDocument/2006/relationships/hyperlink" Target="http://www.google.ru/url?sa=i&amp;rct=j&amp;q=&amp;esrc=s&amp;source=images&amp;cd=&amp;cad=rja&amp;uact=8&amp;ved=0CAYQjB0&amp;url=http%3A%2F%2Favastek.ru%2Frukikruki%2F2286-landshaftnoe-proektirovanie-os.html&amp;ei=wfBAVLGuMquqygO6hIHQCg&amp;bvm=bv.77648437,d.bGQ&amp;psig=AFQjCNE_UTaWHj9LsWprwqbzqvOPSN1KoQ&amp;ust=1413628455855800" TargetMode="External"/><Relationship Id="rId5" Type="http://schemas.openxmlformats.org/officeDocument/2006/relationships/hyperlink" Target="http://www.pcbee.ru/" TargetMode="External"/><Relationship Id="rId15" Type="http://schemas.openxmlformats.org/officeDocument/2006/relationships/hyperlink" Target="http://www.google.ru/url?sa=i&amp;rct=j&amp;q=&amp;esrc=s&amp;source=images&amp;cd=&amp;cad=rja&amp;uact=8&amp;ved=0CAYQjB0&amp;url=http%3A%2F%2Fokster.com.ua%2Fpost%2Fobuchayushhaya-programma-uchim-russkij-alfavit%2F&amp;ei=8fNAVOHXNaP9ygOLyIGgCg&amp;bvm=bv.77648437,d.bGQ&amp;psig=AFQjCNGJYzHMUopRs7XNNgwXlPI4dCC2gw&amp;ust=1413629287814804" TargetMode="External"/><Relationship Id="rId10" Type="http://schemas.openxmlformats.org/officeDocument/2006/relationships/hyperlink" Target="http://www.google.ru/url?sa=i&amp;rct=j&amp;q=&amp;esrc=s&amp;source=images&amp;cd=&amp;cad=rja&amp;uact=8&amp;ved=0CAYQjB0&amp;url=http%3A%2F%2Fdachniy-vopros.ru%2Fstroitelstvo-fundamenty-steny-krovlya-i-krovelnye-materialy-perekrytiya-okna-vodosnabzhenie-i%2F3d&amp;ei=_u9AVIHHCOXnyQOmm4HwCA&amp;bvm=bv.77648437,d.bGQ&amp;psig=AFQjCNFAZ28ZcmabzlaH7CFSIk6Bzzr-Qg&amp;ust=1413628188804181" TargetMode="External"/><Relationship Id="rId4" Type="http://schemas.openxmlformats.org/officeDocument/2006/relationships/hyperlink" Target="http://www.ixbt.com/" TargetMode="External"/><Relationship Id="rId9" Type="http://schemas.openxmlformats.org/officeDocument/2006/relationships/hyperlink" Target="http://www.google.ru/url?sa=i&amp;rct=j&amp;q=&amp;esrc=s&amp;source=images&amp;cd=&amp;cad=rja&amp;uact=8&amp;ved=0CAYQjB0&amp;url=http%3A%2F%2Fvirartech.ru%2Fazemus%2Findex.php&amp;ei=cO5AVPedMom_ygOEioDQDA&amp;bvm=bv.77648437,d.bGQ&amp;psig=AFQjCNHdEz99R54v9wELsGPObu5v_ZtOBQ&amp;ust=1413627749725946" TargetMode="External"/><Relationship Id="rId14" Type="http://schemas.openxmlformats.org/officeDocument/2006/relationships/hyperlink" Target="http://www.google.ru/url?sa=i&amp;rct=j&amp;q=&amp;esrc=s&amp;source=images&amp;cd=&amp;cad=rja&amp;uact=8&amp;ved=0CAYQjB0&amp;url=http%3A%2F%2Fnios.ru%2Fnode%2F8822&amp;ei=YfNAVKDRBIT4ygPyxIGoCw&amp;bvm=bv.77648437,d.bGQ&amp;psig=AFQjCNG0C79F1pJv2oYOykE9oQXFc7lkIA&amp;ust=141362911886384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229600" cy="18288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умеет компьютер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714884"/>
            <a:ext cx="6772300" cy="195469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2400" b="1" dirty="0" smtClean="0"/>
              <a:t>Авторы</a:t>
            </a:r>
            <a:r>
              <a:rPr lang="ru-RU" sz="2400" dirty="0" smtClean="0"/>
              <a:t>: Жукова Кристина, </a:t>
            </a:r>
            <a:r>
              <a:rPr lang="ru-RU" sz="2400" dirty="0" err="1" smtClean="0"/>
              <a:t>Намаева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Рената</a:t>
            </a:r>
            <a:r>
              <a:rPr lang="ru-RU" sz="2400" dirty="0" smtClean="0"/>
              <a:t>, ученицы 5 А класса МБОУ СОШ №1 г. Лакинска </a:t>
            </a:r>
            <a:r>
              <a:rPr lang="ru-RU" sz="2400" dirty="0" err="1" smtClean="0"/>
              <a:t>Собинского</a:t>
            </a:r>
            <a:r>
              <a:rPr lang="ru-RU" sz="2400" dirty="0" smtClean="0"/>
              <a:t> района</a:t>
            </a:r>
          </a:p>
          <a:p>
            <a:pPr algn="l"/>
            <a:r>
              <a:rPr lang="ru-RU" sz="1700" dirty="0" smtClean="0"/>
              <a:t>Учитель: Андреева Анна Викторовна, учитель информатики МБОУ СОШ №1 г. Лакинска </a:t>
            </a:r>
            <a:r>
              <a:rPr lang="ru-RU" sz="1700" dirty="0" err="1" smtClean="0"/>
              <a:t>Собинского</a:t>
            </a:r>
            <a:r>
              <a:rPr lang="ru-RU" sz="1700" dirty="0" smtClean="0"/>
              <a:t> района</a:t>
            </a:r>
            <a:endParaRPr lang="ru-RU" sz="1700" dirty="0"/>
          </a:p>
        </p:txBody>
      </p:sp>
      <p:pic>
        <p:nvPicPr>
          <p:cNvPr id="4" name="Рисунок 3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6857999"/>
            <a:ext cx="60959" cy="45719"/>
          </a:xfrm>
          <a:prstGeom prst="rect">
            <a:avLst/>
          </a:prstGeom>
        </p:spPr>
      </p:pic>
      <p:pic>
        <p:nvPicPr>
          <p:cNvPr id="123906" name="Picture 2" descr="http://wd-x.ru/wp-content/uploads/2013/06/220px-Personal_computer_exploded_4.svg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2095500" cy="22574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</a:t>
            </a:r>
            <a:r>
              <a:rPr lang="ru-RU" dirty="0" smtClean="0"/>
              <a:t>Издатель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038600" cy="4525963"/>
          </a:xfrm>
        </p:spPr>
        <p:txBody>
          <a:bodyPr/>
          <a:lstStyle/>
          <a:p>
            <a:r>
              <a:rPr lang="ru-RU" dirty="0" smtClean="0"/>
              <a:t>С помощью компьютера можно создать макеты </a:t>
            </a:r>
            <a:r>
              <a:rPr lang="ru-RU" dirty="0" smtClean="0"/>
              <a:t>книг, </a:t>
            </a:r>
            <a:r>
              <a:rPr lang="ru-RU" dirty="0" smtClean="0"/>
              <a:t>газет </a:t>
            </a:r>
            <a:r>
              <a:rPr lang="ru-RU" dirty="0" smtClean="0"/>
              <a:t>журналов, </a:t>
            </a:r>
            <a:r>
              <a:rPr lang="ru-RU" dirty="0" smtClean="0"/>
              <a:t>рекламных проспектов и плакатов .</a:t>
            </a:r>
            <a:endParaRPr lang="ru-RU" dirty="0"/>
          </a:p>
        </p:txBody>
      </p:sp>
      <p:pic>
        <p:nvPicPr>
          <p:cNvPr id="16386" name="Picture 2" descr="http://softwarez.su/uploads/posts/2011-12/1323827389_pageplus-x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7810" y="1500174"/>
            <a:ext cx="506619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486400" cy="5222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Переводчик.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928670"/>
            <a:ext cx="5929354" cy="1119205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Компьютер  может  осуществлять  перевод  отдельных  слов  и  текстов с  русского  языка  на  иностранный  и  наоборот.</a:t>
            </a:r>
            <a:endParaRPr lang="ru-RU" sz="2400" dirty="0"/>
          </a:p>
        </p:txBody>
      </p:sp>
      <p:pic>
        <p:nvPicPr>
          <p:cNvPr id="21506" name="Picture 2" descr="&amp;Gcy;&amp;ocy;&amp;tcy;&amp;ocy;&amp;vcy;&amp;ycy;&amp;iecy; &amp;dcy;&amp;ocy;&amp;mcy;&amp;acy;&amp;shcy;&amp;ncy;&amp;icy;&amp;iecy; &amp;zcy;&amp;acy;&amp;dcy;&amp;acy;&amp;ncy;&amp;icy;&amp;yacy; 5 &amp;kcy;&amp;lcy;&amp;acy;&amp;scy;&amp;scy; &amp;pcy;&amp;rcy;&amp;icy;&amp;rcy;&amp;ocy;&amp;dcy;&amp;ocy;&amp;vcy;&amp;iecy;&amp;dcy;&amp;iecy;&amp;ncy;&amp;icy;&amp;ie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20" r="1020" b="6122"/>
          <a:stretch>
            <a:fillRect/>
          </a:stretch>
        </p:blipFill>
        <p:spPr bwMode="auto">
          <a:xfrm>
            <a:off x="5500694" y="4530317"/>
            <a:ext cx="3643306" cy="2327683"/>
          </a:xfrm>
          <a:prstGeom prst="rect">
            <a:avLst/>
          </a:prstGeom>
          <a:noFill/>
        </p:spPr>
      </p:pic>
      <p:pic>
        <p:nvPicPr>
          <p:cNvPr id="15362" name="Picture 2" descr="http://qiqer.ru/images/translators/mul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5715000" cy="274320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Почтальон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428736"/>
            <a:ext cx="3008313" cy="14049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Ваши сообщения могут  быть доставлены  в любую точку  планеты  за считанные минуты 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 flipH="1" flipV="1">
            <a:off x="9143999" y="-4571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5842" name="Picture 2" descr="&amp;Pcy;&amp;ocy;&amp;scy;&amp;lcy;&amp;iecy;&amp;dcy;&amp;ncy;&amp;yacy;&amp;yacy; &amp;pcy;&amp;acy;&amp;rcy;&amp;tcy;&amp;icy;&amp;yacy; &amp;pcy;&amp;ocy;&amp;chcy;&amp;tcy;&amp;ocy;&amp;vcy;&amp;ycy;&amp;khcy; &amp;gcy;&amp;ocy;&amp;lcy;&amp;ucy;&amp;bcy;&amp;iecy;&amp;jcy; &amp;vcy; &amp;mcy;&amp;icy;&amp;rcy;&amp;iecy; font style=&quot;FONT-SIZE: 8pt&quot; face=&quot;Arial&quot; color=&quot;#ff6600&quot; size=&quot;1&quot;strong em &amp;Ecy;&amp;kcy;&amp;scy;&amp;kcy;&amp;lcy;&amp;yucy;&amp;zcy;&amp;icy;&amp;vcy;/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-1"/>
            <a:ext cx="3214678" cy="2162599"/>
          </a:xfrm>
          <a:prstGeom prst="rect">
            <a:avLst/>
          </a:prstGeom>
          <a:noFill/>
        </p:spPr>
      </p:pic>
      <p:pic>
        <p:nvPicPr>
          <p:cNvPr id="35846" name="Picture 6" descr="&amp;YUcy;&amp;mcy;&amp;ocy;&amp;rcy;, &amp;Pcy;&amp;rcy;&amp;icy;&amp;kcy;&amp;ocy;&amp;lcy;&amp;softcy;&amp;ncy;&amp;ycy;&amp;iecy; &amp;Dcy;&amp;iecy;&amp;mcy;&amp;ocy;&amp;tcy;&amp;icy;&amp;vcy;&amp;acy;&amp;tcy;&amp;ocy;&amp;rcy;&amp;ycy;, &amp;kcy;&amp;acy;&amp;rcy;&amp;tcy;&amp;icy;&amp;ncy;&amp;kcy;&amp;acy; 831284.jpg / &amp;Pcy;&amp;rcy;&amp;iecy;&amp;vcy;&amp;softcy;&amp;yucy; / &amp;YUcy;&amp;mcy;&amp;ocy;&amp;rcy; / &amp;Fcy;&amp;ocy;&amp;tcy;&amp;ocy;&amp;gcy;&amp;rcy;&amp;acy;&amp;fcy;&amp;icy;&amp;icy;. &amp;Kcy;&amp;acy;&amp;rcy;&amp;tcy;&amp;icy;&amp;ncy;&amp;kcy;&amp;icy;. &amp;Vcy;&amp;icy;&amp;dcy;&amp;iecy;&amp;ocy;. &amp;Bcy;&amp;iecy;&amp;scy;&amp;pcy;&amp;lcy;&amp;acy;&amp;tcy;&amp;ncy;&amp;ycy;&amp;jcy; &amp;khcy;&amp;ocy;&amp;scy;&amp;tcy;&amp;icy;&amp;ncy;&amp;g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10"/>
            <a:ext cx="5072098" cy="3929090"/>
          </a:xfrm>
          <a:prstGeom prst="rect">
            <a:avLst/>
          </a:prstGeom>
          <a:noFill/>
        </p:spPr>
      </p:pic>
      <p:pic>
        <p:nvPicPr>
          <p:cNvPr id="14338" name="Picture 2" descr="http://img0.liveinternet.ru/images/attach/c/2/64/759/64759004_7746bd759cab_1024x76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643050"/>
            <a:ext cx="3576183" cy="2809858"/>
          </a:xfrm>
          <a:prstGeom prst="rect">
            <a:avLst/>
          </a:prstGeom>
          <a:noFill/>
        </p:spPr>
      </p:pic>
      <p:pic>
        <p:nvPicPr>
          <p:cNvPr id="35844" name="Picture 4" descr="&amp;Icy;&amp;zcy;&amp;rcy;&amp;acy;&amp;icy;&amp;lcy;&amp;iecy;&amp;tcy;&amp;yacy;&amp;ncy;&amp;iecy; &amp;ncy;&amp;acy;&amp;ucy;&amp;chcy;&amp;acy;&amp;tcy; &amp;scy;&amp;pcy;&amp;acy;&amp;mcy;-&amp;fcy;&amp;icy;&amp;lcy;&amp;softcy;&amp;tcy;&amp;rcy;&amp;ycy; &amp;pcy;&amp;ocy;&amp;ncy;&amp;icy;&amp;mcy;&amp;acy;&amp;tcy;&amp;softcy; &amp;scy;&amp;ucy;&amp;tcy;&amp;softcy; &amp;pcy;&amp;icy;&amp;scy;&amp;iecy;&amp;mcy; MTS TODA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214818"/>
            <a:ext cx="3386882" cy="2519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607900" cy="2044824"/>
          </a:xfrm>
        </p:spPr>
        <p:txBody>
          <a:bodyPr/>
          <a:lstStyle/>
          <a:p>
            <a:r>
              <a:rPr lang="ru-RU" dirty="0" smtClean="0"/>
              <a:t>На компьютере можно создавать новые изображения и редактировать размер и </a:t>
            </a:r>
            <a:r>
              <a:rPr lang="ru-RU" dirty="0" smtClean="0"/>
              <a:t>форму, цвет, </a:t>
            </a:r>
            <a:r>
              <a:rPr lang="ru-RU" dirty="0" smtClean="0"/>
              <a:t>добавлять и удалять фрагменты на имеющихся рисунках и </a:t>
            </a:r>
            <a:r>
              <a:rPr lang="ru-RU" dirty="0" smtClean="0"/>
              <a:t>фотографиях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http://pcbee.ru/wp-content/uploads/2013/08/programma-dla-risovani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44958"/>
            <a:ext cx="4286247" cy="3313041"/>
          </a:xfrm>
          <a:prstGeom prst="rect">
            <a:avLst/>
          </a:prstGeom>
          <a:noFill/>
        </p:spPr>
      </p:pic>
      <p:pic>
        <p:nvPicPr>
          <p:cNvPr id="13316" name="Picture 4" descr="http://www.loadboard.ru/images/soft/scr_tuxpaint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26678"/>
            <a:ext cx="4214810" cy="3331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14150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мультипликатор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-468560" y="1330994"/>
            <a:ext cx="4254742" cy="37639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 компьютере можно создавать </a:t>
            </a:r>
            <a:r>
              <a:rPr lang="ru-RU" sz="2800" dirty="0" smtClean="0"/>
              <a:t>2-хмерные </a:t>
            </a:r>
            <a:r>
              <a:rPr lang="ru-RU" sz="2800" dirty="0" smtClean="0"/>
              <a:t>и </a:t>
            </a:r>
            <a:r>
              <a:rPr lang="ru-RU" sz="2800" dirty="0" smtClean="0"/>
              <a:t>3-хмерные </a:t>
            </a:r>
            <a:r>
              <a:rPr lang="ru-RU" sz="2800" dirty="0" smtClean="0"/>
              <a:t>движущиеся </a:t>
            </a:r>
            <a:r>
              <a:rPr lang="ru-RU" sz="2800" dirty="0" smtClean="0"/>
              <a:t>изображения, </a:t>
            </a:r>
            <a:r>
              <a:rPr lang="ru-RU" sz="2800" dirty="0" smtClean="0"/>
              <a:t>всевозможные видеоэффекты .</a:t>
            </a:r>
            <a:endParaRPr lang="ru-RU" sz="2800" dirty="0"/>
          </a:p>
        </p:txBody>
      </p:sp>
      <p:pic>
        <p:nvPicPr>
          <p:cNvPr id="11" name="Содержимое 10" descr="маша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10800000" flipV="1">
            <a:off x="285720" y="4572008"/>
            <a:ext cx="2381229" cy="1785926"/>
          </a:xfrm>
        </p:spPr>
      </p:pic>
      <p:pic>
        <p:nvPicPr>
          <p:cNvPr id="2050" name="Picture 2" descr="движущаяяся картинка ночной город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071546"/>
            <a:ext cx="2988519" cy="2092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rgif.com/11/gif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5038327"/>
            <a:ext cx="2916142" cy="1819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ородской пейзаж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558752"/>
            <a:ext cx="2447946" cy="4299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irgif.com/1/zhivotnye1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57" y="3143248"/>
            <a:ext cx="2916143" cy="1954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06677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43296" cy="116205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Конструктор </a:t>
            </a:r>
            <a:br>
              <a:rPr lang="ru-RU" sz="44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Компьютер позволяет  проектировать и  рассчитывать механизмы  и  конструкции.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 flipV="1">
            <a:off x="10332640" y="2492896"/>
            <a:ext cx="935286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8" name="Picture 6" descr="Обнародован сюжет анимационного фильма &quot;Лего&quot; Югопол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"/>
            <a:ext cx="4222968" cy="3167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delaydoma.ru/wp-content/uploads/2010/10/image0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14686"/>
            <a:ext cx="4471724" cy="364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321023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5486400" cy="522288"/>
          </a:xfrm>
        </p:spPr>
        <p:txBody>
          <a:bodyPr>
            <a:noAutofit/>
          </a:bodyPr>
          <a:lstStyle/>
          <a:p>
            <a:r>
              <a:rPr lang="ru-RU" sz="4400" dirty="0" smtClean="0"/>
              <a:t>Модельер 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7299" y="1556792"/>
            <a:ext cx="5486400" cy="5303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 компьютере можно разработать  модели  обуви  и  </a:t>
            </a:r>
            <a:r>
              <a:rPr lang="ru-RU" sz="2800" dirty="0" smtClean="0"/>
              <a:t>одежды,  </a:t>
            </a:r>
            <a:r>
              <a:rPr lang="ru-RU" sz="2800" dirty="0" smtClean="0"/>
              <a:t>подготавливать  выкройки.</a:t>
            </a:r>
            <a:endParaRPr lang="ru-RU" sz="2800" dirty="0"/>
          </a:p>
        </p:txBody>
      </p:sp>
      <p:pic>
        <p:nvPicPr>
          <p:cNvPr id="4098" name="Picture 2" descr="Живые фотограф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929174"/>
            <a:ext cx="2892922" cy="1928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вижущиеся фото. Большая подборка - 16 Августа 2012 - Блог -…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2736304" cy="2184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festival.1september.ru/articles/624268/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214422"/>
            <a:ext cx="3410568" cy="5286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390564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486400" cy="522288"/>
          </a:xfrm>
        </p:spPr>
        <p:txBody>
          <a:bodyPr/>
          <a:lstStyle/>
          <a:p>
            <a:r>
              <a:rPr lang="ru-RU" sz="2800" dirty="0" smtClean="0"/>
              <a:t>Архитектор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85860"/>
            <a:ext cx="5600720" cy="126208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Компьютер  позволяет  проектировать  здания  и  </a:t>
            </a:r>
            <a:r>
              <a:rPr lang="ru-RU" sz="2000" dirty="0" smtClean="0"/>
              <a:t>сооружения,  </a:t>
            </a:r>
            <a:r>
              <a:rPr lang="ru-RU" sz="2000" dirty="0" smtClean="0"/>
              <a:t>представлять  их не  только  в  чертежах,   но  и  в  макетах  на  экране,     </a:t>
            </a:r>
          </a:p>
          <a:p>
            <a:r>
              <a:rPr lang="ru-RU" sz="2000" dirty="0" smtClean="0"/>
              <a:t>с  возможностью  просмотра   конструкций  снаружи   и  </a:t>
            </a:r>
            <a:r>
              <a:rPr lang="ru-RU" sz="2000" dirty="0" smtClean="0"/>
              <a:t>внутри.</a:t>
            </a:r>
            <a:endParaRPr lang="ru-RU" sz="2000" dirty="0"/>
          </a:p>
        </p:txBody>
      </p:sp>
      <p:pic>
        <p:nvPicPr>
          <p:cNvPr id="1030" name="Picture 6" descr="&amp;pcy;&amp;ocy;&amp;zcy;&amp;icy;&amp;tcy;&amp;icy;&amp;vcy;&amp;ncy;&amp;ycy;&amp;iecy; &amp;ocy;&amp;tcy;&amp;kcy;&amp;rcy;&amp;ycy;&amp;tcy;&amp;kcy;&amp;icy; +30 &quot; &amp;Pcy;&amp;icy;&amp;pcy;&amp;iecy;&amp;tscy; &amp;bcy;&amp;lcy;&amp;ocy;&amp;g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7807" y="0"/>
            <a:ext cx="3676193" cy="1819295"/>
          </a:xfrm>
          <a:prstGeom prst="rect">
            <a:avLst/>
          </a:prstGeom>
          <a:noFill/>
        </p:spPr>
      </p:pic>
      <p:pic>
        <p:nvPicPr>
          <p:cNvPr id="9218" name="Picture 2" descr="http://dachniy-vopros.ru/sites/default/files/pictures/node8-pictures/pi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228" y="4357694"/>
            <a:ext cx="4513772" cy="2500306"/>
          </a:xfrm>
          <a:prstGeom prst="rect">
            <a:avLst/>
          </a:prstGeom>
          <a:noFill/>
        </p:spPr>
      </p:pic>
      <p:pic>
        <p:nvPicPr>
          <p:cNvPr id="9220" name="Picture 4" descr="http://ro-stroj.ru/uploads/images/3d_proektirovanie_chastnyh_dom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1523"/>
            <a:ext cx="4500562" cy="3816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5872146" cy="1143000"/>
          </a:xfrm>
        </p:spPr>
        <p:txBody>
          <a:bodyPr/>
          <a:lstStyle/>
          <a:p>
            <a:r>
              <a:rPr lang="ru-RU" dirty="0" smtClean="0"/>
              <a:t>Дизайнер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714356"/>
            <a:ext cx="564357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компьютере можно разрабатывать дизайн помещений создавать на экране </a:t>
            </a:r>
            <a:r>
              <a:rPr lang="ru-RU" sz="2000" dirty="0" smtClean="0"/>
              <a:t>интерьеры, </a:t>
            </a:r>
            <a:r>
              <a:rPr lang="ru-RU" sz="2000" dirty="0" smtClean="0"/>
              <a:t>подбирать фактуру и цвет отделочных </a:t>
            </a:r>
            <a:r>
              <a:rPr lang="ru-RU" sz="2000" dirty="0" smtClean="0"/>
              <a:t>материалов, </a:t>
            </a:r>
            <a:r>
              <a:rPr lang="ru-RU" sz="2000" dirty="0" smtClean="0"/>
              <a:t>моделировать расстановку  </a:t>
            </a:r>
            <a:r>
              <a:rPr lang="ru-RU" sz="2000" dirty="0" smtClean="0"/>
              <a:t>мебели.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144164" y="928670"/>
            <a:ext cx="900090" cy="1328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xn-----7kchcnynqkkvibxf.xn--p1ai/wp-content/uploads/2013/10/homestyle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86075"/>
            <a:ext cx="7153275" cy="3971925"/>
          </a:xfrm>
          <a:prstGeom prst="rect">
            <a:avLst/>
          </a:prstGeom>
          <a:noFill/>
        </p:spPr>
      </p:pic>
      <p:pic>
        <p:nvPicPr>
          <p:cNvPr id="8196" name="Picture 4" descr="http://avastek.ru/uploads/posts/2012-09/e88u2fsz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75" y="0"/>
            <a:ext cx="3810025" cy="285751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572164" cy="1428736"/>
          </a:xfrm>
        </p:spPr>
        <p:txBody>
          <a:bodyPr/>
          <a:lstStyle/>
          <a:p>
            <a:pPr algn="ctr"/>
            <a:r>
              <a:rPr lang="ru-RU" dirty="0" smtClean="0"/>
              <a:t>Композитор и музыкант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43050"/>
            <a:ext cx="7086600" cy="1509712"/>
          </a:xfrm>
        </p:spPr>
        <p:txBody>
          <a:bodyPr/>
          <a:lstStyle/>
          <a:p>
            <a:r>
              <a:rPr lang="ru-RU" dirty="0" smtClean="0"/>
              <a:t>Компьютер  позволяет  сочинять , создавать  аранжировку  и исполнять  музыкальные </a:t>
            </a:r>
            <a:r>
              <a:rPr lang="ru-RU" dirty="0" smtClean="0"/>
              <a:t>произведения.</a:t>
            </a:r>
            <a:endParaRPr lang="ru-RU" dirty="0"/>
          </a:p>
        </p:txBody>
      </p:sp>
      <p:pic>
        <p:nvPicPr>
          <p:cNvPr id="30724" name="Picture 4" descr="CHEB.net: &amp;Vcy;&amp;icy;&amp;dcy;&amp;iecy;&amp;ocy;: 11-&amp;lcy;&amp;iecy;&amp;tcy;&amp;ncy;&amp;yacy;&amp;yacy; &amp;scy;&amp;kcy;&amp;rcy;&amp;icy;&amp;pcy;&amp;acy;&amp;chcy;&amp;kcy;&amp;acy; &amp;icy;&amp;zcy; &amp;CHcy;&amp;iecy;&amp;bcy;&amp;ocy;&amp;kcy;&amp;scy;&amp;acy;&amp;rcy; &amp;bcy;&amp;ucy;&amp;dcy;&amp;iecy;&amp;tcy; &amp;ocy;&amp;tcy;&amp;kcy;&amp;rcy;&amp;ycy;&amp;vcy;&amp;acy;&amp;tcy;&amp;softcy; &amp;Ocy;&amp;lcy;&amp;icy;&amp;mcy;&amp;pcy;&amp;icy;&amp;acy;&amp;dcy;&amp;ucy; &amp;vcy; &amp;Scy;&amp;ocy;&amp;chcy;&amp;icy; - H&amp;ocy;&amp;vcy;&amp;ocy;&amp;scy;&amp;tcy;&amp;icy; &amp;CHcy;&amp;iecy;&amp;bcy;&amp;ocy;&amp;kcy;&amp;scy;&amp;acy;&amp;rcy; &amp;icy; &amp;CHcy;&amp;ucy;&amp;vcy;&amp;acy;&amp;sh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354737"/>
            <a:ext cx="2857488" cy="4503263"/>
          </a:xfrm>
          <a:prstGeom prst="rect">
            <a:avLst/>
          </a:prstGeom>
          <a:noFill/>
        </p:spPr>
      </p:pic>
      <p:pic>
        <p:nvPicPr>
          <p:cNvPr id="30728" name="Picture 8" descr="&amp;Ucy; &amp;kcy;&amp;acy;&amp;mcy;&amp;icy;&amp;ncy;&amp;acy;. &amp;Scy;&amp;iecy;&amp;ncy;&amp;dcy;&amp;icy; &amp;pcy;&amp;rcy;&amp;icy;&amp;gcy;&amp;lcy;&amp;acy;&amp;shcy;&amp;acy;&amp;iecy;&amp;tcy;.... &amp;Rcy;&amp;iecy;&amp;tscy;&amp;iecy;&amp;pcy;&amp;tcy;&amp;ycy; &amp;ncy;&amp;acy;&amp;shcy;&amp;icy;&amp;khcy; &amp;bcy;&amp;acy;&amp;bcy;&amp;ucy;&amp;shcy;&amp;iecy;&amp;kcy;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"/>
            <a:ext cx="2428860" cy="1667817"/>
          </a:xfrm>
          <a:prstGeom prst="rect">
            <a:avLst/>
          </a:prstGeom>
          <a:noFill/>
        </p:spPr>
      </p:pic>
      <p:pic>
        <p:nvPicPr>
          <p:cNvPr id="7170" name="Picture 2" descr="http://www.ua.all.biz/img/ua/service_catalog/middle/455581.jpeg?rrr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2061129" cy="1571612"/>
          </a:xfrm>
          <a:prstGeom prst="rect">
            <a:avLst/>
          </a:prstGeom>
          <a:noFill/>
        </p:spPr>
      </p:pic>
      <p:pic>
        <p:nvPicPr>
          <p:cNvPr id="7172" name="Picture 4" descr="http://virartech.ru/azemus/images/Azemus_V12_Full_Ru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24250"/>
            <a:ext cx="7153275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1928802"/>
            <a:ext cx="55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Компьютеры </a:t>
            </a:r>
            <a:r>
              <a:rPr lang="ru-RU" b="1" i="1" dirty="0" smtClean="0"/>
              <a:t>-</a:t>
            </a:r>
            <a:r>
              <a:rPr lang="ru-RU" dirty="0" smtClean="0"/>
              <a:t> это универсальные электронные вычислительные машины (ЭВМ), используемые для накопления, обработки и </a:t>
            </a:r>
            <a:r>
              <a:rPr lang="ru-RU" dirty="0" smtClean="0"/>
              <a:t>передачи </a:t>
            </a:r>
            <a:r>
              <a:rPr lang="ru-RU" dirty="0" smtClean="0"/>
              <a:t>информации. Самое широкое распространение получили </a:t>
            </a:r>
            <a:r>
              <a:rPr lang="ru-RU" dirty="0" smtClean="0"/>
              <a:t>персональные </a:t>
            </a:r>
            <a:r>
              <a:rPr lang="ru-RU" dirty="0" smtClean="0"/>
              <a:t>компьютеры, предназначенные для индивидуальной работы. Персональные компьютеры - это малогабаритные </a:t>
            </a:r>
            <a:r>
              <a:rPr lang="ru-RU" dirty="0" smtClean="0"/>
              <a:t>вычислительные </a:t>
            </a:r>
            <a:r>
              <a:rPr lang="ru-RU" dirty="0" smtClean="0"/>
              <a:t>машины, которые могут быть установлены на любом рабочем месте. Наиболее известны и распространены персональные </a:t>
            </a:r>
            <a:r>
              <a:rPr lang="ru-RU" dirty="0" smtClean="0"/>
              <a:t>компьютеры </a:t>
            </a:r>
            <a:r>
              <a:rPr lang="ru-RU" dirty="0" err="1" smtClean="0"/>
              <a:t>IBMPCиMacintosh</a:t>
            </a:r>
            <a:r>
              <a:rPr lang="ru-RU" dirty="0" smtClean="0"/>
              <a:t>. </a:t>
            </a:r>
            <a:endParaRPr lang="ru-RU" b="1" dirty="0" smtClean="0"/>
          </a:p>
        </p:txBody>
      </p:sp>
      <p:pic>
        <p:nvPicPr>
          <p:cNvPr id="2050" name="Picture 2" descr="http://www.dgl.ru/FileStorage/DOCUMENTS_ILLUSTRATIONS/13119961/origin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-142899"/>
            <a:ext cx="2963803" cy="1928825"/>
          </a:xfrm>
          <a:prstGeom prst="rect">
            <a:avLst/>
          </a:prstGeom>
          <a:noFill/>
        </p:spPr>
      </p:pic>
      <p:pic>
        <p:nvPicPr>
          <p:cNvPr id="2052" name="Picture 4" descr="http://photics.ru/files/vybor-plansheta_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783" y="4500570"/>
            <a:ext cx="3101217" cy="2357430"/>
          </a:xfrm>
          <a:prstGeom prst="rect">
            <a:avLst/>
          </a:prstGeom>
          <a:noFill/>
        </p:spPr>
      </p:pic>
      <p:pic>
        <p:nvPicPr>
          <p:cNvPr id="2054" name="Picture 6" descr="http://realesmo.ru/wp-content/uploads/2013/09/Perevernut-noutbuk-mozhet-tolko-Yo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56409"/>
            <a:ext cx="2571736" cy="2101591"/>
          </a:xfrm>
          <a:prstGeom prst="rect">
            <a:avLst/>
          </a:prstGeom>
          <a:noFill/>
        </p:spPr>
      </p:pic>
      <p:pic>
        <p:nvPicPr>
          <p:cNvPr id="2056" name="Picture 8" descr="http://www.ferra.ru/images/321/321986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-214338"/>
            <a:ext cx="3026418" cy="2571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Врач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2571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Имеется  возможность </a:t>
            </a:r>
            <a:r>
              <a:rPr lang="ru-RU" sz="2400" dirty="0" smtClean="0"/>
              <a:t>обследования, диагностирования </a:t>
            </a:r>
            <a:r>
              <a:rPr lang="ru-RU" sz="2400" dirty="0" smtClean="0"/>
              <a:t>и назначения лечения.   </a:t>
            </a:r>
            <a:endParaRPr lang="ru-RU" sz="2400" dirty="0"/>
          </a:p>
        </p:txBody>
      </p:sp>
      <p:pic>
        <p:nvPicPr>
          <p:cNvPr id="6146" name="Picture 2" descr="http://www.nord-med.ru/sites/default/files/dsc_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196344" cy="3643338"/>
          </a:xfrm>
          <a:prstGeom prst="rect">
            <a:avLst/>
          </a:prstGeom>
          <a:noFill/>
        </p:spPr>
      </p:pic>
      <p:pic>
        <p:nvPicPr>
          <p:cNvPr id="6148" name="Picture 4" descr="http://urniif.ru/cont/i/main/clinic/funkcional_dia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4214810" cy="2812607"/>
          </a:xfrm>
          <a:prstGeom prst="rect">
            <a:avLst/>
          </a:prstGeom>
          <a:noFill/>
        </p:spPr>
      </p:pic>
      <p:pic>
        <p:nvPicPr>
          <p:cNvPr id="31748" name="Picture 4" descr="&amp;Icy;&amp;vcy;&amp;acy;&amp;ncy; &amp;Ocy;&amp;khcy;&amp;lcy;&amp;ocy;&amp;bcy;&amp;ycy;&amp;scy;&amp;tcy;&amp;icy;&amp;ncy;: &quot;&amp;Mcy;&amp;ocy;&amp;icy;&amp;mcy; &amp;dcy;&amp;iecy;&amp;tcy;&amp;yacy;&amp;mcy; &amp;scy;&amp;kcy;&amp;acy;&amp;zcy;&amp;kcy;&amp;icy; &amp;chcy;&amp;icy;&amp;tcy;&amp;acy;&amp;lcy;&amp;icy; &amp;icy; &amp;pcy;&amp;rcy;&amp;iecy;&amp;mcy;&amp;softcy;&amp;iecy;&amp;rcy;-&amp;mcy;&amp;icy;&amp;ncy;&amp;icy;&amp;scy;&amp;tcy;&amp;rcy;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596118"/>
            <a:ext cx="3388586" cy="22618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486400" cy="52228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Учитель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85794"/>
            <a:ext cx="6429388" cy="20002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наглядной  форме  представляет  учебный  материал  по любому  </a:t>
            </a:r>
            <a:r>
              <a:rPr lang="ru-RU" sz="2400" dirty="0" smtClean="0"/>
              <a:t>предмету,  </a:t>
            </a:r>
            <a:r>
              <a:rPr lang="ru-RU" sz="2400" dirty="0" smtClean="0"/>
              <a:t>моделируются  </a:t>
            </a:r>
            <a:r>
              <a:rPr lang="ru-RU" sz="2400" dirty="0" smtClean="0"/>
              <a:t>эксперименты,  </a:t>
            </a:r>
            <a:r>
              <a:rPr lang="ru-RU" sz="2400" dirty="0" smtClean="0"/>
              <a:t>проводится  </a:t>
            </a:r>
            <a:r>
              <a:rPr lang="ru-RU" sz="2400" dirty="0" smtClean="0"/>
              <a:t>тестирование, </a:t>
            </a:r>
            <a:r>
              <a:rPr lang="ru-RU" sz="2400" dirty="0" smtClean="0"/>
              <a:t>исправление  ошибок,  </a:t>
            </a:r>
            <a:r>
              <a:rPr lang="ru-RU" sz="2400" dirty="0" smtClean="0"/>
              <a:t>оценивание.</a:t>
            </a:r>
            <a:endParaRPr lang="ru-RU" sz="2400" dirty="0"/>
          </a:p>
        </p:txBody>
      </p:sp>
      <p:pic>
        <p:nvPicPr>
          <p:cNvPr id="32772" name="Picture 4" descr="&amp;Pcy;&amp;rcy;&amp;icy;&amp;vcy;&amp;iecy;&amp;tcy; &amp;Pcy;&amp;icy;&amp;pcy;&amp;lcy;. - &amp;Acy;&amp;ncy;&amp;iecy;&amp;kcy;&amp;dcy;&amp;ocy;&amp;tcy;&amp;ycy; &amp;pcy;&amp;rcy;&amp;ocy; &amp;shcy;&amp;kcy;&amp;ocy;&amp;lcy;&amp;u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8644" y="5000636"/>
            <a:ext cx="2485356" cy="1857364"/>
          </a:xfrm>
          <a:prstGeom prst="rect">
            <a:avLst/>
          </a:prstGeom>
          <a:noFill/>
        </p:spPr>
      </p:pic>
      <p:pic>
        <p:nvPicPr>
          <p:cNvPr id="5124" name="Picture 4" descr="http://teachstyle.narod.ru/images/poschitaj-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3116"/>
            <a:ext cx="3714744" cy="2786058"/>
          </a:xfrm>
          <a:prstGeom prst="rect">
            <a:avLst/>
          </a:prstGeom>
          <a:noFill/>
        </p:spPr>
      </p:pic>
      <p:pic>
        <p:nvPicPr>
          <p:cNvPr id="5126" name="Picture 6" descr="http://nios.ru/sites/default/files/images/a49f18ad304e28c48771f9ef7f739b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4754" y="0"/>
            <a:ext cx="2579246" cy="1933576"/>
          </a:xfrm>
          <a:prstGeom prst="rect">
            <a:avLst/>
          </a:prstGeom>
          <a:noFill/>
        </p:spPr>
      </p:pic>
      <p:pic>
        <p:nvPicPr>
          <p:cNvPr id="5128" name="Picture 8" descr="http://okster.com.ua/img/big/2012/08/alfavit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71810"/>
            <a:ext cx="5048253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5486400" cy="522288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Игротека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00108"/>
            <a:ext cx="5843590" cy="1071570"/>
          </a:xfrm>
        </p:spPr>
        <p:txBody>
          <a:bodyPr/>
          <a:lstStyle/>
          <a:p>
            <a:r>
              <a:rPr lang="ru-RU" sz="2400" dirty="0" smtClean="0"/>
              <a:t>Существует  необычайно  широкий  круг захватывающих  </a:t>
            </a:r>
            <a:r>
              <a:rPr lang="ru-RU" sz="2400" dirty="0" smtClean="0"/>
              <a:t>игр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4" name="Picture 2" descr="&amp;Dcy;&amp;lcy;&amp;yacy; &amp;chcy;&amp;iecy;&amp;gcy;&amp;ocy; &amp;ncy;&amp;ucy;&amp;zhcy;&amp;ncy;&amp;acy; &amp;vcy;&amp;ocy;&amp;dcy;&amp;acy; &amp;kcy;&amp;acy;&amp;rcy;&amp;tcy;&amp;icy;&amp;ncy;&amp;kcy;&amp;icy; &amp;dcy;&amp;lcy;&amp;yacy; &amp;dcy;&amp;iecy;&amp;tcy;&amp;iecy;&amp;jcy; - &amp;Pcy;&amp;ocy;&amp;dcy;&amp;iecy;&amp;lcy;&amp;kcy;&amp;icy;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/>
          <a:srcRect l="6790" r="6790"/>
          <a:stretch>
            <a:fillRect/>
          </a:stretch>
        </p:blipFill>
        <p:spPr bwMode="auto">
          <a:xfrm>
            <a:off x="0" y="4071938"/>
            <a:ext cx="4000500" cy="2786062"/>
          </a:xfrm>
          <a:prstGeom prst="rect">
            <a:avLst/>
          </a:prstGeom>
          <a:noFill/>
        </p:spPr>
      </p:pic>
      <p:pic>
        <p:nvPicPr>
          <p:cNvPr id="4098" name="Picture 2" descr="http://minigra.ru/img/avatarki/barb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5040" y="0"/>
            <a:ext cx="3218960" cy="2143116"/>
          </a:xfrm>
          <a:prstGeom prst="rect">
            <a:avLst/>
          </a:prstGeom>
          <a:noFill/>
        </p:spPr>
      </p:pic>
      <p:pic>
        <p:nvPicPr>
          <p:cNvPr id="4100" name="Picture 4" descr="http://mpc.gamer-info.com/gonki-na-policeiskih-syperkarah-576-scree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21844"/>
            <a:ext cx="4714875" cy="3536156"/>
          </a:xfrm>
          <a:prstGeom prst="rect">
            <a:avLst/>
          </a:prstGeom>
          <a:noFill/>
        </p:spPr>
      </p:pic>
      <p:pic>
        <p:nvPicPr>
          <p:cNvPr id="4102" name="Picture 6" descr="http://small-game.ru/pics/59/bigscr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928802"/>
            <a:ext cx="3186085" cy="2388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Ocy;&amp;tcy;&amp;kcy;&amp;rcy;&amp;ycy;&amp;tcy;&amp;kcy;&amp;icy; &amp;scy;&amp;pcy;&amp;acy;&amp;scy;&amp;icy;&amp;bcy;&amp;ocy; - &amp;Bcy;&amp;lcy;&amp;acy;&amp;gcy;&amp;ocy;&amp;dcy;&amp;acy;&amp;rcy;&amp;scy;&amp;tcy;&amp;vcy;&amp;iecy;&amp;ncy;&amp;ncy;&amp;ycy;&amp;iecy; - &amp;Ocy;&amp;tcy;&amp;kcy;&amp;rcy;&amp;ycy;&amp;tcy;&amp;kcy;&amp;icy;, &amp;acy;&amp;ncy;&amp;icy;&amp;mcy;&amp;acy;&amp;tscy;&amp;icy;&amp;yacy;,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1"/>
            <a:ext cx="9144000" cy="69723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57256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Источники: 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Босова</a:t>
            </a:r>
            <a:r>
              <a:rPr lang="ru-RU" dirty="0" smtClean="0"/>
              <a:t> Л.Л. «Информатика и ИКТ». Учебник для 5 класса. – М.: БИНОМ, 2012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www.dgl.ru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realesmo.ru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www.ixbt.com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www.pcbee.ru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delaydoma.ru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7"/>
              </a:rPr>
              <a:t>festival.1september.ru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8"/>
              </a:rPr>
              <a:t>www.all.biz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9"/>
              </a:rPr>
              <a:t>virartech.ru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0"/>
              </a:rPr>
              <a:t>dachniy-vopros.ru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1"/>
              </a:rPr>
              <a:t>avastek.ru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2"/>
              </a:rPr>
              <a:t>urniif.ru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3"/>
              </a:rPr>
              <a:t>teachstyle.narod.ru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4"/>
              </a:rPr>
              <a:t>nios.ru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5"/>
              </a:rPr>
              <a:t>okster.com.ua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6"/>
              </a:rPr>
              <a:t>minigra.ru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7"/>
              </a:rPr>
              <a:t>gamer-info.com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8"/>
              </a:rPr>
              <a:t>small-game.ru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</a:t>
            </a:r>
            <a:r>
              <a:rPr lang="ru-RU" dirty="0" smtClean="0">
                <a:solidFill>
                  <a:srgbClr val="FFFF00"/>
                </a:solidFill>
              </a:rPr>
              <a:t>ычислитель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Арифмометр </a:t>
            </a:r>
            <a:r>
              <a:rPr lang="ru-RU" b="1" dirty="0" smtClean="0"/>
              <a:t>- от греческого </a:t>
            </a:r>
            <a:r>
              <a:rPr lang="ru-RU" b="1" i="1" dirty="0" smtClean="0"/>
              <a:t>"</a:t>
            </a:r>
            <a:r>
              <a:rPr lang="ru-RU" b="1" i="1" dirty="0" err="1" smtClean="0"/>
              <a:t>Arithmós</a:t>
            </a:r>
            <a:r>
              <a:rPr lang="ru-RU" b="1" i="1" dirty="0" smtClean="0"/>
              <a:t>"</a:t>
            </a:r>
            <a:r>
              <a:rPr lang="ru-RU" b="1" dirty="0" smtClean="0"/>
              <a:t> (число) и </a:t>
            </a:r>
            <a:r>
              <a:rPr lang="ru-RU" b="1" i="1" dirty="0" smtClean="0"/>
              <a:t>"</a:t>
            </a:r>
            <a:r>
              <a:rPr lang="ru-RU" b="1" i="1" dirty="0" err="1" smtClean="0"/>
              <a:t>Metr</a:t>
            </a:r>
            <a:r>
              <a:rPr lang="ru-RU" b="1" i="1" dirty="0" smtClean="0"/>
              <a:t>"</a:t>
            </a:r>
            <a:r>
              <a:rPr lang="ru-RU" b="1" dirty="0" smtClean="0"/>
              <a:t> (измерять)</a:t>
            </a:r>
          </a:p>
          <a:p>
            <a:r>
              <a:rPr lang="ru-RU" b="1" dirty="0" smtClean="0"/>
              <a:t>С помощью компьютера проводят </a:t>
            </a:r>
            <a:r>
              <a:rPr lang="ru-RU" b="1" dirty="0" smtClean="0"/>
              <a:t>математические </a:t>
            </a:r>
            <a:r>
              <a:rPr lang="ru-RU" b="1" dirty="0" smtClean="0"/>
              <a:t>вычисления в науки</a:t>
            </a:r>
          </a:p>
        </p:txBody>
      </p:sp>
      <p:pic>
        <p:nvPicPr>
          <p:cNvPr id="2050" name="Picture 2" descr="DataLife Engine &amp;Vcy;&amp;iecy;&amp;rcy;&amp;scy;&amp;icy;&amp;yacy; &amp;dcy;&amp;lcy;&amp;yacy; &amp;pcy;&amp;iecy;&amp;chcy;&amp;acy;&amp;tcy;&amp;icy; &amp;Pcy;&amp;rcy;&amp;icy;&amp;kcy;&amp;ocy;&amp;lcy;&amp;ycy; &amp;ocy; &amp;kcy;&amp;ocy;&amp;mcy;&amp;pcy;&amp;softcy;&amp;yucy;&amp;tcy;&amp;iecy;&amp;r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9485" y="4071943"/>
            <a:ext cx="3884516" cy="2786058"/>
          </a:xfrm>
          <a:prstGeom prst="rect">
            <a:avLst/>
          </a:prstGeom>
          <a:noFill/>
        </p:spPr>
      </p:pic>
      <p:pic>
        <p:nvPicPr>
          <p:cNvPr id="23554" name="Picture 2" descr="http://www.ixbt.com/cm/microsoft-windows7-presentation/calculator-program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5"/>
            <a:ext cx="3075039" cy="28193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Пишущая машинка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Это набор и редактирование текстов , хранение и печать документов широко используются во всех сферах деятельности.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i019.radikal.ru/0806/24/cb7fd7f1f4f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14884"/>
            <a:ext cx="2571768" cy="1978284"/>
          </a:xfrm>
          <a:prstGeom prst="rect">
            <a:avLst/>
          </a:prstGeom>
          <a:noFill/>
        </p:spPr>
      </p:pic>
      <p:pic>
        <p:nvPicPr>
          <p:cNvPr id="22532" name="Picture 4" descr="http://www.ixbt.com/short/2k10_soft/jar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585757" cy="32813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486400" cy="5222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Делопроизводитель </a:t>
            </a:r>
            <a:endParaRPr lang="ru-RU" sz="4000" dirty="0"/>
          </a:p>
        </p:txBody>
      </p:sp>
      <p:pic>
        <p:nvPicPr>
          <p:cNvPr id="1028" name="Picture 4" descr="&amp;TScy;&amp;iecy;&amp;ncy;&amp;ycy; &amp;ncy;&amp;acy; &amp;Kcy;&amp;ucy;&amp;rcy;&amp;scy;&amp;ycy; &amp;ocy;&amp;bcy;&amp;ucy;&amp;chcy;&amp;iecy;&amp;ncy;&amp;icy;&amp;yacy; &amp;scy;&amp;iecy;&amp;kcy;&amp;rcy;&amp;iecy;&amp;tcy;&amp;acy;&amp;rcy;&amp;scy;&amp;kcy;&amp;ocy;&amp;mcy;&amp;ucy; &amp;dcy;&amp;iecy;&amp;lcy;&amp;ucy; &amp;vcy; &amp;Bcy;&amp;iecy;&amp;lcy;&amp;acy;&amp;rcy;&amp;ucy;&amp;scy;&amp;softcy;: &amp;zcy;&amp;acy;&amp;kcy;&amp;acy;&amp;zcy;&amp;acy;&amp;tcy;&amp;softcy; &amp;Kcy;&amp;ucy;&amp;rcy;&amp;scy;&amp;ycy; &amp;ocy;&amp;bcy;&amp;ucy;&amp;chcy;&amp;iecy;&amp;ncy;&amp;icy;&amp;yacy; &amp;scy;&amp;iecy;&amp;kcy;&amp;rcy;&amp;iecy;&amp;tcy;&amp;acy;&amp;rcy;&amp;scy;&amp;kcy;&amp;ocy;&amp;mcy;&amp;ucy; &amp;dcy;&amp;iecy;&amp;lcy;&amp;ucy;. &amp;KHcy;&amp;acy;&amp;rcy;&amp;acy;&amp;kcy;&amp;tcy;&amp;iecy;&amp;rcy;&amp;icy;&amp;scy;&amp;tcy;&amp;icy;&amp;kcy;&amp;icy;, &amp;ocy;&amp;pcy;&amp;icy;&amp;scy;&amp;acy;&amp;ncy;&amp;icy;&amp;iecy;, &amp;icy;&amp;ncy;&amp;fcy;&amp;o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402" b="6402"/>
          <a:stretch>
            <a:fillRect/>
          </a:stretch>
        </p:blipFill>
        <p:spPr bwMode="auto">
          <a:xfrm>
            <a:off x="0" y="3357563"/>
            <a:ext cx="5143500" cy="350043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418602">
            <a:off x="3166235" y="1413319"/>
            <a:ext cx="5743596" cy="190502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Им можно реализовать  ведение личных дел сотрудников,  подготовку  приказов  и распоряжений.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486400" cy="5222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Личный секретарь</a:t>
            </a:r>
            <a:endParaRPr lang="ru-RU" sz="3600" dirty="0"/>
          </a:p>
        </p:txBody>
      </p:sp>
      <p:pic>
        <p:nvPicPr>
          <p:cNvPr id="18436" name="Picture 4" descr="&amp;Vcy;&amp;acy;&amp;kcy;&amp;acy;&amp;ncy;&amp;scy;&amp;icy;&amp;icy; &amp;vcy; &amp;Kcy;&amp;icy;&amp;rcy;&amp;ocy;&amp;vcy;&amp;iecy;, &amp;pcy;&amp;rcy;&amp;yacy;&amp;mcy;&amp;ycy;&amp;iecy; &amp;vcy;&amp;acy;&amp;kcy;&amp;acy;&amp;ncy;&amp;scy;&amp;icy;&amp;icy; &amp;kcy;&amp;ocy;&amp;mcy;&amp;pcy;&amp;acy;&amp;ncy;&amp;icy;&amp;jcy;, &amp;vcy;&amp;acy;&amp;kcy;&amp;acy;&amp;ncy;&amp;scy;&amp;icy;&amp;icy; &amp;ocy;&amp;tcy; &amp;rcy;&amp;acy;&amp;bcy;&amp;ocy;&amp;tcy;&amp;ocy;&amp;dcy;&amp;acy;&amp;tcy;&amp;iecy;&amp;lcy;&amp;iecy;&amp;jcy;, &amp;scy;&amp;tcy;&amp;rcy;&amp;acy;&amp;ncy;&amp;icy;&amp;tscy;&amp;acy; 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589" b="4589"/>
          <a:stretch>
            <a:fillRect/>
          </a:stretch>
        </p:blipFill>
        <p:spPr bwMode="auto">
          <a:xfrm>
            <a:off x="0" y="3214686"/>
            <a:ext cx="4929188" cy="335756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706247">
            <a:off x="3425402" y="1482698"/>
            <a:ext cx="5486400" cy="5303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Под  этим подразумевается  ведение  делового  дневника,  напоминание  о  важных  делах  и  знаменательных  </a:t>
            </a:r>
            <a:r>
              <a:rPr lang="ru-RU" sz="2800" dirty="0" smtClean="0"/>
              <a:t>событиях 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482" name="Picture 2" descr="http://www.livebusiness.ru/pics/news/14049015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467222"/>
            <a:ext cx="4327198" cy="23907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5486400" cy="522288"/>
          </a:xfrm>
        </p:spPr>
        <p:txBody>
          <a:bodyPr>
            <a:noAutofit/>
          </a:bodyPr>
          <a:lstStyle/>
          <a:p>
            <a:r>
              <a:rPr lang="ru-RU" sz="4400" dirty="0" smtClean="0"/>
              <a:t>Бухгалтер 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1142984"/>
            <a:ext cx="5486400" cy="5303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Производится  быстрый  расчёт  заработной  платы для  всего  предприятия,  учёт  доходов  и  налогов,  подготовка  </a:t>
            </a:r>
            <a:r>
              <a:rPr lang="ru-RU" sz="2400" dirty="0" smtClean="0"/>
              <a:t>документаций.</a:t>
            </a:r>
            <a:endParaRPr lang="ru-RU" sz="2400" dirty="0"/>
          </a:p>
        </p:txBody>
      </p:sp>
      <p:pic>
        <p:nvPicPr>
          <p:cNvPr id="19458" name="Picture 2" descr="http://webses.info/images/article/office_work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3400408" cy="3400409"/>
          </a:xfrm>
          <a:prstGeom prst="rect">
            <a:avLst/>
          </a:prstGeom>
          <a:noFill/>
        </p:spPr>
      </p:pic>
      <p:pic>
        <p:nvPicPr>
          <p:cNvPr id="19460" name="Picture 4" descr="http://www.kollege38.ru/profsojuznoe/professions_files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857624"/>
            <a:ext cx="3643306" cy="2428871"/>
          </a:xfrm>
          <a:prstGeom prst="rect">
            <a:avLst/>
          </a:prstGeom>
          <a:noFill/>
        </p:spPr>
      </p:pic>
      <p:pic>
        <p:nvPicPr>
          <p:cNvPr id="19462" name="Picture 6" descr="http://moscow-study.ru/images/58689649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357430"/>
            <a:ext cx="3331996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71800" y="785794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Справочное </a:t>
            </a:r>
            <a:br>
              <a:rPr lang="ru-RU" sz="3600" dirty="0" smtClean="0"/>
            </a:br>
            <a:r>
              <a:rPr lang="ru-RU" sz="3600" dirty="0" smtClean="0"/>
              <a:t>бюро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143240" y="214290"/>
            <a:ext cx="5000660" cy="5714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Компьютер  представляет  вам  информацию по множеству  </a:t>
            </a:r>
            <a:r>
              <a:rPr lang="ru-RU" sz="2400" dirty="0" smtClean="0"/>
              <a:t>вопросов.</a:t>
            </a:r>
            <a:endParaRPr lang="ru-RU" sz="24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928926" y="1357298"/>
            <a:ext cx="534035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нём </a:t>
            </a:r>
            <a:r>
              <a:rPr lang="ru-RU" sz="2400" dirty="0" smtClean="0"/>
              <a:t>хранятся:</a:t>
            </a:r>
          </a:p>
          <a:p>
            <a:r>
              <a:rPr lang="ru-RU" sz="2400" dirty="0" smtClean="0"/>
              <a:t>д</a:t>
            </a:r>
            <a:r>
              <a:rPr lang="ru-RU" sz="2400" dirty="0" smtClean="0"/>
              <a:t>окументы, </a:t>
            </a:r>
            <a:endParaRPr lang="ru-RU" sz="2400" dirty="0" smtClean="0"/>
          </a:p>
          <a:p>
            <a:r>
              <a:rPr lang="ru-RU" sz="2400" dirty="0" smtClean="0"/>
              <a:t>копии </a:t>
            </a:r>
            <a:r>
              <a:rPr lang="ru-RU" sz="2400" dirty="0" smtClean="0"/>
              <a:t>паспортов</a:t>
            </a:r>
          </a:p>
          <a:p>
            <a:r>
              <a:rPr lang="ru-RU" sz="2400" dirty="0" smtClean="0"/>
              <a:t>и </a:t>
            </a:r>
            <a:r>
              <a:rPr lang="ru-RU" sz="2400" dirty="0" smtClean="0"/>
              <a:t>важные сообщения </a:t>
            </a:r>
            <a:endParaRPr lang="ru-RU" sz="2400" dirty="0"/>
          </a:p>
        </p:txBody>
      </p:sp>
      <p:pic>
        <p:nvPicPr>
          <p:cNvPr id="14340" name="Picture 4" descr="1920x1080 by gryphart, &amp;bcy;&amp;icy;&amp;bcy;&amp;lcy;&amp;icy;&amp;ocy;&amp;tcy;&amp;iecy;&amp;kcy;&amp;acy;, kafka library, &amp;icy;&amp;ncy;&amp;tcy;&amp;iecy;&amp;rcy;&amp;softcy;&amp;iecy;&amp;rcy; &amp;kcy;&amp;acy;&amp;rcy;&amp;tcy;&amp;icy;&amp;ncy;&amp;kcy;&amp;icy; &amp;ncy;&amp;acy; &amp;rcy;&amp;acy;&amp;bcy;&amp;ocy;&amp;chcy;&amp;icy;&amp;jcy; &amp;scy;&amp;tcy;&amp;ocy;&amp;lcy; &amp;ocy;&amp;bcy;&amp;ocy;&amp;icy; &amp;fcy;&amp;ocy;&amp;tcy;&amp;o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3"/>
            <a:ext cx="2285984" cy="2500307"/>
          </a:xfrm>
          <a:prstGeom prst="rect">
            <a:avLst/>
          </a:prstGeom>
          <a:noFill/>
        </p:spPr>
      </p:pic>
      <p:pic>
        <p:nvPicPr>
          <p:cNvPr id="14344" name="Picture 8" descr="&amp;Bcy;&amp;icy;&amp;bcy;&amp;lcy;&amp;icy;&amp;ocy;&amp;tcy;&amp;iecy;&amp;kcy;&amp;acy; Vennesla &amp;vcy; &amp;Ncy;&amp;ocy;&amp;rcy;&amp;vcy;&amp;iecy;&amp;g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48" y="4214817"/>
            <a:ext cx="3857652" cy="2643183"/>
          </a:xfrm>
          <a:prstGeom prst="rect">
            <a:avLst/>
          </a:prstGeom>
          <a:noFill/>
        </p:spPr>
      </p:pic>
      <p:pic>
        <p:nvPicPr>
          <p:cNvPr id="18434" name="Picture 2" descr="http://habrastorage.org/storage2/8c9/09c/a8a/8c909ca8a3e47c67a487b126e6dd313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00438"/>
            <a:ext cx="356235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0"/>
            <a:ext cx="3053868" cy="12538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Библиотекарь 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&amp;Tcy;&amp;yacy;&amp;zhcy;&amp;iecy;&amp;lcy;&amp;ocy; &amp;bcy;&amp;ycy;&amp;tcy;&amp;softcy; &amp;bcy;&amp;icy;&amp;bcy;&amp;lcy;&amp;icy;&amp;ocy;&amp;tcy;&amp;iecy;&amp;kcy;&amp;acy;&amp;rcy;&amp;iecy;&amp;mcy; &amp;Lcy;&amp;icy;&amp;tcy;&amp;iecy;&amp;rcy;&amp;acy;&amp;tcy;&amp;ucy;&amp;rcy;&amp;acy; &amp;icy; &amp;icy;&amp;scy;&amp;kcy;&amp;ucy;&amp;scy;&amp;scy;&amp;tcy;&amp;vcy;&amp;ocy; &amp;Fcy;&amp;ocy;&amp;rcy;&amp;ucy;&amp;mcy; Poker…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200" r="10200"/>
          <a:stretch>
            <a:fillRect/>
          </a:stretch>
        </p:blipFill>
        <p:spPr bwMode="auto">
          <a:xfrm>
            <a:off x="142844" y="0"/>
            <a:ext cx="3429024" cy="342902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1214422"/>
            <a:ext cx="3053866" cy="266348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Компьютер позволяет  хранить 100                      тысяч  томов , осуществлять  быстрый поиск  и предоставление  на  экране  нужного  материала .</a:t>
            </a:r>
            <a:endParaRPr lang="ru-RU" sz="2000" dirty="0"/>
          </a:p>
        </p:txBody>
      </p:sp>
      <p:pic>
        <p:nvPicPr>
          <p:cNvPr id="1026" name="Picture 2" descr="&amp;Scy;&amp;acy;&amp;jcy;&amp;tcy; &amp;Ocy;&amp;Ocy;&amp;SHcy; &amp;scy;.&amp;Vcy;&amp;iecy;&amp;scy;&amp;iocy;&amp;lcy;&amp;ocy;&amp;iecy; &amp;Mcy;&amp;ocy;&amp;zcy;&amp;dcy;&amp;ocy;&amp;kcy;&amp;scy;&amp;kcy;&amp;ocy;&amp;gcy;&amp;ocy; &amp;rcy;&amp;acy;&amp;jcy;&amp;ocy;&amp;ncy;&amp;acy; &amp;Rcy;&amp;Scy;&amp;Ocy;-&amp;Acy;&amp;lcy;&amp;acy;&amp;ncy;&amp;icy;&amp;yacy; - &amp;Scy;&amp;tcy;&amp;rcy;&amp;acy;&amp;ncy;&amp;icy;&amp;chcy;&amp;kcy;&amp;acy; &amp;bcy;&amp;icy;&amp;bcy;&amp;lcy;&amp;icy;&amp;ocy;&amp;tcy;&amp;iecy;&amp;kcy;&amp;acy;&amp;r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8608" y="4500570"/>
            <a:ext cx="1975392" cy="2357430"/>
          </a:xfrm>
          <a:prstGeom prst="rect">
            <a:avLst/>
          </a:prstGeom>
          <a:noFill/>
        </p:spPr>
      </p:pic>
      <p:pic>
        <p:nvPicPr>
          <p:cNvPr id="17410" name="Picture 2" descr="http://elcode-blog.ru/wp-content/uploads/2013/11/02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214686"/>
            <a:ext cx="3865590" cy="379530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390</TotalTime>
  <Words>492</Words>
  <Application>Microsoft Office PowerPoint</Application>
  <PresentationFormat>Экран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Что умеет компьютер</vt:lpstr>
      <vt:lpstr>Слайд 2</vt:lpstr>
      <vt:lpstr>Вычислитель</vt:lpstr>
      <vt:lpstr>Пишущая машинка</vt:lpstr>
      <vt:lpstr>Делопроизводитель </vt:lpstr>
      <vt:lpstr>Личный секретарь</vt:lpstr>
      <vt:lpstr>Бухгалтер </vt:lpstr>
      <vt:lpstr>Справочное  бюро</vt:lpstr>
      <vt:lpstr>Библиотекарь   </vt:lpstr>
      <vt:lpstr>       Издатель         </vt:lpstr>
      <vt:lpstr>Переводчик.</vt:lpstr>
      <vt:lpstr>Почтальон  </vt:lpstr>
      <vt:lpstr>Художник </vt:lpstr>
      <vt:lpstr>мультипликатор</vt:lpstr>
      <vt:lpstr>Конструктор   </vt:lpstr>
      <vt:lpstr>Модельер </vt:lpstr>
      <vt:lpstr>Архитектор </vt:lpstr>
      <vt:lpstr>Дизайнер </vt:lpstr>
      <vt:lpstr>Композитор и музыкант </vt:lpstr>
      <vt:lpstr>Врач  </vt:lpstr>
      <vt:lpstr>Учитель </vt:lpstr>
      <vt:lpstr>Игротека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умеет компьютер</dc:title>
  <dc:creator>ikt26</dc:creator>
  <cp:lastModifiedBy>Димыч</cp:lastModifiedBy>
  <cp:revision>44</cp:revision>
  <dcterms:created xsi:type="dcterms:W3CDTF">2014-10-08T06:46:09Z</dcterms:created>
  <dcterms:modified xsi:type="dcterms:W3CDTF">2014-10-17T10:54:24Z</dcterms:modified>
</cp:coreProperties>
</file>