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8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543-0486-47BD-B686-23EF7C9C309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83D4-0938-4F64-A7A3-8448EABE3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0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543-0486-47BD-B686-23EF7C9C309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83D4-0938-4F64-A7A3-8448EABE3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543-0486-47BD-B686-23EF7C9C309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83D4-0938-4F64-A7A3-8448EABE3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543-0486-47BD-B686-23EF7C9C309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83D4-0938-4F64-A7A3-8448EABE3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9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543-0486-47BD-B686-23EF7C9C309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83D4-0938-4F64-A7A3-8448EABE3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0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543-0486-47BD-B686-23EF7C9C309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83D4-0938-4F64-A7A3-8448EABE3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6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543-0486-47BD-B686-23EF7C9C309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83D4-0938-4F64-A7A3-8448EABE3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0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543-0486-47BD-B686-23EF7C9C309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83D4-0938-4F64-A7A3-8448EABE3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0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543-0486-47BD-B686-23EF7C9C309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83D4-0938-4F64-A7A3-8448EABE3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4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543-0486-47BD-B686-23EF7C9C309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83D4-0938-4F64-A7A3-8448EABE3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2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543-0486-47BD-B686-23EF7C9C309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83D4-0938-4F64-A7A3-8448EABE3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7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6543-0486-47BD-B686-23EF7C9C309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283D4-0938-4F64-A7A3-8448EABE3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9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50629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Глава </a:t>
            </a:r>
            <a:r>
              <a:rPr lang="en-US" sz="4800" b="1" dirty="0" smtClean="0"/>
              <a:t>I</a:t>
            </a:r>
            <a:r>
              <a:rPr lang="ru-RU" sz="4800" b="1" dirty="0" smtClean="0"/>
              <a:t>. Информационные </a:t>
            </a:r>
            <a:r>
              <a:rPr lang="ru-RU" sz="4800" b="1" dirty="0" smtClean="0"/>
              <a:t>системы</a:t>
            </a:r>
            <a:br>
              <a:rPr lang="ru-RU" sz="4800" b="1" dirty="0" smtClean="0"/>
            </a:br>
            <a:r>
              <a:rPr lang="ru-RU" sz="4800" b="1" dirty="0" smtClean="0"/>
              <a:t>1.1</a:t>
            </a:r>
            <a:r>
              <a:rPr lang="ru-RU" sz="4800" b="1" dirty="0"/>
              <a:t>. Основы системного подхода</a:t>
            </a:r>
            <a:br>
              <a:rPr lang="ru-RU" sz="4800" b="1" dirty="0"/>
            </a:b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229600" cy="207769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 smtClean="0"/>
              <a:t>Автор работы: Купцова Е.В.,</a:t>
            </a:r>
          </a:p>
          <a:p>
            <a:pPr marL="0" indent="0" algn="r">
              <a:buNone/>
            </a:pPr>
            <a:r>
              <a:rPr lang="ru-RU" sz="2400" dirty="0" smtClean="0"/>
              <a:t>учитель информатики и ИКТ </a:t>
            </a:r>
          </a:p>
          <a:p>
            <a:pPr marL="0" indent="0" algn="r">
              <a:buNone/>
            </a:pPr>
            <a:r>
              <a:rPr lang="ru-RU" sz="2400" dirty="0" smtClean="0"/>
              <a:t>МБОУ «Шенкурская СОШ»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г. Шенкурск Архангельской области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6386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958"/>
            <a:ext cx="8229600" cy="185821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Искусственная система «компьютер»</a:t>
            </a:r>
            <a:endParaRPr lang="ru-RU" sz="4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92410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0886"/>
            <a:ext cx="6291865" cy="472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10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3460" y="3068960"/>
            <a:ext cx="2592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система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1694601"/>
            <a:ext cx="3707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надсистема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4509120"/>
            <a:ext cx="3713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подсистема</a:t>
            </a:r>
            <a:endParaRPr lang="ru-RU" sz="54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«Системный лифт»: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337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Связи в системе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солнечной системе</a:t>
            </a:r>
          </a:p>
          <a:p>
            <a:r>
              <a:rPr lang="ru-RU" dirty="0" smtClean="0"/>
              <a:t>В автомобиле</a:t>
            </a:r>
          </a:p>
          <a:p>
            <a:r>
              <a:rPr lang="ru-RU" dirty="0" smtClean="0"/>
              <a:t>В энергетической системе</a:t>
            </a:r>
          </a:p>
          <a:p>
            <a:r>
              <a:rPr lang="ru-RU" dirty="0" smtClean="0"/>
              <a:t>В социальных системах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1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Системный эффект обеспечивается не только нужного состава частей системы, но и существованием необходимых связей между ними.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064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Структурой системы </a:t>
            </a:r>
            <a:r>
              <a:rPr lang="ru-RU" sz="4000" dirty="0" smtClean="0"/>
              <a:t>называется совокупность связей, существующих между частями системы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579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Целостная взаимосвязанная совокупность частей, существующая в некоторой среде и обладающая определённым назначением, подчинённая некоторой цели.</a:t>
            </a:r>
          </a:p>
          <a:p>
            <a:r>
              <a:rPr lang="ru-RU" dirty="0" smtClean="0"/>
              <a:t>Система обладает внутренней структурой, относительной обособленностью окружающей среды, наличием связей со средой.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2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84976" cy="550547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Системным подходом </a:t>
            </a:r>
            <a:r>
              <a:rPr lang="ru-RU" sz="4000" dirty="0" smtClean="0"/>
              <a:t>называется научный метод изучения действительности, при котором любой объект исследования рассматривается как система, при этом учитываются её существенные связи с окружающей средой.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153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Выделите подсистемы в следующих объектах, рассматриваемых в качестве систем:</a:t>
            </a:r>
          </a:p>
          <a:p>
            <a:r>
              <a:rPr lang="ru-RU" b="1" dirty="0" smtClean="0"/>
              <a:t>Костюм</a:t>
            </a:r>
          </a:p>
          <a:p>
            <a:r>
              <a:rPr lang="ru-RU" b="1" dirty="0" smtClean="0"/>
              <a:t>Автомобиль</a:t>
            </a:r>
          </a:p>
          <a:p>
            <a:r>
              <a:rPr lang="ru-RU" b="1" dirty="0" smtClean="0"/>
              <a:t>Компьютер</a:t>
            </a:r>
          </a:p>
          <a:p>
            <a:r>
              <a:rPr lang="ru-RU" b="1" dirty="0" smtClean="0"/>
              <a:t>Городская телефонная станция</a:t>
            </a:r>
          </a:p>
          <a:p>
            <a:r>
              <a:rPr lang="ru-RU" b="1" dirty="0" smtClean="0"/>
              <a:t>Школа </a:t>
            </a:r>
          </a:p>
          <a:p>
            <a:r>
              <a:rPr lang="ru-RU" b="1" dirty="0" smtClean="0"/>
              <a:t>Армия</a:t>
            </a:r>
          </a:p>
          <a:p>
            <a:r>
              <a:rPr lang="ru-RU" b="1" dirty="0" smtClean="0"/>
              <a:t>Государство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521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314895"/>
              </p:ext>
            </p:extLst>
          </p:nvPr>
        </p:nvGraphicFramePr>
        <p:xfrm>
          <a:off x="179512" y="836710"/>
          <a:ext cx="8784976" cy="487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579"/>
                <a:gridCol w="3168989"/>
                <a:gridCol w="3672408"/>
              </a:tblGrid>
              <a:tr h="921703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система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Существенные подсистемы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Несущественные подсистемы</a:t>
                      </a:r>
                      <a:endParaRPr lang="ru-RU" sz="3600" dirty="0"/>
                    </a:p>
                  </a:txBody>
                  <a:tcPr/>
                </a:tc>
              </a:tr>
              <a:tr h="921703"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</a:tr>
              <a:tr h="921703"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</a:tr>
              <a:tr h="921703"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</a:tr>
              <a:tr h="921703"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7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д/з параграф 1.1.1 (</a:t>
            </a:r>
            <a:r>
              <a:rPr lang="ru-RU" smtClean="0"/>
              <a:t>вопросы устно)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Понятие системы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dirty="0"/>
              <a:t>С какими системами вы встречались в процессе обучения и в своей повседневной жизни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2409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В какой ситуации вам приходилось употреблять слово «система»?</a:t>
            </a:r>
          </a:p>
        </p:txBody>
      </p:sp>
    </p:spTree>
    <p:extLst>
      <p:ext uri="{BB962C8B-B14F-4D97-AF65-F5344CB8AC3E}">
        <p14:creationId xmlns:p14="http://schemas.microsoft.com/office/powerpoint/2010/main" val="351201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66738"/>
            <a:ext cx="6047332" cy="415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70" y="2708920"/>
            <a:ext cx="689703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36570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175301"/>
            <a:ext cx="5495628" cy="527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5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070903" cy="455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31" y="1268760"/>
            <a:ext cx="7612605" cy="52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СИСТЕМА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08191" y="1264378"/>
            <a:ext cx="129614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1124744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36096" y="1124744"/>
            <a:ext cx="213062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2420888"/>
            <a:ext cx="322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естественная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2420888"/>
            <a:ext cx="3385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искусственная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3676" y="3717032"/>
            <a:ext cx="2736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смешанная</a:t>
            </a:r>
            <a:endParaRPr lang="ru-RU" sz="4000" b="1" dirty="0"/>
          </a:p>
        </p:txBody>
      </p:sp>
      <p:cxnSp>
        <p:nvCxnSpPr>
          <p:cNvPr id="18" name="Прямая со стрелкой 17"/>
          <p:cNvCxnSpPr>
            <a:endCxn id="25" idx="0"/>
          </p:cNvCxnSpPr>
          <p:nvPr/>
        </p:nvCxnSpPr>
        <p:spPr>
          <a:xfrm flipH="1">
            <a:off x="985717" y="3128774"/>
            <a:ext cx="806207" cy="1596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2"/>
          </p:cNvCxnSpPr>
          <p:nvPr/>
        </p:nvCxnSpPr>
        <p:spPr>
          <a:xfrm>
            <a:off x="1791924" y="3128774"/>
            <a:ext cx="964339" cy="1596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996417" y="3128773"/>
            <a:ext cx="1044924" cy="1812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074607" y="3128774"/>
            <a:ext cx="872510" cy="1740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1" y="4725144"/>
            <a:ext cx="1612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Система </a:t>
            </a:r>
          </a:p>
          <a:p>
            <a:r>
              <a:rPr lang="ru-RU" sz="2800" dirty="0" smtClean="0"/>
              <a:t>живой </a:t>
            </a:r>
          </a:p>
          <a:p>
            <a:r>
              <a:rPr lang="ru-RU" sz="2800" dirty="0" smtClean="0"/>
              <a:t>природы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108191" y="4941167"/>
            <a:ext cx="16269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Система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еживой </a:t>
            </a:r>
          </a:p>
          <a:p>
            <a:r>
              <a:rPr lang="ru-RU" sz="2800" dirty="0" smtClean="0"/>
              <a:t>природы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150445" y="5037639"/>
            <a:ext cx="235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материальная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736758" y="5051370"/>
            <a:ext cx="237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общественная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93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5" grpId="0"/>
      <p:bldP spid="28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общего между системами?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Состоят из элементов</a:t>
            </a:r>
          </a:p>
          <a:p>
            <a:r>
              <a:rPr lang="ru-RU" sz="4000" dirty="0" smtClean="0"/>
              <a:t>Элементы связаны между собой</a:t>
            </a:r>
          </a:p>
          <a:p>
            <a:endParaRPr lang="ru-RU" sz="4000" dirty="0"/>
          </a:p>
          <a:p>
            <a:pPr marL="0" indent="0">
              <a:buNone/>
            </a:pPr>
            <a:r>
              <a:rPr lang="ru-RU" sz="6000" b="1" dirty="0" smtClean="0"/>
              <a:t>Система – это…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4975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4" y="332656"/>
            <a:ext cx="8716294" cy="5793507"/>
          </a:xfrm>
        </p:spPr>
        <p:txBody>
          <a:bodyPr/>
          <a:lstStyle/>
          <a:p>
            <a:r>
              <a:rPr lang="ru-RU" sz="4000" b="1" dirty="0" smtClean="0"/>
              <a:t>Система</a:t>
            </a:r>
            <a:r>
              <a:rPr lang="ru-RU" dirty="0" smtClean="0"/>
              <a:t> – это совокупность материальных и информационных объектов, обладающая определённой целостностью.</a:t>
            </a:r>
          </a:p>
          <a:p>
            <a:endParaRPr lang="ru-RU" dirty="0"/>
          </a:p>
          <a:p>
            <a:r>
              <a:rPr lang="ru-RU" sz="4000" b="1" dirty="0" smtClean="0"/>
              <a:t>Состав системы </a:t>
            </a:r>
            <a:r>
              <a:rPr lang="ru-RU" dirty="0" smtClean="0"/>
              <a:t>– совокупность входящих в неё частей (элементов).</a:t>
            </a:r>
          </a:p>
          <a:p>
            <a:endParaRPr lang="ru-RU" dirty="0"/>
          </a:p>
          <a:p>
            <a:r>
              <a:rPr lang="ru-RU" sz="4000" b="1" dirty="0" smtClean="0"/>
              <a:t>Подсистема</a:t>
            </a:r>
            <a:r>
              <a:rPr lang="ru-RU" dirty="0" smtClean="0"/>
              <a:t> – это система, входящая в состав другой, более крупной системы.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00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379e441f6fbcf16c09a734d22b5949e58f1639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268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Глава I. Информационные системы 1.1. Основы системного подхода </vt:lpstr>
      <vt:lpstr>Понятие системы</vt:lpstr>
      <vt:lpstr>С какими системами вы встречались в процессе обучения и в своей повседневной жизни? </vt:lpstr>
      <vt:lpstr>Презентация PowerPoint</vt:lpstr>
      <vt:lpstr>Презентация PowerPoint</vt:lpstr>
      <vt:lpstr>Презентация PowerPoint</vt:lpstr>
      <vt:lpstr>СИСТЕМА</vt:lpstr>
      <vt:lpstr>Что общего между системами?</vt:lpstr>
      <vt:lpstr>Презентация PowerPoint</vt:lpstr>
      <vt:lpstr>Искусственная система «компьютер»</vt:lpstr>
      <vt:lpstr>«Системный лифт»:</vt:lpstr>
      <vt:lpstr>Связи в системе</vt:lpstr>
      <vt:lpstr>Презентация PowerPoint</vt:lpstr>
      <vt:lpstr>Презентация PowerPoint</vt:lpstr>
      <vt:lpstr>СИСТЕМА - </vt:lpstr>
      <vt:lpstr>Презентация PowerPoint</vt:lpstr>
      <vt:lpstr>Работа в группах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системы</dc:title>
  <dc:creator>Пользователь Windows</dc:creator>
  <cp:lastModifiedBy>Пользователь Windows</cp:lastModifiedBy>
  <cp:revision>12</cp:revision>
  <dcterms:created xsi:type="dcterms:W3CDTF">2013-09-02T18:43:25Z</dcterms:created>
  <dcterms:modified xsi:type="dcterms:W3CDTF">2014-10-19T13:16:20Z</dcterms:modified>
</cp:coreProperties>
</file>