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8"/>
  </p:notesMasterIdLst>
  <p:sldIdLst>
    <p:sldId id="271" r:id="rId2"/>
    <p:sldId id="273" r:id="rId3"/>
    <p:sldId id="274" r:id="rId4"/>
    <p:sldId id="257" r:id="rId5"/>
    <p:sldId id="258" r:id="rId6"/>
    <p:sldId id="260" r:id="rId7"/>
    <p:sldId id="263" r:id="rId8"/>
    <p:sldId id="264" r:id="rId9"/>
    <p:sldId id="265" r:id="rId10"/>
    <p:sldId id="266" r:id="rId11"/>
    <p:sldId id="267" r:id="rId12"/>
    <p:sldId id="268" r:id="rId13"/>
    <p:sldId id="272" r:id="rId14"/>
    <p:sldId id="269" r:id="rId15"/>
    <p:sldId id="256" r:id="rId16"/>
    <p:sldId id="270" r:id="rId17"/>
  </p:sldIdLst>
  <p:sldSz cx="9144000" cy="6858000" type="screen4x3"/>
  <p:notesSz cx="6858000" cy="9144000"/>
  <p:custDataLst>
    <p:tags r:id="rId19"/>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3CB0D-8508-4066-AF4D-75C05A20AD48}" type="datetimeFigureOut">
              <a:rPr lang="ru-RU" smtClean="0"/>
              <a:pPr/>
              <a:t>19.10.2014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F801B5-90AD-43D3-913D-4A308DF46B61}" type="slidenum">
              <a:rPr lang="ru-RU" smtClean="0"/>
              <a:pPr/>
              <a:t>‹#›</a:t>
            </a:fld>
            <a:endParaRPr lang="ru-RU"/>
          </a:p>
        </p:txBody>
      </p:sp>
    </p:spTree>
    <p:extLst>
      <p:ext uri="{BB962C8B-B14F-4D97-AF65-F5344CB8AC3E}">
        <p14:creationId xmlns:p14="http://schemas.microsoft.com/office/powerpoint/2010/main" val="2203631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A28E996-E3A9-4939-BCAF-7E0287E3AFDE}" type="datetime1">
              <a:rPr lang="ru-RU" smtClean="0"/>
              <a:pPr/>
              <a:t>19.10.2014</a:t>
            </a:fld>
            <a:endParaRPr lang="ru-RU"/>
          </a:p>
        </p:txBody>
      </p:sp>
      <p:sp>
        <p:nvSpPr>
          <p:cNvPr id="5" name="Нижний колонтитул 4"/>
          <p:cNvSpPr>
            <a:spLocks noGrp="1"/>
          </p:cNvSpPr>
          <p:nvPr>
            <p:ph type="ftr" sz="quarter" idx="11"/>
          </p:nvPr>
        </p:nvSpPr>
        <p:spPr/>
        <p:txBody>
          <a:bodyPr/>
          <a:lstStyle/>
          <a:p>
            <a:r>
              <a:rPr lang="ru-RU" smtClean="0"/>
              <a:t>Мельникова Т.Ю.</a:t>
            </a:r>
            <a:endParaRPr lang="ru-RU"/>
          </a:p>
        </p:txBody>
      </p:sp>
      <p:sp>
        <p:nvSpPr>
          <p:cNvPr id="6" name="Номер слайда 5"/>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38794512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16491E-371F-40CB-B85C-D2AA77B703DE}" type="datetime1">
              <a:rPr lang="ru-RU" smtClean="0"/>
              <a:pPr/>
              <a:t>19.10.2014</a:t>
            </a:fld>
            <a:endParaRPr lang="ru-RU"/>
          </a:p>
        </p:txBody>
      </p:sp>
      <p:sp>
        <p:nvSpPr>
          <p:cNvPr id="5" name="Нижний колонтитул 4"/>
          <p:cNvSpPr>
            <a:spLocks noGrp="1"/>
          </p:cNvSpPr>
          <p:nvPr>
            <p:ph type="ftr" sz="quarter" idx="11"/>
          </p:nvPr>
        </p:nvSpPr>
        <p:spPr/>
        <p:txBody>
          <a:bodyPr/>
          <a:lstStyle/>
          <a:p>
            <a:r>
              <a:rPr lang="ru-RU" smtClean="0"/>
              <a:t>Мельникова Т.Ю.</a:t>
            </a:r>
            <a:endParaRPr lang="ru-RU"/>
          </a:p>
        </p:txBody>
      </p:sp>
      <p:sp>
        <p:nvSpPr>
          <p:cNvPr id="6" name="Номер слайда 5"/>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414454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38BFB8-ADF5-4AD4-A079-3863ACD42122}" type="datetime1">
              <a:rPr lang="ru-RU" smtClean="0"/>
              <a:pPr/>
              <a:t>19.10.2014</a:t>
            </a:fld>
            <a:endParaRPr lang="ru-RU"/>
          </a:p>
        </p:txBody>
      </p:sp>
      <p:sp>
        <p:nvSpPr>
          <p:cNvPr id="5" name="Нижний колонтитул 4"/>
          <p:cNvSpPr>
            <a:spLocks noGrp="1"/>
          </p:cNvSpPr>
          <p:nvPr>
            <p:ph type="ftr" sz="quarter" idx="11"/>
          </p:nvPr>
        </p:nvSpPr>
        <p:spPr/>
        <p:txBody>
          <a:bodyPr/>
          <a:lstStyle/>
          <a:p>
            <a:r>
              <a:rPr lang="ru-RU" smtClean="0"/>
              <a:t>Мельникова Т.Ю.</a:t>
            </a:r>
            <a:endParaRPr lang="ru-RU"/>
          </a:p>
        </p:txBody>
      </p:sp>
      <p:sp>
        <p:nvSpPr>
          <p:cNvPr id="6" name="Номер слайда 5"/>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75031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E5AEF0-95C4-49C8-AC52-6971AB237F6D}" type="datetime1">
              <a:rPr lang="ru-RU" smtClean="0"/>
              <a:pPr/>
              <a:t>19.10.2014</a:t>
            </a:fld>
            <a:endParaRPr lang="ru-RU"/>
          </a:p>
        </p:txBody>
      </p:sp>
      <p:sp>
        <p:nvSpPr>
          <p:cNvPr id="5" name="Нижний колонтитул 4"/>
          <p:cNvSpPr>
            <a:spLocks noGrp="1"/>
          </p:cNvSpPr>
          <p:nvPr>
            <p:ph type="ftr" sz="quarter" idx="11"/>
          </p:nvPr>
        </p:nvSpPr>
        <p:spPr/>
        <p:txBody>
          <a:bodyPr/>
          <a:lstStyle/>
          <a:p>
            <a:r>
              <a:rPr lang="ru-RU" smtClean="0"/>
              <a:t>Мельникова Т.Ю.</a:t>
            </a:r>
            <a:endParaRPr lang="ru-RU"/>
          </a:p>
        </p:txBody>
      </p:sp>
      <p:sp>
        <p:nvSpPr>
          <p:cNvPr id="6" name="Номер слайда 5"/>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5766650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CE60E9-102D-4C1D-8C43-2C303B39E09B}" type="datetime1">
              <a:rPr lang="ru-RU" smtClean="0"/>
              <a:pPr/>
              <a:t>19.10.2014</a:t>
            </a:fld>
            <a:endParaRPr lang="ru-RU"/>
          </a:p>
        </p:txBody>
      </p:sp>
      <p:sp>
        <p:nvSpPr>
          <p:cNvPr id="5" name="Нижний колонтитул 4"/>
          <p:cNvSpPr>
            <a:spLocks noGrp="1"/>
          </p:cNvSpPr>
          <p:nvPr>
            <p:ph type="ftr" sz="quarter" idx="11"/>
          </p:nvPr>
        </p:nvSpPr>
        <p:spPr/>
        <p:txBody>
          <a:bodyPr/>
          <a:lstStyle/>
          <a:p>
            <a:r>
              <a:rPr lang="ru-RU" smtClean="0"/>
              <a:t>Мельникова Т.Ю.</a:t>
            </a:r>
            <a:endParaRPr lang="ru-RU"/>
          </a:p>
        </p:txBody>
      </p:sp>
      <p:sp>
        <p:nvSpPr>
          <p:cNvPr id="6" name="Номер слайда 5"/>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2198699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3BA5EE7-C6D4-4520-A908-5AB7EC83E8E7}" type="datetime1">
              <a:rPr lang="ru-RU" smtClean="0"/>
              <a:pPr/>
              <a:t>19.10.2014</a:t>
            </a:fld>
            <a:endParaRPr lang="ru-RU"/>
          </a:p>
        </p:txBody>
      </p:sp>
      <p:sp>
        <p:nvSpPr>
          <p:cNvPr id="6" name="Нижний колонтитул 5"/>
          <p:cNvSpPr>
            <a:spLocks noGrp="1"/>
          </p:cNvSpPr>
          <p:nvPr>
            <p:ph type="ftr" sz="quarter" idx="11"/>
          </p:nvPr>
        </p:nvSpPr>
        <p:spPr/>
        <p:txBody>
          <a:bodyPr/>
          <a:lstStyle/>
          <a:p>
            <a:r>
              <a:rPr lang="ru-RU" smtClean="0"/>
              <a:t>Мельникова Т.Ю.</a:t>
            </a:r>
            <a:endParaRPr lang="ru-RU"/>
          </a:p>
        </p:txBody>
      </p:sp>
      <p:sp>
        <p:nvSpPr>
          <p:cNvPr id="7" name="Номер слайда 6"/>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402493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8BA7474-90AD-4092-BCB1-E9B6333118DB}" type="datetime1">
              <a:rPr lang="ru-RU" smtClean="0"/>
              <a:pPr/>
              <a:t>19.10.2014</a:t>
            </a:fld>
            <a:endParaRPr lang="ru-RU"/>
          </a:p>
        </p:txBody>
      </p:sp>
      <p:sp>
        <p:nvSpPr>
          <p:cNvPr id="8" name="Нижний колонтитул 7"/>
          <p:cNvSpPr>
            <a:spLocks noGrp="1"/>
          </p:cNvSpPr>
          <p:nvPr>
            <p:ph type="ftr" sz="quarter" idx="11"/>
          </p:nvPr>
        </p:nvSpPr>
        <p:spPr/>
        <p:txBody>
          <a:bodyPr/>
          <a:lstStyle/>
          <a:p>
            <a:r>
              <a:rPr lang="ru-RU" smtClean="0"/>
              <a:t>Мельникова Т.Ю.</a:t>
            </a:r>
            <a:endParaRPr lang="ru-RU"/>
          </a:p>
        </p:txBody>
      </p:sp>
      <p:sp>
        <p:nvSpPr>
          <p:cNvPr id="9" name="Номер слайда 8"/>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366023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BB109C-D711-4A00-9486-59A223D09EAE}" type="datetime1">
              <a:rPr lang="ru-RU" smtClean="0"/>
              <a:pPr/>
              <a:t>19.10.2014</a:t>
            </a:fld>
            <a:endParaRPr lang="ru-RU"/>
          </a:p>
        </p:txBody>
      </p:sp>
      <p:sp>
        <p:nvSpPr>
          <p:cNvPr id="4" name="Нижний колонтитул 3"/>
          <p:cNvSpPr>
            <a:spLocks noGrp="1"/>
          </p:cNvSpPr>
          <p:nvPr>
            <p:ph type="ftr" sz="quarter" idx="11"/>
          </p:nvPr>
        </p:nvSpPr>
        <p:spPr/>
        <p:txBody>
          <a:bodyPr/>
          <a:lstStyle/>
          <a:p>
            <a:r>
              <a:rPr lang="ru-RU" smtClean="0"/>
              <a:t>Мельникова Т.Ю.</a:t>
            </a:r>
            <a:endParaRPr lang="ru-RU"/>
          </a:p>
        </p:txBody>
      </p:sp>
      <p:sp>
        <p:nvSpPr>
          <p:cNvPr id="5" name="Номер слайда 4"/>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2824598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885A01-A4E1-46A6-8A19-4BB113D794A5}" type="datetime1">
              <a:rPr lang="ru-RU" smtClean="0"/>
              <a:pPr/>
              <a:t>19.10.2014</a:t>
            </a:fld>
            <a:endParaRPr lang="ru-RU"/>
          </a:p>
        </p:txBody>
      </p:sp>
      <p:sp>
        <p:nvSpPr>
          <p:cNvPr id="3" name="Нижний колонтитул 2"/>
          <p:cNvSpPr>
            <a:spLocks noGrp="1"/>
          </p:cNvSpPr>
          <p:nvPr>
            <p:ph type="ftr" sz="quarter" idx="11"/>
          </p:nvPr>
        </p:nvSpPr>
        <p:spPr/>
        <p:txBody>
          <a:bodyPr/>
          <a:lstStyle/>
          <a:p>
            <a:r>
              <a:rPr lang="ru-RU" smtClean="0"/>
              <a:t>Мельникова Т.Ю.</a:t>
            </a:r>
            <a:endParaRPr lang="ru-RU"/>
          </a:p>
        </p:txBody>
      </p:sp>
      <p:sp>
        <p:nvSpPr>
          <p:cNvPr id="4" name="Номер слайда 3"/>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300996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E68741-0E71-4269-AC0F-29CD04BB4627}" type="datetime1">
              <a:rPr lang="ru-RU" smtClean="0"/>
              <a:pPr/>
              <a:t>19.10.2014</a:t>
            </a:fld>
            <a:endParaRPr lang="ru-RU"/>
          </a:p>
        </p:txBody>
      </p:sp>
      <p:sp>
        <p:nvSpPr>
          <p:cNvPr id="6" name="Нижний колонтитул 5"/>
          <p:cNvSpPr>
            <a:spLocks noGrp="1"/>
          </p:cNvSpPr>
          <p:nvPr>
            <p:ph type="ftr" sz="quarter" idx="11"/>
          </p:nvPr>
        </p:nvSpPr>
        <p:spPr/>
        <p:txBody>
          <a:bodyPr/>
          <a:lstStyle/>
          <a:p>
            <a:r>
              <a:rPr lang="ru-RU" smtClean="0"/>
              <a:t>Мельникова Т.Ю.</a:t>
            </a:r>
            <a:endParaRPr lang="ru-RU"/>
          </a:p>
        </p:txBody>
      </p:sp>
      <p:sp>
        <p:nvSpPr>
          <p:cNvPr id="7" name="Номер слайда 6"/>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169015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265B22-26C1-4F55-B86E-240131A47135}" type="datetime1">
              <a:rPr lang="ru-RU" smtClean="0"/>
              <a:pPr/>
              <a:t>19.10.2014</a:t>
            </a:fld>
            <a:endParaRPr lang="ru-RU"/>
          </a:p>
        </p:txBody>
      </p:sp>
      <p:sp>
        <p:nvSpPr>
          <p:cNvPr id="6" name="Нижний колонтитул 5"/>
          <p:cNvSpPr>
            <a:spLocks noGrp="1"/>
          </p:cNvSpPr>
          <p:nvPr>
            <p:ph type="ftr" sz="quarter" idx="11"/>
          </p:nvPr>
        </p:nvSpPr>
        <p:spPr/>
        <p:txBody>
          <a:bodyPr/>
          <a:lstStyle/>
          <a:p>
            <a:r>
              <a:rPr lang="ru-RU" smtClean="0"/>
              <a:t>Мельникова Т.Ю.</a:t>
            </a:r>
            <a:endParaRPr lang="ru-RU"/>
          </a:p>
        </p:txBody>
      </p:sp>
      <p:sp>
        <p:nvSpPr>
          <p:cNvPr id="7" name="Номер слайда 6"/>
          <p:cNvSpPr>
            <a:spLocks noGrp="1"/>
          </p:cNvSpPr>
          <p:nvPr>
            <p:ph type="sldNum" sz="quarter" idx="12"/>
          </p:nvPr>
        </p:nvSpPr>
        <p:spPr/>
        <p:txBody>
          <a:bodyPr/>
          <a:lstStyle/>
          <a:p>
            <a:fld id="{199FC046-0552-4844-85D4-E640846A0A39}" type="slidenum">
              <a:rPr lang="ru-RU" smtClean="0"/>
              <a:pPr/>
              <a:t>‹#›</a:t>
            </a:fld>
            <a:endParaRPr lang="ru-RU"/>
          </a:p>
        </p:txBody>
      </p:sp>
    </p:spTree>
    <p:extLst>
      <p:ext uri="{BB962C8B-B14F-4D97-AF65-F5344CB8AC3E}">
        <p14:creationId xmlns:p14="http://schemas.microsoft.com/office/powerpoint/2010/main" val="421640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02AB-F10B-4BEC-8BA6-3C8AAC1C449A}" type="datetime1">
              <a:rPr lang="ru-RU" smtClean="0"/>
              <a:pPr/>
              <a:t>19.10.2014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Мельникова Т.Ю.</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FC046-0552-4844-85D4-E640846A0A39}" type="slidenum">
              <a:rPr lang="ru-RU" smtClean="0"/>
              <a:pPr/>
              <a:t>‹#›</a:t>
            </a:fld>
            <a:endParaRPr lang="ru-RU"/>
          </a:p>
        </p:txBody>
      </p:sp>
    </p:spTree>
    <p:extLst>
      <p:ext uri="{BB962C8B-B14F-4D97-AF65-F5344CB8AC3E}">
        <p14:creationId xmlns:p14="http://schemas.microsoft.com/office/powerpoint/2010/main" val="11541844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11560" y="692696"/>
            <a:ext cx="7772400" cy="1470025"/>
          </a:xfrm>
        </p:spPr>
        <p:txBody>
          <a:bodyPr/>
          <a:lstStyle/>
          <a:p>
            <a:r>
              <a:rPr lang="ru-RU" dirty="0" smtClean="0"/>
              <a:t>Модели систем</a:t>
            </a:r>
            <a:endParaRPr lang="ru-RU" dirty="0"/>
          </a:p>
        </p:txBody>
      </p:sp>
      <p:sp>
        <p:nvSpPr>
          <p:cNvPr id="2" name="Подзаголовок 1"/>
          <p:cNvSpPr>
            <a:spLocks noGrp="1"/>
          </p:cNvSpPr>
          <p:nvPr>
            <p:ph type="subTitle" idx="1"/>
          </p:nvPr>
        </p:nvSpPr>
        <p:spPr>
          <a:xfrm>
            <a:off x="2339752" y="4725144"/>
            <a:ext cx="6400800" cy="1752600"/>
          </a:xfrm>
        </p:spPr>
        <p:txBody>
          <a:bodyPr>
            <a:normAutofit lnSpcReduction="10000"/>
          </a:bodyPr>
          <a:lstStyle/>
          <a:p>
            <a:pPr algn="r"/>
            <a:r>
              <a:rPr lang="ru-RU" sz="2400" dirty="0" smtClean="0"/>
              <a:t>Автор работы: Купцова </a:t>
            </a:r>
            <a:r>
              <a:rPr lang="ru-RU" sz="2400" dirty="0"/>
              <a:t>Е</a:t>
            </a:r>
            <a:r>
              <a:rPr lang="ru-RU" sz="2400" dirty="0" smtClean="0"/>
              <a:t>.В., </a:t>
            </a:r>
          </a:p>
          <a:p>
            <a:pPr algn="r"/>
            <a:r>
              <a:rPr lang="ru-RU" sz="2400" dirty="0" smtClean="0"/>
              <a:t>учитель информатики и ИКТ, </a:t>
            </a:r>
          </a:p>
          <a:p>
            <a:pPr algn="r"/>
            <a:r>
              <a:rPr lang="ru-RU" sz="2400" dirty="0" smtClean="0"/>
              <a:t>МБОУ «Шенкурская СОШ», </a:t>
            </a:r>
          </a:p>
          <a:p>
            <a:pPr algn="r"/>
            <a:r>
              <a:rPr lang="ru-RU" sz="2400" dirty="0" smtClean="0"/>
              <a:t>г. Шенкурск Архангельская область</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Модель структуры системы</a:t>
            </a:r>
            <a:br>
              <a:rPr lang="ru-RU" b="1" dirty="0" smtClean="0"/>
            </a:br>
            <a:endParaRPr lang="ru-RU"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58" y="1268760"/>
            <a:ext cx="889693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549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pPr algn="ctr"/>
            <a:r>
              <a:rPr lang="ru-RU" dirty="0" smtClean="0"/>
              <a:t>Графы</a:t>
            </a:r>
            <a:endParaRPr lang="ru-RU" dirty="0"/>
          </a:p>
        </p:txBody>
      </p:sp>
      <p:sp>
        <p:nvSpPr>
          <p:cNvPr id="3" name="Объект 2"/>
          <p:cNvSpPr>
            <a:spLocks noGrp="1"/>
          </p:cNvSpPr>
          <p:nvPr>
            <p:ph idx="1"/>
          </p:nvPr>
        </p:nvSpPr>
        <p:spPr>
          <a:xfrm>
            <a:off x="457200" y="1124744"/>
            <a:ext cx="8229600" cy="5001419"/>
          </a:xfrm>
        </p:spPr>
        <p:txBody>
          <a:bodyPr>
            <a:normAutofit/>
          </a:bodyPr>
          <a:lstStyle/>
          <a:p>
            <a:r>
              <a:rPr lang="ru-RU" dirty="0" smtClean="0"/>
              <a:t>Графическое отображение структурной модели назвали </a:t>
            </a:r>
            <a:r>
              <a:rPr lang="ru-RU" b="1" u="sng" dirty="0" smtClean="0"/>
              <a:t>ГРАФОМ</a:t>
            </a:r>
            <a:endParaRPr lang="ru-RU" b="1" u="sng" dirty="0"/>
          </a:p>
          <a:p>
            <a:r>
              <a:rPr lang="ru-RU" dirty="0"/>
              <a:t>Граф состоит из обозначений элементов произвольной природы, называемых вершинами, и обозначений связей между ними, называемых ребрами (либо дугами).</a:t>
            </a:r>
          </a:p>
          <a:p>
            <a:endParaRPr lang="ru-RU"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221088"/>
            <a:ext cx="8052739" cy="2138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784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pPr algn="ctr"/>
            <a:r>
              <a:rPr lang="ru-RU" dirty="0"/>
              <a:t>Графы</a:t>
            </a:r>
          </a:p>
        </p:txBody>
      </p:sp>
      <p:sp>
        <p:nvSpPr>
          <p:cNvPr id="3" name="Объект 2"/>
          <p:cNvSpPr>
            <a:spLocks noGrp="1"/>
          </p:cNvSpPr>
          <p:nvPr>
            <p:ph idx="1"/>
          </p:nvPr>
        </p:nvSpPr>
        <p:spPr>
          <a:xfrm>
            <a:off x="457200" y="908720"/>
            <a:ext cx="8229600" cy="5760640"/>
          </a:xfrm>
        </p:spPr>
        <p:txBody>
          <a:bodyPr>
            <a:normAutofit fontScale="92500" lnSpcReduction="10000"/>
          </a:bodyPr>
          <a:lstStyle/>
          <a:p>
            <a:r>
              <a:rPr lang="ru-RU" dirty="0"/>
              <a:t>Если направления связей не обозначаются, то граф называется </a:t>
            </a:r>
            <a:r>
              <a:rPr lang="ru-RU" b="1" dirty="0"/>
              <a:t>неориентированным</a:t>
            </a:r>
            <a:r>
              <a:rPr lang="ru-RU" dirty="0"/>
              <a:t>, при наличии стрелок — </a:t>
            </a:r>
            <a:r>
              <a:rPr lang="ru-RU" b="1" dirty="0" smtClean="0"/>
              <a:t>ориентированным</a:t>
            </a:r>
            <a:r>
              <a:rPr lang="ru-RU" dirty="0" smtClean="0"/>
              <a:t>.</a:t>
            </a:r>
          </a:p>
          <a:p>
            <a:r>
              <a:rPr lang="ru-RU" dirty="0" smtClean="0"/>
              <a:t>Данная </a:t>
            </a:r>
            <a:r>
              <a:rPr lang="ru-RU" dirty="0"/>
              <a:t>пара вершин может быть соединена любым количеством ребер; вершина может быть соединена сама с собой (тогда ребро называется петлей). </a:t>
            </a:r>
            <a:endParaRPr lang="ru-RU" dirty="0" smtClean="0"/>
          </a:p>
          <a:p>
            <a:r>
              <a:rPr lang="ru-RU" dirty="0" smtClean="0"/>
              <a:t>Если </a:t>
            </a:r>
            <a:r>
              <a:rPr lang="ru-RU" dirty="0"/>
              <a:t>в графе требуется отразить другие различия между элементами или связями, то либо приписывают ребрам различные веса (взвешенные графы), либо раскрашивают вершины или ребра (раскрашенные графы).</a:t>
            </a:r>
          </a:p>
        </p:txBody>
      </p:sp>
    </p:spTree>
    <p:extLst>
      <p:ext uri="{BB962C8B-B14F-4D97-AF65-F5344CB8AC3E}">
        <p14:creationId xmlns:p14="http://schemas.microsoft.com/office/powerpoint/2010/main" val="2091447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ru-RU" b="1" dirty="0" smtClean="0"/>
              <a:t>Граф </a:t>
            </a:r>
            <a:r>
              <a:rPr lang="ru-RU" dirty="0" smtClean="0"/>
              <a:t>- это графическое отображение структурной модели.</a:t>
            </a:r>
          </a:p>
          <a:p>
            <a:pPr marL="0" indent="0">
              <a:buNone/>
            </a:pPr>
            <a:r>
              <a:rPr lang="ru-RU" b="1" dirty="0" smtClean="0"/>
              <a:t>Дерево</a:t>
            </a:r>
            <a:r>
              <a:rPr lang="ru-RU" dirty="0" smtClean="0"/>
              <a:t> – это ориентированный граф. (корень</a:t>
            </a:r>
            <a:r>
              <a:rPr lang="ru-RU" smtClean="0"/>
              <a:t>, листья)</a:t>
            </a:r>
            <a:endParaRPr lang="ru-RU" dirty="0"/>
          </a:p>
        </p:txBody>
      </p:sp>
    </p:spTree>
    <p:extLst>
      <p:ext uri="{BB962C8B-B14F-4D97-AF65-F5344CB8AC3E}">
        <p14:creationId xmlns:p14="http://schemas.microsoft.com/office/powerpoint/2010/main" val="2401245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273" y="548680"/>
            <a:ext cx="8751207"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3805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Модели систем</a:t>
            </a:r>
            <a:endParaRPr lang="ru-RU"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330045"/>
            <a:ext cx="7585052" cy="6524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3414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Объект 2"/>
          <p:cNvSpPr>
            <a:spLocks noGrp="1"/>
          </p:cNvSpPr>
          <p:nvPr>
            <p:ph idx="1"/>
          </p:nvPr>
        </p:nvSpPr>
        <p:spPr/>
        <p:txBody>
          <a:bodyPr/>
          <a:lstStyle/>
          <a:p>
            <a:r>
              <a:rPr lang="en-US" dirty="0" smtClean="0"/>
              <a:t>ʂ</a:t>
            </a:r>
            <a:r>
              <a:rPr lang="ru-RU" dirty="0" smtClean="0"/>
              <a:t>1.1.2 №5,6 (письменно)</a:t>
            </a:r>
            <a:endParaRPr lang="ru-RU" dirty="0"/>
          </a:p>
        </p:txBody>
      </p:sp>
    </p:spTree>
    <p:extLst>
      <p:ext uri="{BB962C8B-B14F-4D97-AF65-F5344CB8AC3E}">
        <p14:creationId xmlns:p14="http://schemas.microsoft.com/office/powerpoint/2010/main" val="3138470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1"/>
            <a:ext cx="8229600" cy="720080"/>
          </a:xfrm>
        </p:spPr>
        <p:txBody>
          <a:bodyPr>
            <a:normAutofit/>
          </a:bodyPr>
          <a:lstStyle/>
          <a:p>
            <a:pPr marL="0" indent="0" algn="ctr">
              <a:buNone/>
            </a:pPr>
            <a:r>
              <a:rPr lang="ru-RU" sz="3600" dirty="0" smtClean="0"/>
              <a:t>СИСТЕМНЫЙ АНАЛИЗ</a:t>
            </a:r>
            <a:endParaRPr lang="ru-RU" sz="3600" dirty="0"/>
          </a:p>
        </p:txBody>
      </p:sp>
      <p:cxnSp>
        <p:nvCxnSpPr>
          <p:cNvPr id="6" name="Прямая со стрелкой 5"/>
          <p:cNvCxnSpPr/>
          <p:nvPr/>
        </p:nvCxnSpPr>
        <p:spPr>
          <a:xfrm flipH="1">
            <a:off x="2483768" y="980728"/>
            <a:ext cx="1800200"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3" idx="2"/>
          </p:cNvCxnSpPr>
          <p:nvPr/>
        </p:nvCxnSpPr>
        <p:spPr>
          <a:xfrm>
            <a:off x="4572000" y="908721"/>
            <a:ext cx="1656184" cy="1944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899592" y="3140968"/>
            <a:ext cx="316835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smtClean="0"/>
              <a:t>АНАЛИЗ</a:t>
            </a:r>
            <a:endParaRPr lang="ru-RU" sz="5400" dirty="0"/>
          </a:p>
        </p:txBody>
      </p:sp>
      <p:sp>
        <p:nvSpPr>
          <p:cNvPr id="10" name="Прямоугольник 9"/>
          <p:cNvSpPr/>
          <p:nvPr/>
        </p:nvSpPr>
        <p:spPr>
          <a:xfrm>
            <a:off x="4605022" y="3140968"/>
            <a:ext cx="316835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smtClean="0"/>
              <a:t>СИНТЕЗ</a:t>
            </a:r>
            <a:endParaRPr lang="ru-RU" sz="5400" dirty="0"/>
          </a:p>
        </p:txBody>
      </p:sp>
    </p:spTree>
    <p:extLst>
      <p:ext uri="{BB962C8B-B14F-4D97-AF65-F5344CB8AC3E}">
        <p14:creationId xmlns:p14="http://schemas.microsoft.com/office/powerpoint/2010/main" val="401187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marL="0" indent="0">
              <a:buNone/>
            </a:pPr>
            <a:r>
              <a:rPr lang="ru-RU" sz="3600" b="1" dirty="0" smtClean="0"/>
              <a:t>Анализ системы </a:t>
            </a:r>
            <a:r>
              <a:rPr lang="ru-RU" sz="3600" dirty="0" smtClean="0"/>
              <a:t>– это выделение её частей с целью прояснения состава системы.</a:t>
            </a:r>
          </a:p>
          <a:p>
            <a:pPr marL="0" indent="0">
              <a:buNone/>
            </a:pPr>
            <a:endParaRPr lang="ru-RU" sz="3600" dirty="0"/>
          </a:p>
          <a:p>
            <a:pPr marL="0" indent="0">
              <a:buNone/>
            </a:pPr>
            <a:r>
              <a:rPr lang="ru-RU" sz="3600" b="1" dirty="0" smtClean="0"/>
              <a:t>Синтез системы</a:t>
            </a:r>
            <a:r>
              <a:rPr lang="ru-RU" sz="3600" dirty="0" smtClean="0"/>
              <a:t> – мысленное или реальное соединение частей в единое целое.</a:t>
            </a:r>
            <a:endParaRPr lang="ru-RU" sz="3600" dirty="0"/>
          </a:p>
        </p:txBody>
      </p:sp>
    </p:spTree>
    <p:extLst>
      <p:ext uri="{BB962C8B-B14F-4D97-AF65-F5344CB8AC3E}">
        <p14:creationId xmlns:p14="http://schemas.microsoft.com/office/powerpoint/2010/main" val="9759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784976" cy="6192688"/>
          </a:xfrm>
        </p:spPr>
        <p:txBody>
          <a:bodyPr>
            <a:normAutofit/>
          </a:bodyPr>
          <a:lstStyle/>
          <a:p>
            <a:pPr marL="0" indent="0">
              <a:buNone/>
            </a:pPr>
            <a:r>
              <a:rPr lang="ru-RU" sz="4000" b="1" dirty="0" smtClean="0"/>
              <a:t>Системный анализ</a:t>
            </a:r>
            <a:r>
              <a:rPr lang="ru-RU" sz="4000" dirty="0" smtClean="0"/>
              <a:t> — это исследование реальных объектов и явлений с точки зрения системного подхода, состоящее из этапов анализа и синтеза</a:t>
            </a:r>
            <a:endParaRPr lang="ru-RU" sz="4000" dirty="0"/>
          </a:p>
        </p:txBody>
      </p:sp>
    </p:spTree>
    <p:extLst>
      <p:ext uri="{BB962C8B-B14F-4D97-AF65-F5344CB8AC3E}">
        <p14:creationId xmlns:p14="http://schemas.microsoft.com/office/powerpoint/2010/main" val="2469053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Модель «чёрного ящика»</a:t>
            </a:r>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815" y="1229132"/>
            <a:ext cx="8648262" cy="1806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347864" y="1746281"/>
            <a:ext cx="3168352" cy="12895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система</a:t>
            </a:r>
            <a:endParaRPr lang="ru-RU" dirty="0"/>
          </a:p>
        </p:txBody>
      </p:sp>
    </p:spTree>
    <p:extLst>
      <p:ext uri="{BB962C8B-B14F-4D97-AF65-F5344CB8AC3E}">
        <p14:creationId xmlns:p14="http://schemas.microsoft.com/office/powerpoint/2010/main" val="2079394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Модель «чёрного ящика»</a:t>
            </a:r>
            <a:endParaRPr lang="ru-RU" dirty="0"/>
          </a:p>
        </p:txBody>
      </p:sp>
      <p:sp>
        <p:nvSpPr>
          <p:cNvPr id="3" name="Объект 2"/>
          <p:cNvSpPr>
            <a:spLocks noGrp="1"/>
          </p:cNvSpPr>
          <p:nvPr>
            <p:ph idx="1"/>
          </p:nvPr>
        </p:nvSpPr>
        <p:spPr/>
        <p:txBody>
          <a:bodyPr>
            <a:normAutofit/>
          </a:bodyPr>
          <a:lstStyle/>
          <a:p>
            <a:pPr marL="0" indent="0">
              <a:buNone/>
            </a:pPr>
            <a:r>
              <a:rPr lang="ru-RU" dirty="0" smtClean="0"/>
              <a:t>Для анализа работоспособности телевизора необходимо проверить входы (шнур электропитания, антенну, ручки управления и настройки) и выходы (экран кинескопа и выходные динамики).</a:t>
            </a:r>
            <a:endParaRPr lang="ru-RU" dirty="0"/>
          </a:p>
        </p:txBody>
      </p:sp>
    </p:spTree>
    <p:extLst>
      <p:ext uri="{BB962C8B-B14F-4D97-AF65-F5344CB8AC3E}">
        <p14:creationId xmlns:p14="http://schemas.microsoft.com/office/powerpoint/2010/main" val="207546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Модель состава системы</a:t>
            </a:r>
            <a:br>
              <a:rPr lang="ru-RU" b="1" dirty="0" smtClean="0"/>
            </a:br>
            <a:endParaRPr lang="ru-R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556792"/>
            <a:ext cx="8274317" cy="4322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250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891812594"/>
              </p:ext>
            </p:extLst>
          </p:nvPr>
        </p:nvGraphicFramePr>
        <p:xfrm>
          <a:off x="179512" y="227783"/>
          <a:ext cx="8784975" cy="6297560"/>
        </p:xfrm>
        <a:graphic>
          <a:graphicData uri="http://schemas.openxmlformats.org/drawingml/2006/table">
            <a:tbl>
              <a:tblPr>
                <a:tableStyleId>{69C7853C-536D-4A76-A0AE-DD22124D55A5}</a:tableStyleId>
              </a:tblPr>
              <a:tblGrid>
                <a:gridCol w="2080653"/>
                <a:gridCol w="2543019"/>
                <a:gridCol w="4161303"/>
              </a:tblGrid>
              <a:tr h="718454">
                <a:tc>
                  <a:txBody>
                    <a:bodyPr/>
                    <a:lstStyle/>
                    <a:p>
                      <a:pPr algn="ctr"/>
                      <a:r>
                        <a:rPr lang="ru-RU" sz="2000" dirty="0"/>
                        <a:t>Система</a:t>
                      </a:r>
                    </a:p>
                  </a:txBody>
                  <a:tcPr marL="32099" marR="32099" marT="16050" marB="16050"/>
                </a:tc>
                <a:tc>
                  <a:txBody>
                    <a:bodyPr/>
                    <a:lstStyle/>
                    <a:p>
                      <a:pPr algn="ctr"/>
                      <a:r>
                        <a:rPr lang="ru-RU" sz="2000" dirty="0"/>
                        <a:t>Подсистемы</a:t>
                      </a:r>
                    </a:p>
                  </a:txBody>
                  <a:tcPr marL="32099" marR="32099" marT="16050" marB="16050"/>
                </a:tc>
                <a:tc>
                  <a:txBody>
                    <a:bodyPr/>
                    <a:lstStyle/>
                    <a:p>
                      <a:pPr algn="ctr"/>
                      <a:r>
                        <a:rPr lang="ru-RU" sz="2000"/>
                        <a:t>Элементы</a:t>
                      </a:r>
                    </a:p>
                  </a:txBody>
                  <a:tcPr marL="32099" marR="32099" marT="16050" marB="16050"/>
                </a:tc>
              </a:tr>
              <a:tr h="680611">
                <a:tc rowSpan="2">
                  <a:txBody>
                    <a:bodyPr/>
                    <a:lstStyle/>
                    <a:p>
                      <a:pPr algn="just"/>
                      <a:r>
                        <a:rPr lang="ru-RU" sz="2000" dirty="0"/>
                        <a:t>Семья, как материальная система</a:t>
                      </a:r>
                    </a:p>
                  </a:txBody>
                  <a:tcPr marL="32099" marR="32099" marT="16050" marB="16050" anchor="ctr"/>
                </a:tc>
                <a:tc>
                  <a:txBody>
                    <a:bodyPr/>
                    <a:lstStyle/>
                    <a:p>
                      <a:pPr algn="just"/>
                      <a:r>
                        <a:rPr lang="ru-RU" sz="2000" dirty="0"/>
                        <a:t>Члены семьи</a:t>
                      </a:r>
                    </a:p>
                  </a:txBody>
                  <a:tcPr marL="32099" marR="32099" marT="16050" marB="16050"/>
                </a:tc>
                <a:tc>
                  <a:txBody>
                    <a:bodyPr/>
                    <a:lstStyle/>
                    <a:p>
                      <a:pPr algn="just"/>
                      <a:r>
                        <a:rPr lang="ru-RU" sz="2000" dirty="0"/>
                        <a:t>Муж, жена, предки, потомки, др. родственники</a:t>
                      </a:r>
                    </a:p>
                  </a:txBody>
                  <a:tcPr marL="32099" marR="32099" marT="16050" marB="16050"/>
                </a:tc>
              </a:tr>
              <a:tr h="680611">
                <a:tc vMerge="1">
                  <a:txBody>
                    <a:bodyPr/>
                    <a:lstStyle/>
                    <a:p>
                      <a:endParaRPr lang="ru-RU"/>
                    </a:p>
                  </a:txBody>
                  <a:tcPr/>
                </a:tc>
                <a:tc>
                  <a:txBody>
                    <a:bodyPr/>
                    <a:lstStyle/>
                    <a:p>
                      <a:pPr algn="just"/>
                      <a:r>
                        <a:rPr lang="ru-RU" sz="2000" dirty="0"/>
                        <a:t>Имущество семьи</a:t>
                      </a:r>
                    </a:p>
                  </a:txBody>
                  <a:tcPr marL="32099" marR="32099" marT="16050" marB="16050"/>
                </a:tc>
                <a:tc>
                  <a:txBody>
                    <a:bodyPr/>
                    <a:lstStyle/>
                    <a:p>
                      <a:pPr algn="just"/>
                      <a:r>
                        <a:rPr lang="ru-RU" sz="2000"/>
                        <a:t>Общее жилье и хозяйство</a:t>
                      </a:r>
                    </a:p>
                    <a:p>
                      <a:pPr algn="just"/>
                      <a:r>
                        <a:rPr lang="ru-RU" sz="2000"/>
                        <a:t>Личное имущество членов семьи</a:t>
                      </a:r>
                    </a:p>
                  </a:txBody>
                  <a:tcPr marL="32099" marR="32099" marT="16050" marB="16050"/>
                </a:tc>
              </a:tr>
              <a:tr h="680611">
                <a:tc rowSpan="2">
                  <a:txBody>
                    <a:bodyPr/>
                    <a:lstStyle/>
                    <a:p>
                      <a:pPr algn="just"/>
                      <a:r>
                        <a:rPr lang="ru-RU" sz="2000" dirty="0"/>
                        <a:t>Система целей семьи</a:t>
                      </a:r>
                    </a:p>
                  </a:txBody>
                  <a:tcPr marL="32099" marR="32099" marT="16050" marB="16050" anchor="ctr"/>
                </a:tc>
                <a:tc>
                  <a:txBody>
                    <a:bodyPr/>
                    <a:lstStyle/>
                    <a:p>
                      <a:pPr algn="just"/>
                      <a:r>
                        <a:rPr lang="ru-RU" sz="2000" dirty="0"/>
                        <a:t>Материальное благополучие</a:t>
                      </a:r>
                    </a:p>
                  </a:txBody>
                  <a:tcPr marL="32099" marR="32099" marT="16050" marB="16050"/>
                </a:tc>
                <a:tc>
                  <a:txBody>
                    <a:bodyPr/>
                    <a:lstStyle/>
                    <a:p>
                      <a:pPr algn="just"/>
                      <a:r>
                        <a:rPr lang="ru-RU" sz="2000"/>
                        <a:t>Увеличение доходов</a:t>
                      </a:r>
                    </a:p>
                    <a:p>
                      <a:pPr algn="just"/>
                      <a:r>
                        <a:rPr lang="ru-RU" sz="2000"/>
                        <a:t>Оптимизация расходов</a:t>
                      </a:r>
                    </a:p>
                  </a:txBody>
                  <a:tcPr marL="32099" marR="32099" marT="16050" marB="16050"/>
                </a:tc>
              </a:tr>
              <a:tr h="1003894">
                <a:tc vMerge="1">
                  <a:txBody>
                    <a:bodyPr/>
                    <a:lstStyle/>
                    <a:p>
                      <a:endParaRPr lang="ru-RU"/>
                    </a:p>
                  </a:txBody>
                  <a:tcPr/>
                </a:tc>
                <a:tc>
                  <a:txBody>
                    <a:bodyPr/>
                    <a:lstStyle/>
                    <a:p>
                      <a:pPr algn="just"/>
                      <a:r>
                        <a:rPr lang="ru-RU" sz="2000" dirty="0"/>
                        <a:t>Духовные цели</a:t>
                      </a:r>
                    </a:p>
                  </a:txBody>
                  <a:tcPr marL="32099" marR="32099" marT="16050" marB="16050"/>
                </a:tc>
                <a:tc>
                  <a:txBody>
                    <a:bodyPr/>
                    <a:lstStyle/>
                    <a:p>
                      <a:pPr algn="just"/>
                      <a:r>
                        <a:rPr lang="ru-RU" sz="2000" dirty="0"/>
                        <a:t>Удовлетворение духовных потребностей каждого члена семьи</a:t>
                      </a:r>
                    </a:p>
                    <a:p>
                      <a:pPr algn="just"/>
                      <a:r>
                        <a:rPr lang="ru-RU" sz="2000" dirty="0"/>
                        <a:t>Общесемейные традиции</a:t>
                      </a:r>
                    </a:p>
                  </a:txBody>
                  <a:tcPr marL="32099" marR="32099" marT="16050" marB="16050"/>
                </a:tc>
              </a:tr>
              <a:tr h="432956">
                <a:tc rowSpan="2">
                  <a:txBody>
                    <a:bodyPr/>
                    <a:lstStyle/>
                    <a:p>
                      <a:pPr algn="just"/>
                      <a:r>
                        <a:rPr lang="ru-RU" sz="2000"/>
                        <a:t>Понятие “семья”</a:t>
                      </a:r>
                    </a:p>
                  </a:txBody>
                  <a:tcPr marL="32099" marR="32099" marT="16050" marB="16050" anchor="ctr"/>
                </a:tc>
                <a:tc>
                  <a:txBody>
                    <a:bodyPr/>
                    <a:lstStyle/>
                    <a:p>
                      <a:pPr algn="just"/>
                      <a:r>
                        <a:rPr lang="ru-RU" sz="2000"/>
                        <a:t>Многодетная семья</a:t>
                      </a:r>
                    </a:p>
                  </a:txBody>
                  <a:tcPr marL="32099" marR="32099" marT="16050" marB="16050"/>
                </a:tc>
                <a:tc>
                  <a:txBody>
                    <a:bodyPr/>
                    <a:lstStyle/>
                    <a:p>
                      <a:pPr algn="just"/>
                      <a:r>
                        <a:rPr lang="ru-RU" sz="2000" dirty="0"/>
                        <a:t>Муж, жена, более 3 детей</a:t>
                      </a:r>
                    </a:p>
                  </a:txBody>
                  <a:tcPr marL="32099" marR="32099" marT="16050" marB="16050"/>
                </a:tc>
              </a:tr>
              <a:tr h="357329">
                <a:tc vMerge="1">
                  <a:txBody>
                    <a:bodyPr/>
                    <a:lstStyle/>
                    <a:p>
                      <a:endParaRPr lang="ru-RU"/>
                    </a:p>
                  </a:txBody>
                  <a:tcPr/>
                </a:tc>
                <a:tc>
                  <a:txBody>
                    <a:bodyPr/>
                    <a:lstStyle/>
                    <a:p>
                      <a:pPr algn="just"/>
                      <a:r>
                        <a:rPr lang="ru-RU" sz="2000"/>
                        <a:t>Неполная семья</a:t>
                      </a:r>
                    </a:p>
                  </a:txBody>
                  <a:tcPr marL="32099" marR="32099" marT="16050" marB="16050"/>
                </a:tc>
                <a:tc>
                  <a:txBody>
                    <a:bodyPr/>
                    <a:lstStyle/>
                    <a:p>
                      <a:pPr algn="just"/>
                      <a:r>
                        <a:rPr lang="ru-RU" sz="2000" dirty="0"/>
                        <a:t>Муж или жена, дети</a:t>
                      </a:r>
                    </a:p>
                  </a:txBody>
                  <a:tcPr marL="32099" marR="32099" marT="16050" marB="16050"/>
                </a:tc>
              </a:tr>
              <a:tr h="826601">
                <a:tc rowSpan="2">
                  <a:txBody>
                    <a:bodyPr/>
                    <a:lstStyle/>
                    <a:p>
                      <a:pPr algn="just"/>
                      <a:r>
                        <a:rPr lang="ru-RU" sz="2000"/>
                        <a:t>Система принятия семейных решений</a:t>
                      </a:r>
                    </a:p>
                  </a:txBody>
                  <a:tcPr marL="32099" marR="32099" marT="16050" marB="16050" anchor="ctr"/>
                </a:tc>
                <a:tc>
                  <a:txBody>
                    <a:bodyPr/>
                    <a:lstStyle/>
                    <a:p>
                      <a:pPr algn="just"/>
                      <a:r>
                        <a:rPr lang="ru-RU" sz="2000"/>
                        <a:t>Согласованное решение по вопросу 1</a:t>
                      </a:r>
                    </a:p>
                  </a:txBody>
                  <a:tcPr marL="32099" marR="32099" marT="16050" marB="16050"/>
                </a:tc>
                <a:tc>
                  <a:txBody>
                    <a:bodyPr/>
                    <a:lstStyle/>
                    <a:p>
                      <a:pPr algn="just"/>
                      <a:r>
                        <a:rPr lang="ru-RU" sz="2000" dirty="0"/>
                        <a:t>Мнения по вопросу отдельных членов семьи или коалиции</a:t>
                      </a:r>
                    </a:p>
                  </a:txBody>
                  <a:tcPr marL="32099" marR="32099" marT="16050" marB="16050"/>
                </a:tc>
              </a:tr>
              <a:tr h="916493">
                <a:tc vMerge="1">
                  <a:txBody>
                    <a:bodyPr/>
                    <a:lstStyle/>
                    <a:p>
                      <a:endParaRPr lang="ru-RU"/>
                    </a:p>
                  </a:txBody>
                  <a:tcPr/>
                </a:tc>
                <a:tc>
                  <a:txBody>
                    <a:bodyPr/>
                    <a:lstStyle/>
                    <a:p>
                      <a:pPr algn="just"/>
                      <a:r>
                        <a:rPr lang="ru-RU" sz="2000"/>
                        <a:t>Согласованное решение по вопросу 2</a:t>
                      </a:r>
                    </a:p>
                  </a:txBody>
                  <a:tcPr marL="32099" marR="32099" marT="16050" marB="16050"/>
                </a:tc>
                <a:tc>
                  <a:txBody>
                    <a:bodyPr/>
                    <a:lstStyle/>
                    <a:p>
                      <a:pPr algn="just"/>
                      <a:r>
                        <a:rPr lang="ru-RU" sz="2000" dirty="0"/>
                        <a:t>Мнения по вопросу отдельных членов семьи или коалиции</a:t>
                      </a:r>
                    </a:p>
                  </a:txBody>
                  <a:tcPr marL="32099" marR="32099" marT="16050" marB="16050"/>
                </a:tc>
              </a:tr>
            </a:tbl>
          </a:graphicData>
        </a:graphic>
      </p:graphicFrame>
    </p:spTree>
    <p:extLst>
      <p:ext uri="{BB962C8B-B14F-4D97-AF65-F5344CB8AC3E}">
        <p14:creationId xmlns:p14="http://schemas.microsoft.com/office/powerpoint/2010/main" val="3474463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6064"/>
          </a:xfrm>
        </p:spPr>
        <p:txBody>
          <a:bodyPr>
            <a:normAutofit fontScale="90000"/>
          </a:bodyPr>
          <a:lstStyle/>
          <a:p>
            <a:r>
              <a:rPr lang="ru-RU" b="1" dirty="0" smtClean="0"/>
              <a:t>Модель структуры системы</a:t>
            </a:r>
            <a:endParaRPr lang="ru-RU" dirty="0"/>
          </a:p>
        </p:txBody>
      </p:sp>
      <p:sp>
        <p:nvSpPr>
          <p:cNvPr id="3" name="Объект 2"/>
          <p:cNvSpPr>
            <a:spLocks noGrp="1"/>
          </p:cNvSpPr>
          <p:nvPr>
            <p:ph idx="1"/>
          </p:nvPr>
        </p:nvSpPr>
        <p:spPr>
          <a:xfrm>
            <a:off x="107504" y="764704"/>
            <a:ext cx="9036496" cy="5832648"/>
          </a:xfrm>
        </p:spPr>
        <p:txBody>
          <a:bodyPr>
            <a:noAutofit/>
          </a:bodyPr>
          <a:lstStyle/>
          <a:p>
            <a:r>
              <a:rPr lang="ru-RU" sz="2400" dirty="0" smtClean="0"/>
              <a:t>Несмотря на полезность рассмотренных выше моделей систем, существуют проблемы, решить которые с помощью таких моделей нельзя. Например, чтобы получить велосипед, недостаточно иметь отдельные его детали (хотя состав системы налицо). Необходимо еще правильно соединить все детали между собой, или, установить между элементами определенные связи — отношения.</a:t>
            </a:r>
          </a:p>
          <a:p>
            <a:r>
              <a:rPr lang="ru-RU" sz="2400" b="1" u="sng" dirty="0" smtClean="0"/>
              <a:t>Совокупность необходимых и достаточных для достижения цели отношений между элементами называется структурой системы.</a:t>
            </a:r>
          </a:p>
          <a:p>
            <a:r>
              <a:rPr lang="ru-RU" sz="2400" dirty="0" smtClean="0"/>
              <a:t>Когда мы рассматриваем некую совокупность объектов как систему, то из всех отношений мы выбираем важные, т.е. существенные для достижения цели. Точнее, в модель структуры (в список отношений) мы включаем только конечное число связей, которые существенны по отношению к рассматриваемой цели.</a:t>
            </a:r>
          </a:p>
          <a:p>
            <a:pPr marL="0" indent="0">
              <a:buNone/>
            </a:pPr>
            <a:endParaRPr lang="ru-RU" sz="2400" dirty="0"/>
          </a:p>
        </p:txBody>
      </p:sp>
    </p:spTree>
    <p:extLst>
      <p:ext uri="{BB962C8B-B14F-4D97-AF65-F5344CB8AC3E}">
        <p14:creationId xmlns:p14="http://schemas.microsoft.com/office/powerpoint/2010/main" val="33860007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b146f91bc798ea917e79e53d7ba754b97c812"/>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TotalTime>
  <Words>328</Words>
  <Application>Microsoft Office PowerPoint</Application>
  <PresentationFormat>Экран (4:3)</PresentationFormat>
  <Paragraphs>60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Модели систем</vt:lpstr>
      <vt:lpstr>Презентация PowerPoint</vt:lpstr>
      <vt:lpstr>Презентация PowerPoint</vt:lpstr>
      <vt:lpstr>Презентация PowerPoint</vt:lpstr>
      <vt:lpstr>Модель «чёрного ящика»</vt:lpstr>
      <vt:lpstr>Модель «чёрного ящика»</vt:lpstr>
      <vt:lpstr>Модель состава системы </vt:lpstr>
      <vt:lpstr>Презентация PowerPoint</vt:lpstr>
      <vt:lpstr>Модель структуры системы</vt:lpstr>
      <vt:lpstr>Модель структуры системы </vt:lpstr>
      <vt:lpstr>Графы</vt:lpstr>
      <vt:lpstr>Графы</vt:lpstr>
      <vt:lpstr>Презентация PowerPoint</vt:lpstr>
      <vt:lpstr>Презентация PowerPoint</vt:lpstr>
      <vt:lpstr>Модели систем</vt:lpstr>
      <vt:lpstr>Домашнее задание</vt:lpstr>
    </vt:vector>
  </TitlesOfParts>
  <Company>Curnos™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Модели систем</dc:title>
  <dc:creator>USER</dc:creator>
  <cp:lastModifiedBy>Пользователь Windows</cp:lastModifiedBy>
  <cp:revision>30</cp:revision>
  <dcterms:created xsi:type="dcterms:W3CDTF">2012-09-04T13:43:50Z</dcterms:created>
  <dcterms:modified xsi:type="dcterms:W3CDTF">2014-10-19T13:31:05Z</dcterms:modified>
</cp:coreProperties>
</file>