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DF29E84-8EEB-4C89-86FF-FE4B28A57160}" type="datetimeFigureOut">
              <a:rPr lang="ru-RU" smtClean="0"/>
              <a:pPr/>
              <a:t>24.10.2014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7B4CA4C-A772-47D8-B7E2-A749C60899A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9.xml"/><Relationship Id="rId3" Type="http://schemas.openxmlformats.org/officeDocument/2006/relationships/slide" Target="slide4.xml"/><Relationship Id="rId7" Type="http://schemas.openxmlformats.org/officeDocument/2006/relationships/slide" Target="slide8.xml"/><Relationship Id="rId12" Type="http://schemas.openxmlformats.org/officeDocument/2006/relationships/slide" Target="slide13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11" Type="http://schemas.openxmlformats.org/officeDocument/2006/relationships/slide" Target="slide12.xml"/><Relationship Id="rId5" Type="http://schemas.openxmlformats.org/officeDocument/2006/relationships/slide" Target="slide6.xml"/><Relationship Id="rId10" Type="http://schemas.openxmlformats.org/officeDocument/2006/relationships/slide" Target="slide11.xml"/><Relationship Id="rId4" Type="http://schemas.openxmlformats.org/officeDocument/2006/relationships/slide" Target="slide5.xml"/><Relationship Id="rId9" Type="http://schemas.openxmlformats.org/officeDocument/2006/relationships/slide" Target="slide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71546"/>
            <a:ext cx="7772400" cy="2000264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Презентация к уроку геометрии  </a:t>
            </a:r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по теме «Начальные геометрические сведения</a:t>
            </a:r>
            <a:r>
              <a:rPr lang="ru-RU" sz="32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» для учащихся 7 класса</a:t>
            </a:r>
            <a:endParaRPr lang="ru-RU" sz="32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4071942"/>
            <a:ext cx="7406640" cy="2143140"/>
          </a:xfrm>
        </p:spPr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Мордовских Надежда Васильевна, </a:t>
            </a:r>
          </a:p>
          <a:p>
            <a:pPr algn="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учитель математики МБОУ Сарасинской СОШ Алтайского района Алтайского края, </a:t>
            </a:r>
          </a:p>
          <a:p>
            <a:pPr algn="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с. Сараса, Алтайский район, Алтайский край,</a:t>
            </a:r>
          </a:p>
          <a:p>
            <a:pPr algn="r"/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Год создания: 2014</a:t>
            </a:r>
            <a:endParaRPr lang="ru-RU" b="1" i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r"/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8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Объясните, как сравнить </a:t>
            </a:r>
            <a:r>
              <a:rPr lang="ru-RU" b="1" dirty="0" smtClean="0"/>
              <a:t>два </a:t>
            </a:r>
            <a:r>
              <a:rPr lang="ru-RU" b="1" dirty="0" smtClean="0"/>
              <a:t>отрезка</a:t>
            </a:r>
            <a:r>
              <a:rPr lang="ru-RU" b="1" dirty="0" smtClean="0"/>
              <a:t>.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</a:t>
            </a:r>
            <a:r>
              <a:rPr lang="ru-RU" sz="2000" i="1" dirty="0" smtClean="0"/>
              <a:t>Наложить один отрезок на другой так, чтобы конец  одного отрезка совместился с концом другого. 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6215082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500166" y="2714620"/>
            <a:ext cx="7072362" cy="271464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9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Какая точка называется серединой отрезка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</a:t>
            </a:r>
            <a:r>
              <a:rPr lang="ru-RU" i="1" dirty="0" smtClean="0"/>
              <a:t>Точка отрезка, делящая </a:t>
            </a:r>
          </a:p>
          <a:p>
            <a:pPr algn="ctr"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его пополам.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643174" y="3000372"/>
            <a:ext cx="5572164" cy="235745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10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Объясните, как сравнить два угла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</a:t>
            </a:r>
            <a:r>
              <a:rPr lang="ru-RU" sz="2000" i="1" dirty="0" smtClean="0"/>
              <a:t>Наложить один угол на другой так, чтобы сторона одного угла совместилась со стороной другого, а две другие оказались по одну сторону от совместившихся сторон.</a:t>
            </a:r>
            <a:endParaRPr lang="ru-RU" sz="20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6143644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500166" y="2786058"/>
            <a:ext cx="7286676" cy="235745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11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85852" y="1428736"/>
            <a:ext cx="7498080" cy="4800600"/>
          </a:xfrm>
        </p:spPr>
        <p:txBody>
          <a:bodyPr/>
          <a:lstStyle/>
          <a:p>
            <a:r>
              <a:rPr lang="ru-RU" b="1" dirty="0" smtClean="0"/>
              <a:t>Какой луч называется биссектрисой угла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</a:t>
            </a:r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</a:t>
            </a:r>
            <a:r>
              <a:rPr lang="ru-RU" sz="2400" i="1" dirty="0" smtClean="0"/>
              <a:t>Луч, исходящий из вершины угла и делящий </a:t>
            </a:r>
          </a:p>
          <a:p>
            <a:pPr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                        его на два равных угла.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571604" y="3071810"/>
            <a:ext cx="6500858" cy="257176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12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Точка С делит отрезок АВ на два отрезка. Как найти длину отрезка АВ, если известны длины отрезков АС и СВ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                </a:t>
            </a:r>
            <a:r>
              <a:rPr lang="ru-RU" i="1" dirty="0" smtClean="0"/>
              <a:t>АВ = АС + СВ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071802" y="3571876"/>
            <a:ext cx="4071966" cy="1714512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01024" y="6072206"/>
            <a:ext cx="714380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13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Какими инструментами пользуются для измерения расстояний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Линейка</a:t>
            </a:r>
          </a:p>
          <a:p>
            <a:pPr algn="ctr">
              <a:buNone/>
            </a:pPr>
            <a:r>
              <a:rPr lang="ru-RU" sz="2400" i="1" dirty="0" smtClean="0"/>
              <a:t>Рулетка</a:t>
            </a:r>
          </a:p>
          <a:p>
            <a:pPr algn="ctr">
              <a:buNone/>
            </a:pPr>
            <a:r>
              <a:rPr lang="ru-RU" sz="2400" i="1" dirty="0" smtClean="0"/>
              <a:t>Штангенциркуль </a:t>
            </a:r>
            <a:endParaRPr lang="ru-RU" sz="2400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3357554" y="3286124"/>
            <a:ext cx="4071966" cy="221457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86710" y="5929330"/>
            <a:ext cx="642942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14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Что такое градусная мера угла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</a:t>
            </a:r>
            <a:r>
              <a:rPr lang="ru-RU" sz="2400" i="1" dirty="0" smtClean="0"/>
              <a:t>Положительное число, которое показывает, сколько раз градус и его части укладываются в данном угле.</a:t>
            </a:r>
            <a:endParaRPr lang="ru-RU" sz="2400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643042" y="2643182"/>
            <a:ext cx="7000924" cy="2786082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15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Луч ОС делит угол АОВ на 2 угла. Как найти градусную меру угла АОВ, если известны градусные меры углов АОС и СОВ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i="1" dirty="0" smtClean="0"/>
              <a:t>                       </a:t>
            </a:r>
            <a:r>
              <a:rPr lang="ru-RU" i="1" dirty="0" smtClean="0">
                <a:latin typeface="Cambria Math"/>
                <a:ea typeface="Cambria Math"/>
              </a:rPr>
              <a:t>∠АОВ = ∠АОС + ∠СОВ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2643174" y="3571876"/>
            <a:ext cx="5286412" cy="2143140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8072462" y="6072206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16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Какой угол называется острым? Прямым? Тупым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</a:t>
            </a:r>
            <a:r>
              <a:rPr lang="ru-RU" sz="2400" i="1" dirty="0" smtClean="0"/>
              <a:t>Угол называется прямым, если он равен 90 град., острым, если он меньше 90 град., тупым, если он больше 90, но меньше 180 град.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500166" y="3143248"/>
            <a:ext cx="7429552" cy="2857520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6072206"/>
            <a:ext cx="714380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17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углы называются смежными? Чему равна сумма смежных углов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</a:t>
            </a:r>
            <a:r>
              <a:rPr lang="ru-RU" sz="2400" i="1" dirty="0" smtClean="0"/>
              <a:t>Два угла, у которых одна сторона общая, а две другие являются продолжениями одна другой, называются смежными. Сумма смежных углов равна 180 град.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428728" y="3071810"/>
            <a:ext cx="7286676" cy="292895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715272" y="6072206"/>
            <a:ext cx="500066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Вопросы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728" y="1214422"/>
          <a:ext cx="7499352" cy="5151399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874838"/>
                <a:gridCol w="1874838"/>
                <a:gridCol w="1874838"/>
                <a:gridCol w="1874838"/>
              </a:tblGrid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ru-RU" sz="4800" b="1" dirty="0" smtClean="0">
                          <a:solidFill>
                            <a:srgbClr val="7030A0"/>
                          </a:solidFill>
                          <a:hlinkClick r:id="rId2" action="ppaction://hlinksldjump"/>
                        </a:rPr>
                        <a:t>1</a:t>
                      </a:r>
                      <a:endParaRPr lang="ru-RU" sz="4800" b="1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3" action="ppaction://hlinksldjump"/>
                        </a:rPr>
                        <a:t>2</a:t>
                      </a:r>
                      <a:endParaRPr lang="ru-RU" sz="4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4" action="ppaction://hlinksldjump"/>
                        </a:rPr>
                        <a:t>3</a:t>
                      </a:r>
                      <a:endParaRPr lang="ru-RU" sz="44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hlinkClick r:id="rId5" action="ppaction://hlinksldjump"/>
                        </a:rPr>
                        <a:t>4</a:t>
                      </a:r>
                      <a:endParaRPr lang="ru-RU" sz="3600" b="1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96700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6" action="ppaction://hlinksldjump"/>
                        </a:rPr>
                        <a:t>5</a:t>
                      </a:r>
                      <a:endParaRPr lang="ru-RU" sz="4400" b="1" dirty="0"/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7" action="ppaction://hlinksldjump"/>
                        </a:rPr>
                        <a:t>6</a:t>
                      </a:r>
                      <a:endParaRPr lang="ru-RU" sz="4400" b="1" dirty="0"/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8" action="ppaction://hlinksldjump"/>
                        </a:rPr>
                        <a:t>7</a:t>
                      </a:r>
                      <a:endParaRPr lang="ru-RU" sz="4400" b="1" dirty="0"/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9" action="ppaction://hlinksldjump"/>
                        </a:rPr>
                        <a:t>8</a:t>
                      </a:r>
                      <a:endParaRPr lang="ru-RU" sz="4400" b="1" dirty="0"/>
                    </a:p>
                  </a:txBody>
                  <a:tcPr>
                    <a:solidFill>
                      <a:srgbClr val="00B0F0">
                        <a:alpha val="20000"/>
                      </a:srgbClr>
                    </a:solidFill>
                  </a:tcPr>
                </a:tc>
              </a:tr>
              <a:tr h="967007"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0" action="ppaction://hlinksldjump"/>
                        </a:rPr>
                        <a:t>9</a:t>
                      </a:r>
                      <a:endParaRPr lang="ru-RU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1" action="ppaction://hlinksldjump"/>
                        </a:rPr>
                        <a:t>10</a:t>
                      </a:r>
                      <a:endParaRPr lang="ru-RU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>
                          <a:hlinkClick r:id="rId12" action="ppaction://hlinksldjump"/>
                        </a:rPr>
                        <a:t>11</a:t>
                      </a:r>
                      <a:endParaRPr lang="ru-RU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400" b="1" dirty="0" smtClean="0"/>
                        <a:t>12</a:t>
                      </a:r>
                      <a:endParaRPr lang="ru-RU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006319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13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14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15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16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67690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17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18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19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20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  <a:tr h="676905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21</a:t>
                      </a:r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3600" b="1" dirty="0"/>
                    </a:p>
                  </a:txBody>
                  <a:tcPr>
                    <a:solidFill>
                      <a:srgbClr val="FF0000">
                        <a:alpha val="2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18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углы называются вертикальными? Каким свойством обладают вертикальные углы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</a:t>
            </a:r>
            <a:r>
              <a:rPr lang="ru-RU" sz="2400" i="1" dirty="0" smtClean="0"/>
              <a:t>Два угла называются вертикальными, если стороны одного угла являются продолжениями сторон другого. Вертикальные углы равны.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500166" y="3214686"/>
            <a:ext cx="7215238" cy="257176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6072206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19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прямые называются перпендикулярными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</a:t>
            </a:r>
            <a:r>
              <a:rPr lang="ru-RU" sz="2400" i="1" dirty="0" smtClean="0"/>
              <a:t>Две пересекающиеся прямые называются перпендикулярными, если они образуют четыре прямых угла.</a:t>
            </a:r>
            <a:endParaRPr lang="ru-RU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571604" y="3286124"/>
            <a:ext cx="7000924" cy="235745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500066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20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Объясните, почему 2 прямые, перпендикулярные к третьей, не пересекаются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   Две прямые, перпендикулярные </a:t>
            </a:r>
          </a:p>
          <a:p>
            <a:pPr algn="ct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      к третьей, не пересекаются.</a:t>
            </a:r>
            <a:endParaRPr lang="ru-RU" sz="2400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2714612" y="3714752"/>
            <a:ext cx="5786478" cy="200026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929586" y="6000768"/>
            <a:ext cx="500066" cy="571504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21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приборы применяют для построения прямых углов на местности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 algn="ctr">
              <a:buNone/>
            </a:pPr>
            <a:r>
              <a:rPr lang="ru-RU" sz="2400" i="1" dirty="0" smtClean="0"/>
              <a:t> </a:t>
            </a:r>
            <a:r>
              <a:rPr lang="ru-RU" sz="2400" i="1" dirty="0" smtClean="0"/>
              <a:t>          Для построения прямых углов на местности применяют специальные приборы: </a:t>
            </a:r>
          </a:p>
          <a:p>
            <a:pPr algn="ctr">
              <a:buNone/>
            </a:pPr>
            <a:r>
              <a:rPr lang="ru-RU" sz="2400" i="1" dirty="0" smtClean="0"/>
              <a:t>экер, теодолит.</a:t>
            </a:r>
            <a:endParaRPr lang="ru-RU" sz="2400" i="1" dirty="0"/>
          </a:p>
        </p:txBody>
      </p:sp>
      <p:sp>
        <p:nvSpPr>
          <p:cNvPr id="4" name="Выноска-облако 3"/>
          <p:cNvSpPr/>
          <p:nvPr/>
        </p:nvSpPr>
        <p:spPr>
          <a:xfrm>
            <a:off x="1785918" y="3357562"/>
            <a:ext cx="7143800" cy="2286016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правляющая кнопка: возврат 4">
            <a:hlinkClick r:id="rId2" action="ppaction://hlinksldjump" highlightClick="1"/>
          </p:cNvPr>
          <p:cNvSpPr/>
          <p:nvPr/>
        </p:nvSpPr>
        <p:spPr>
          <a:xfrm>
            <a:off x="7858148" y="5929330"/>
            <a:ext cx="428628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Литература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Учебник для общеобразовательных учреждений: Геометрия 7-9. Авторы: Л.С. Атанасян, В.Ф. Бутузов и др.</a:t>
            </a:r>
            <a:endParaRPr lang="ru-RU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858148" y="6000768"/>
            <a:ext cx="642942" cy="642942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1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Сколько прямых можно провести через 2 точки</a:t>
            </a:r>
            <a:r>
              <a:rPr lang="ru-RU" b="1" dirty="0" smtClean="0"/>
              <a:t>?</a:t>
            </a:r>
            <a:endParaRPr lang="en-US" b="1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ru-RU" i="1" dirty="0" smtClean="0"/>
              <a:t>Одну прямую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6143644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857488" y="2500306"/>
            <a:ext cx="4429156" cy="2286016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2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Сколько общих точек могут иметь 2 прямые</a:t>
            </a:r>
            <a:r>
              <a:rPr lang="ru-RU" b="1" dirty="0" smtClean="0"/>
              <a:t>?</a:t>
            </a:r>
          </a:p>
          <a:p>
            <a:endParaRPr lang="ru-RU" dirty="0" smtClean="0"/>
          </a:p>
          <a:p>
            <a:endParaRPr lang="ru-RU" dirty="0" smtClean="0"/>
          </a:p>
          <a:p>
            <a:pPr algn="ctr">
              <a:buNone/>
            </a:pPr>
            <a:r>
              <a:rPr lang="ru-RU" i="1" dirty="0" smtClean="0"/>
              <a:t>Одну общую точку.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286644" y="6143644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571736" y="2857496"/>
            <a:ext cx="5214974" cy="221457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3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Что такое отрезок</a:t>
            </a:r>
            <a:r>
              <a:rPr lang="ru-RU" b="1" dirty="0" smtClean="0"/>
              <a:t>?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</a:t>
            </a:r>
            <a:r>
              <a:rPr lang="ru-RU" i="1" dirty="0" smtClean="0"/>
              <a:t>Часть прямой, ограниченная </a:t>
            </a:r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i="1" dirty="0" smtClean="0"/>
              <a:t>                    двумя    точками.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614364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714480" y="2357430"/>
            <a:ext cx="6643734" cy="3000396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4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Что такое луч? Как обозначаются лучи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       </a:t>
            </a:r>
            <a:r>
              <a:rPr lang="ru-RU" sz="2000" i="1" dirty="0" smtClean="0"/>
              <a:t>Часть прямой, ограниченная с одной стороны . Обозначают луч либо одной малой латинской буквой, либо двумя большими латинскими буквами, первая из которых обозначает начало луча, а вторая – какую-нибудь точку на луче.    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643834" y="614364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428728" y="2428868"/>
            <a:ext cx="7072362" cy="3643338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5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Какая фигура называется углом? Что такое вершина и стороны угла</a:t>
            </a:r>
            <a:r>
              <a:rPr lang="ru-RU" b="1" dirty="0" smtClean="0"/>
              <a:t>?</a:t>
            </a:r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sz="2000" i="1" dirty="0" smtClean="0"/>
              <a:t>Угол – это геометрическая фигура, которая состоит из точки и двух лучей, исходящих из этой точки. Лучи называются сторонами угла, а их общее начало – вершиной угла.</a:t>
            </a:r>
            <a:endParaRPr lang="ru-RU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929586" y="6215082"/>
            <a:ext cx="642942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1214414" y="2928934"/>
            <a:ext cx="7929586" cy="2714644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6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Какой угол называется развернутым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/>
              <a:t>                </a:t>
            </a:r>
            <a:r>
              <a:rPr lang="ru-RU" sz="2000" i="1" dirty="0" smtClean="0"/>
              <a:t>Угол называется развернутым, если обе его </a:t>
            </a:r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                                   стороны лежат на одной  прямой.</a:t>
            </a:r>
            <a:endParaRPr lang="ru-RU" b="1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8001024" y="6215082"/>
            <a:ext cx="500066" cy="428628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143108" y="2571744"/>
            <a:ext cx="6143668" cy="2428892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Вопрос 7</a:t>
            </a:r>
            <a:endParaRPr lang="ru-RU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Какие фигуры называются равными</a:t>
            </a:r>
            <a:r>
              <a:rPr lang="ru-RU" b="1" dirty="0" smtClean="0"/>
              <a:t>?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            Две геометрические фигуры  называются равными, </a:t>
            </a:r>
          </a:p>
          <a:p>
            <a:pPr>
              <a:buNone/>
            </a:pPr>
            <a:r>
              <a:rPr lang="ru-RU" sz="2000" i="1" dirty="0" smtClean="0"/>
              <a:t> </a:t>
            </a:r>
            <a:r>
              <a:rPr lang="ru-RU" sz="2000" i="1" dirty="0" smtClean="0"/>
              <a:t>                          если их можно совместить наложением.</a:t>
            </a:r>
            <a:endParaRPr lang="ru-RU" sz="2000" i="1" dirty="0"/>
          </a:p>
        </p:txBody>
      </p:sp>
      <p:sp>
        <p:nvSpPr>
          <p:cNvPr id="4" name="Управляющая кнопка: возврат 3">
            <a:hlinkClick r:id="rId2" action="ppaction://hlinksldjump" highlightClick="1"/>
          </p:cNvPr>
          <p:cNvSpPr/>
          <p:nvPr/>
        </p:nvSpPr>
        <p:spPr>
          <a:xfrm>
            <a:off x="7786710" y="6143644"/>
            <a:ext cx="571504" cy="500066"/>
          </a:xfrm>
          <a:prstGeom prst="actionButtonRetur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-облако 4"/>
          <p:cNvSpPr/>
          <p:nvPr/>
        </p:nvSpPr>
        <p:spPr>
          <a:xfrm>
            <a:off x="2000232" y="2285992"/>
            <a:ext cx="6572296" cy="2643206"/>
          </a:xfrm>
          <a:prstGeom prst="cloudCallou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150</TotalTime>
  <Words>667</Words>
  <Application>Microsoft Office PowerPoint</Application>
  <PresentationFormat>Экран (4:3)</PresentationFormat>
  <Paragraphs>138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Солнцестояние</vt:lpstr>
      <vt:lpstr>Презентация к уроку геометрии  по теме «Начальные геометрические сведения» для учащихся 7 класса</vt:lpstr>
      <vt:lpstr>Вопросы</vt:lpstr>
      <vt:lpstr>Вопрос 1</vt:lpstr>
      <vt:lpstr>Вопрос 2</vt:lpstr>
      <vt:lpstr>Вопрос 3</vt:lpstr>
      <vt:lpstr>Вопрос 4</vt:lpstr>
      <vt:lpstr>Вопрос 5</vt:lpstr>
      <vt:lpstr>Вопрос 6</vt:lpstr>
      <vt:lpstr>Вопрос 7</vt:lpstr>
      <vt:lpstr>Вопрос 8</vt:lpstr>
      <vt:lpstr>Вопрос 9</vt:lpstr>
      <vt:lpstr>Вопрос 10</vt:lpstr>
      <vt:lpstr>Вопрос 11</vt:lpstr>
      <vt:lpstr>Вопрос 12</vt:lpstr>
      <vt:lpstr>Вопрос 13</vt:lpstr>
      <vt:lpstr>Вопрос 14</vt:lpstr>
      <vt:lpstr>Вопрос 15</vt:lpstr>
      <vt:lpstr>Вопрос 16</vt:lpstr>
      <vt:lpstr>Вопрос 17</vt:lpstr>
      <vt:lpstr>Вопрос 18</vt:lpstr>
      <vt:lpstr>Вопрос 19</vt:lpstr>
      <vt:lpstr>Вопрос 20</vt:lpstr>
      <vt:lpstr>Вопрос 21</vt:lpstr>
      <vt:lpstr>Литература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Вопросы по теме «Начальные геометрические сведения»</dc:title>
  <dc:creator>Admin</dc:creator>
  <cp:lastModifiedBy>Admin</cp:lastModifiedBy>
  <cp:revision>92</cp:revision>
  <dcterms:created xsi:type="dcterms:W3CDTF">2014-09-22T16:26:01Z</dcterms:created>
  <dcterms:modified xsi:type="dcterms:W3CDTF">2014-10-24T17:43:34Z</dcterms:modified>
</cp:coreProperties>
</file>