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58" r:id="rId5"/>
    <p:sldId id="259" r:id="rId6"/>
    <p:sldId id="260" r:id="rId7"/>
    <p:sldId id="261" r:id="rId8"/>
    <p:sldId id="262" r:id="rId9"/>
    <p:sldId id="264" r:id="rId10"/>
    <p:sldId id="263"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34" autoAdjust="0"/>
    <p:restoredTop sz="94647" autoAdjust="0"/>
  </p:normalViewPr>
  <p:slideViewPr>
    <p:cSldViewPr>
      <p:cViewPr varScale="1">
        <p:scale>
          <a:sx n="116" d="100"/>
          <a:sy n="116" d="100"/>
        </p:scale>
        <p:origin x="-810" y="-114"/>
      </p:cViewPr>
      <p:guideLst>
        <p:guide orient="horz" pos="2160"/>
        <p:guide pos="2880"/>
      </p:guideLst>
    </p:cSldViewPr>
  </p:slideViewPr>
  <p:outlineViewPr>
    <p:cViewPr>
      <p:scale>
        <a:sx n="33" d="100"/>
        <a:sy n="33" d="100"/>
      </p:scale>
      <p:origin x="0" y="715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32C79BE1-4B7A-46FA-BAD1-6CCD33194AF8}" type="datetimeFigureOut">
              <a:rPr lang="ru-RU" smtClean="0"/>
              <a:pPr/>
              <a:t>23.10.2014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9655479F-1577-4322-A3F7-694E1DFBBE3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2C79BE1-4B7A-46FA-BAD1-6CCD33194AF8}" type="datetimeFigureOut">
              <a:rPr lang="ru-RU" smtClean="0"/>
              <a:pPr/>
              <a:t>23.10.2014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655479F-1577-4322-A3F7-694E1DFBBE3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2C79BE1-4B7A-46FA-BAD1-6CCD33194AF8}" type="datetimeFigureOut">
              <a:rPr lang="ru-RU" smtClean="0"/>
              <a:pPr/>
              <a:t>23.10.2014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655479F-1577-4322-A3F7-694E1DFBBE3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2C79BE1-4B7A-46FA-BAD1-6CCD33194AF8}" type="datetimeFigureOut">
              <a:rPr lang="ru-RU" smtClean="0"/>
              <a:pPr/>
              <a:t>23.10.2014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655479F-1577-4322-A3F7-694E1DFBBE3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32C79BE1-4B7A-46FA-BAD1-6CCD33194AF8}" type="datetimeFigureOut">
              <a:rPr lang="ru-RU" smtClean="0"/>
              <a:pPr/>
              <a:t>23.10.2014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655479F-1577-4322-A3F7-694E1DFBBE3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2C79BE1-4B7A-46FA-BAD1-6CCD33194AF8}" type="datetimeFigureOut">
              <a:rPr lang="ru-RU" smtClean="0"/>
              <a:pPr/>
              <a:t>23.10.2014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655479F-1577-4322-A3F7-694E1DFBBE3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32C79BE1-4B7A-46FA-BAD1-6CCD33194AF8}" type="datetimeFigureOut">
              <a:rPr lang="ru-RU" smtClean="0"/>
              <a:pPr/>
              <a:t>23.10.2014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9655479F-1577-4322-A3F7-694E1DFBBE3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32C79BE1-4B7A-46FA-BAD1-6CCD33194AF8}" type="datetimeFigureOut">
              <a:rPr lang="ru-RU" smtClean="0"/>
              <a:pPr/>
              <a:t>23.10.2014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9655479F-1577-4322-A3F7-694E1DFBBE3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32C79BE1-4B7A-46FA-BAD1-6CCD33194AF8}" type="datetimeFigureOut">
              <a:rPr lang="ru-RU" smtClean="0"/>
              <a:pPr/>
              <a:t>23.10.2014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9655479F-1577-4322-A3F7-694E1DFBBE3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2C79BE1-4B7A-46FA-BAD1-6CCD33194AF8}" type="datetimeFigureOut">
              <a:rPr lang="ru-RU" smtClean="0"/>
              <a:pPr/>
              <a:t>23.10.2014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655479F-1577-4322-A3F7-694E1DFBBE3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2C79BE1-4B7A-46FA-BAD1-6CCD33194AF8}" type="datetimeFigureOut">
              <a:rPr lang="ru-RU" smtClean="0"/>
              <a:pPr/>
              <a:t>23.10.2014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655479F-1577-4322-A3F7-694E1DFBBE3A}"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2C79BE1-4B7A-46FA-BAD1-6CCD33194AF8}" type="datetimeFigureOut">
              <a:rPr lang="ru-RU" smtClean="0"/>
              <a:pPr/>
              <a:t>23.10.2014</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655479F-1577-4322-A3F7-694E1DFBBE3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571480"/>
            <a:ext cx="7708990" cy="1071570"/>
          </a:xfrm>
        </p:spPr>
        <p:txBody>
          <a:bodyPr/>
          <a:lstStyle/>
          <a:p>
            <a:pPr algn="ctr"/>
            <a:r>
              <a:rPr lang="ru-RU" dirty="0" smtClean="0"/>
              <a:t>Творческий проект</a:t>
            </a:r>
            <a:endParaRPr lang="ru-RU" dirty="0"/>
          </a:p>
        </p:txBody>
      </p:sp>
      <p:sp>
        <p:nvSpPr>
          <p:cNvPr id="3" name="Подзаголовок 2"/>
          <p:cNvSpPr>
            <a:spLocks noGrp="1"/>
          </p:cNvSpPr>
          <p:nvPr>
            <p:ph type="subTitle" idx="1"/>
          </p:nvPr>
        </p:nvSpPr>
        <p:spPr>
          <a:xfrm>
            <a:off x="857224" y="2214554"/>
            <a:ext cx="7643866" cy="4214842"/>
          </a:xfrm>
        </p:spPr>
        <p:txBody>
          <a:bodyPr>
            <a:normAutofit lnSpcReduction="10000"/>
          </a:bodyPr>
          <a:lstStyle/>
          <a:p>
            <a:pPr algn="ctr"/>
            <a:r>
              <a:rPr lang="ru-RU" sz="3600" b="1" dirty="0" smtClean="0">
                <a:solidFill>
                  <a:schemeClr val="tx1"/>
                </a:solidFill>
              </a:rPr>
              <a:t>«Вышивка крестом»</a:t>
            </a:r>
          </a:p>
          <a:p>
            <a:pPr algn="ctr"/>
            <a:endParaRPr lang="ru-RU" sz="3600" b="1" dirty="0" smtClean="0">
              <a:solidFill>
                <a:schemeClr val="tx1"/>
              </a:solidFill>
            </a:endParaRPr>
          </a:p>
          <a:p>
            <a:pPr algn="ctr"/>
            <a:endParaRPr lang="ru-RU" sz="3600" b="1" dirty="0" smtClean="0">
              <a:solidFill>
                <a:schemeClr val="tx1"/>
              </a:solidFill>
            </a:endParaRPr>
          </a:p>
          <a:p>
            <a:pPr algn="ctr"/>
            <a:endParaRPr lang="ru-RU" sz="3600" b="1" dirty="0" smtClean="0">
              <a:solidFill>
                <a:schemeClr val="tx1"/>
              </a:solidFill>
            </a:endParaRPr>
          </a:p>
          <a:p>
            <a:pPr algn="ctr"/>
            <a:r>
              <a:rPr lang="ru-RU" sz="1600" b="1" dirty="0" smtClean="0">
                <a:solidFill>
                  <a:schemeClr val="tx1"/>
                </a:solidFill>
              </a:rPr>
              <a:t>        </a:t>
            </a:r>
            <a:r>
              <a:rPr lang="ru-RU" sz="1600" b="1" dirty="0" smtClean="0">
                <a:solidFill>
                  <a:schemeClr val="tx1"/>
                </a:solidFill>
              </a:rPr>
              <a:t>                                                 Выполнила </a:t>
            </a:r>
            <a:r>
              <a:rPr lang="ru-RU" sz="1600" b="1" dirty="0" smtClean="0">
                <a:solidFill>
                  <a:schemeClr val="tx1"/>
                </a:solidFill>
              </a:rPr>
              <a:t>ученица 8Акл</a:t>
            </a:r>
            <a:r>
              <a:rPr lang="ru-RU" sz="1600" b="1" dirty="0" smtClean="0">
                <a:solidFill>
                  <a:schemeClr val="tx1"/>
                </a:solidFill>
              </a:rPr>
              <a:t>.</a:t>
            </a:r>
          </a:p>
          <a:p>
            <a:pPr algn="ctr"/>
            <a:r>
              <a:rPr lang="ru-RU" sz="1600" b="1" dirty="0" smtClean="0">
                <a:solidFill>
                  <a:schemeClr val="tx1"/>
                </a:solidFill>
              </a:rPr>
              <a:t>                                                                         </a:t>
            </a:r>
            <a:r>
              <a:rPr lang="ru-RU" sz="1600" b="1" dirty="0" err="1" smtClean="0">
                <a:solidFill>
                  <a:schemeClr val="tx1"/>
                </a:solidFill>
              </a:rPr>
              <a:t>Шмытова</a:t>
            </a:r>
            <a:r>
              <a:rPr lang="ru-RU" sz="1600" b="1" dirty="0" smtClean="0">
                <a:solidFill>
                  <a:schemeClr val="tx1"/>
                </a:solidFill>
              </a:rPr>
              <a:t> </a:t>
            </a:r>
            <a:r>
              <a:rPr lang="ru-RU" sz="1600" b="1" dirty="0" smtClean="0">
                <a:solidFill>
                  <a:schemeClr val="tx1"/>
                </a:solidFill>
              </a:rPr>
              <a:t>Ксения</a:t>
            </a:r>
          </a:p>
          <a:p>
            <a:pPr algn="ctr"/>
            <a:r>
              <a:rPr lang="ru-RU" sz="1600" b="1" dirty="0" smtClean="0">
                <a:solidFill>
                  <a:schemeClr val="tx1"/>
                </a:solidFill>
              </a:rPr>
              <a:t>                                                  </a:t>
            </a:r>
            <a:r>
              <a:rPr lang="ru-RU" sz="1600" b="1" dirty="0" smtClean="0">
                <a:solidFill>
                  <a:schemeClr val="tx1"/>
                </a:solidFill>
              </a:rPr>
              <a:t>Руководитель учитель </a:t>
            </a:r>
          </a:p>
          <a:p>
            <a:pPr algn="ctr"/>
            <a:r>
              <a:rPr lang="ru-RU" sz="1600" b="1" dirty="0" smtClean="0">
                <a:solidFill>
                  <a:schemeClr val="tx1"/>
                </a:solidFill>
              </a:rPr>
              <a:t> </a:t>
            </a:r>
            <a:r>
              <a:rPr lang="ru-RU" sz="1600" b="1" dirty="0" smtClean="0">
                <a:solidFill>
                  <a:schemeClr val="tx1"/>
                </a:solidFill>
              </a:rPr>
              <a:t>                                             </a:t>
            </a:r>
            <a:r>
              <a:rPr lang="ru-RU" sz="1600" b="1" dirty="0" smtClean="0">
                <a:solidFill>
                  <a:schemeClr val="tx1"/>
                </a:solidFill>
              </a:rPr>
              <a:t>       технологии </a:t>
            </a:r>
            <a:r>
              <a:rPr lang="ru-RU" sz="1600" b="1" dirty="0" smtClean="0">
                <a:solidFill>
                  <a:schemeClr val="tx1"/>
                </a:solidFill>
              </a:rPr>
              <a:t>Уварова </a:t>
            </a:r>
            <a:r>
              <a:rPr lang="ru-RU" sz="1600" b="1" dirty="0" smtClean="0">
                <a:solidFill>
                  <a:schemeClr val="tx1"/>
                </a:solidFill>
              </a:rPr>
              <a:t>ЕЮ</a:t>
            </a:r>
          </a:p>
          <a:p>
            <a:pPr algn="ctr"/>
            <a:r>
              <a:rPr lang="ru-RU" sz="1600" b="1" dirty="0" smtClean="0">
                <a:solidFill>
                  <a:schemeClr val="tx1"/>
                </a:solidFill>
              </a:rPr>
              <a:t>                                     МБОУ СОШ №1</a:t>
            </a:r>
            <a:endParaRPr lang="ru-RU" sz="1600" b="1" dirty="0" smtClean="0">
              <a:solidFill>
                <a:schemeClr val="tx1"/>
              </a:solidFill>
            </a:endParaRPr>
          </a:p>
          <a:p>
            <a:pPr algn="ctr"/>
            <a:endParaRPr lang="ru-RU" sz="3600" b="1" dirty="0" smtClean="0">
              <a:solidFill>
                <a:schemeClr val="tx1"/>
              </a:solidFill>
            </a:endParaRPr>
          </a:p>
          <a:p>
            <a:pPr algn="ctr"/>
            <a:r>
              <a:rPr lang="ru-RU" sz="1800" b="1" dirty="0" smtClean="0">
                <a:solidFill>
                  <a:schemeClr val="tx1"/>
                </a:solidFill>
              </a:rPr>
              <a:t>Лакинск 2013г</a:t>
            </a:r>
          </a:p>
          <a:p>
            <a:pPr algn="ctr"/>
            <a:endParaRPr lang="ru-RU" sz="36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260648"/>
            <a:ext cx="8229600" cy="1143000"/>
          </a:xfrm>
        </p:spPr>
        <p:txBody>
          <a:bodyPr/>
          <a:lstStyle/>
          <a:p>
            <a:r>
              <a:rPr lang="ru-RU" dirty="0" smtClean="0"/>
              <a:t>Планирование работы</a:t>
            </a:r>
            <a:endParaRPr lang="ru-RU" dirty="0"/>
          </a:p>
        </p:txBody>
      </p:sp>
      <p:sp>
        <p:nvSpPr>
          <p:cNvPr id="6" name="Содержимое 5"/>
          <p:cNvSpPr>
            <a:spLocks noGrp="1"/>
          </p:cNvSpPr>
          <p:nvPr>
            <p:ph idx="1"/>
          </p:nvPr>
        </p:nvSpPr>
        <p:spPr>
          <a:xfrm>
            <a:off x="467544" y="1628801"/>
            <a:ext cx="8229600" cy="4157654"/>
          </a:xfrm>
        </p:spPr>
        <p:txBody>
          <a:bodyPr>
            <a:normAutofit/>
          </a:bodyPr>
          <a:lstStyle/>
          <a:p>
            <a:pPr>
              <a:buNone/>
            </a:pPr>
            <a:endParaRPr lang="ru-RU" dirty="0"/>
          </a:p>
        </p:txBody>
      </p:sp>
      <p:sp>
        <p:nvSpPr>
          <p:cNvPr id="2070" name="Oval 22"/>
          <p:cNvSpPr>
            <a:spLocks noChangeArrowheads="1"/>
          </p:cNvSpPr>
          <p:nvPr/>
        </p:nvSpPr>
        <p:spPr bwMode="auto">
          <a:xfrm>
            <a:off x="3851920" y="3356992"/>
            <a:ext cx="1581150" cy="933450"/>
          </a:xfrm>
          <a:prstGeom prst="ellipse">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изделие</a:t>
            </a:r>
            <a:endParaRPr kumimoji="0" lang="ru-RU" sz="1800" b="0" i="0" u="none" strike="noStrike" cap="none" normalizeH="0" baseline="0" dirty="0" smtClean="0">
              <a:ln>
                <a:noFill/>
              </a:ln>
              <a:solidFill>
                <a:schemeClr val="tx1"/>
              </a:solidFill>
              <a:effectLst/>
              <a:latin typeface="Arial" pitchFamily="34" charset="0"/>
            </a:endParaRPr>
          </a:p>
        </p:txBody>
      </p:sp>
      <p:sp>
        <p:nvSpPr>
          <p:cNvPr id="2069" name="Oval 21"/>
          <p:cNvSpPr>
            <a:spLocks noChangeArrowheads="1"/>
          </p:cNvSpPr>
          <p:nvPr/>
        </p:nvSpPr>
        <p:spPr bwMode="auto">
          <a:xfrm>
            <a:off x="3995936" y="1772816"/>
            <a:ext cx="1224136" cy="581025"/>
          </a:xfrm>
          <a:prstGeom prst="ellipse">
            <a:avLst/>
          </a:prstGeom>
          <a:solidFill>
            <a:srgbClr val="4BACC6"/>
          </a:solidFill>
          <a:ln w="38100">
            <a:solidFill>
              <a:srgbClr val="F2F2F2"/>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проблема</a:t>
            </a:r>
            <a:endParaRPr kumimoji="0" lang="ru-RU" sz="1800" b="0" i="0" u="none" strike="noStrike" cap="none" normalizeH="0" baseline="0" smtClean="0">
              <a:ln>
                <a:noFill/>
              </a:ln>
              <a:solidFill>
                <a:schemeClr val="tx1"/>
              </a:solidFill>
              <a:effectLst/>
              <a:latin typeface="Arial" pitchFamily="34" charset="0"/>
            </a:endParaRPr>
          </a:p>
        </p:txBody>
      </p:sp>
      <p:sp>
        <p:nvSpPr>
          <p:cNvPr id="2068" name="Oval 20"/>
          <p:cNvSpPr>
            <a:spLocks noChangeArrowheads="1"/>
          </p:cNvSpPr>
          <p:nvPr/>
        </p:nvSpPr>
        <p:spPr bwMode="auto">
          <a:xfrm>
            <a:off x="6300192" y="3212976"/>
            <a:ext cx="1514475" cy="457200"/>
          </a:xfrm>
          <a:prstGeom prst="ellipse">
            <a:avLst/>
          </a:prstGeom>
          <a:solidFill>
            <a:srgbClr val="4BACC6"/>
          </a:solidFill>
          <a:ln w="38100">
            <a:solidFill>
              <a:srgbClr val="F2F2F2"/>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себестоимость</a:t>
            </a:r>
            <a:endParaRPr kumimoji="0" lang="ru-RU" sz="1800" b="0" i="0" u="none" strike="noStrike" cap="none" normalizeH="0" baseline="0" smtClean="0">
              <a:ln>
                <a:noFill/>
              </a:ln>
              <a:solidFill>
                <a:schemeClr val="tx1"/>
              </a:solidFill>
              <a:effectLst/>
              <a:latin typeface="Arial" pitchFamily="34" charset="0"/>
            </a:endParaRPr>
          </a:p>
        </p:txBody>
      </p:sp>
      <p:sp>
        <p:nvSpPr>
          <p:cNvPr id="2067" name="Oval 19"/>
          <p:cNvSpPr>
            <a:spLocks noChangeArrowheads="1"/>
          </p:cNvSpPr>
          <p:nvPr/>
        </p:nvSpPr>
        <p:spPr bwMode="auto">
          <a:xfrm>
            <a:off x="6444208" y="4005064"/>
            <a:ext cx="1171575" cy="619125"/>
          </a:xfrm>
          <a:prstGeom prst="ellipse">
            <a:avLst/>
          </a:prstGeom>
          <a:solidFill>
            <a:srgbClr val="4BACC6"/>
          </a:solidFill>
          <a:ln w="38100">
            <a:solidFill>
              <a:srgbClr val="F2F2F2"/>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Охрана труда</a:t>
            </a:r>
            <a:endParaRPr kumimoji="0" lang="ru-RU" sz="1800" b="0" i="0" u="none" strike="noStrike" cap="none" normalizeH="0" baseline="0" smtClean="0">
              <a:ln>
                <a:noFill/>
              </a:ln>
              <a:solidFill>
                <a:schemeClr val="tx1"/>
              </a:solidFill>
              <a:effectLst/>
              <a:latin typeface="Arial" pitchFamily="34" charset="0"/>
            </a:endParaRPr>
          </a:p>
        </p:txBody>
      </p:sp>
      <p:sp>
        <p:nvSpPr>
          <p:cNvPr id="2066" name="Oval 18"/>
          <p:cNvSpPr>
            <a:spLocks noChangeArrowheads="1"/>
          </p:cNvSpPr>
          <p:nvPr/>
        </p:nvSpPr>
        <p:spPr bwMode="auto">
          <a:xfrm>
            <a:off x="1547664" y="2852936"/>
            <a:ext cx="1733550" cy="523875"/>
          </a:xfrm>
          <a:prstGeom prst="ellipse">
            <a:avLst/>
          </a:prstGeom>
          <a:solidFill>
            <a:srgbClr val="4BACC6"/>
          </a:solidFill>
          <a:ln w="38100">
            <a:solidFill>
              <a:srgbClr val="F2F2F2"/>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моделирование</a:t>
            </a:r>
            <a:endParaRPr kumimoji="0" lang="ru-RU" sz="1800" b="0" i="0" u="none" strike="noStrike" cap="none" normalizeH="0" baseline="0" smtClean="0">
              <a:ln>
                <a:noFill/>
              </a:ln>
              <a:solidFill>
                <a:schemeClr val="tx1"/>
              </a:solidFill>
              <a:effectLst/>
              <a:latin typeface="Arial" pitchFamily="34" charset="0"/>
            </a:endParaRPr>
          </a:p>
        </p:txBody>
      </p:sp>
      <p:sp>
        <p:nvSpPr>
          <p:cNvPr id="2065" name="Oval 17"/>
          <p:cNvSpPr>
            <a:spLocks noChangeArrowheads="1"/>
          </p:cNvSpPr>
          <p:nvPr/>
        </p:nvSpPr>
        <p:spPr bwMode="auto">
          <a:xfrm>
            <a:off x="1691680" y="3861048"/>
            <a:ext cx="1143000" cy="552450"/>
          </a:xfrm>
          <a:prstGeom prst="ellipse">
            <a:avLst/>
          </a:prstGeom>
          <a:solidFill>
            <a:srgbClr val="4BACC6"/>
          </a:solidFill>
          <a:ln w="38100">
            <a:solidFill>
              <a:srgbClr val="F2F2F2"/>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материал</a:t>
            </a:r>
            <a:endParaRPr kumimoji="0" lang="ru-RU" sz="1800" b="0" i="0" u="none" strike="noStrike" cap="none" normalizeH="0" baseline="0" smtClean="0">
              <a:ln>
                <a:noFill/>
              </a:ln>
              <a:solidFill>
                <a:schemeClr val="tx1"/>
              </a:solidFill>
              <a:effectLst/>
              <a:latin typeface="Arial" pitchFamily="34" charset="0"/>
            </a:endParaRPr>
          </a:p>
        </p:txBody>
      </p:sp>
      <p:sp>
        <p:nvSpPr>
          <p:cNvPr id="2064" name="Oval 16"/>
          <p:cNvSpPr>
            <a:spLocks noChangeArrowheads="1"/>
          </p:cNvSpPr>
          <p:nvPr/>
        </p:nvSpPr>
        <p:spPr bwMode="auto">
          <a:xfrm>
            <a:off x="4139952" y="5157192"/>
            <a:ext cx="1296144" cy="466725"/>
          </a:xfrm>
          <a:prstGeom prst="ellipse">
            <a:avLst/>
          </a:prstGeom>
          <a:solidFill>
            <a:srgbClr val="4BACC6"/>
          </a:solidFill>
          <a:ln w="38100">
            <a:solidFill>
              <a:srgbClr val="F2F2F2"/>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технология</a:t>
            </a:r>
            <a:endParaRPr kumimoji="0" lang="ru-RU" sz="1800" b="0" i="0" u="none" strike="noStrike" cap="none" normalizeH="0" baseline="0" smtClean="0">
              <a:ln>
                <a:noFill/>
              </a:ln>
              <a:solidFill>
                <a:schemeClr val="tx1"/>
              </a:solidFill>
              <a:effectLst/>
              <a:latin typeface="Arial" pitchFamily="34" charset="0"/>
            </a:endParaRPr>
          </a:p>
        </p:txBody>
      </p:sp>
      <p:sp>
        <p:nvSpPr>
          <p:cNvPr id="2063" name="Oval 15"/>
          <p:cNvSpPr>
            <a:spLocks noChangeArrowheads="1"/>
          </p:cNvSpPr>
          <p:nvPr/>
        </p:nvSpPr>
        <p:spPr bwMode="auto">
          <a:xfrm>
            <a:off x="5436096" y="2132856"/>
            <a:ext cx="1368152" cy="466725"/>
          </a:xfrm>
          <a:prstGeom prst="ellipse">
            <a:avLst/>
          </a:prstGeom>
          <a:solidFill>
            <a:srgbClr val="4BACC6"/>
          </a:solidFill>
          <a:ln w="38100">
            <a:solidFill>
              <a:srgbClr val="F2F2F2"/>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потребность</a:t>
            </a:r>
            <a:endParaRPr kumimoji="0" lang="ru-RU" sz="1800" b="0" i="0" u="none" strike="noStrike" cap="none" normalizeH="0" baseline="0" dirty="0" smtClean="0">
              <a:ln>
                <a:noFill/>
              </a:ln>
              <a:solidFill>
                <a:schemeClr val="tx1"/>
              </a:solidFill>
              <a:effectLst/>
              <a:latin typeface="Arial" pitchFamily="34" charset="0"/>
            </a:endParaRPr>
          </a:p>
        </p:txBody>
      </p:sp>
      <p:sp>
        <p:nvSpPr>
          <p:cNvPr id="2061" name="Oval 13"/>
          <p:cNvSpPr>
            <a:spLocks noChangeArrowheads="1"/>
          </p:cNvSpPr>
          <p:nvPr/>
        </p:nvSpPr>
        <p:spPr bwMode="auto">
          <a:xfrm>
            <a:off x="2627784" y="1988840"/>
            <a:ext cx="762000" cy="466725"/>
          </a:xfrm>
          <a:prstGeom prst="ellipse">
            <a:avLst/>
          </a:prstGeom>
          <a:solidFill>
            <a:srgbClr val="4BACC6"/>
          </a:solidFill>
          <a:ln w="38100">
            <a:solidFill>
              <a:srgbClr val="F2F2F2"/>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мода</a:t>
            </a:r>
            <a:endParaRPr kumimoji="0" lang="ru-RU" sz="1800" b="0" i="0" u="none" strike="noStrike" cap="none" normalizeH="0" baseline="0" smtClean="0">
              <a:ln>
                <a:noFill/>
              </a:ln>
              <a:solidFill>
                <a:schemeClr val="tx1"/>
              </a:solidFill>
              <a:effectLst/>
              <a:latin typeface="Arial" pitchFamily="34" charset="0"/>
            </a:endParaRPr>
          </a:p>
        </p:txBody>
      </p:sp>
      <p:sp>
        <p:nvSpPr>
          <p:cNvPr id="2060" name="Oval 12"/>
          <p:cNvSpPr>
            <a:spLocks noChangeArrowheads="1"/>
          </p:cNvSpPr>
          <p:nvPr/>
        </p:nvSpPr>
        <p:spPr bwMode="auto">
          <a:xfrm>
            <a:off x="5940152" y="5085184"/>
            <a:ext cx="962025" cy="371475"/>
          </a:xfrm>
          <a:prstGeom prst="ellipse">
            <a:avLst/>
          </a:prstGeom>
          <a:solidFill>
            <a:srgbClr val="4BACC6"/>
          </a:solidFill>
          <a:ln w="38100">
            <a:solidFill>
              <a:srgbClr val="F2F2F2"/>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модель</a:t>
            </a:r>
            <a:endParaRPr kumimoji="0" lang="ru-RU" sz="1800" b="0" i="0" u="none" strike="noStrike" cap="none" normalizeH="0" baseline="0" smtClean="0">
              <a:ln>
                <a:noFill/>
              </a:ln>
              <a:solidFill>
                <a:schemeClr val="tx1"/>
              </a:solidFill>
              <a:effectLst/>
              <a:latin typeface="Arial" pitchFamily="34" charset="0"/>
            </a:endParaRPr>
          </a:p>
        </p:txBody>
      </p:sp>
      <p:sp>
        <p:nvSpPr>
          <p:cNvPr id="2059" name="Oval 11"/>
          <p:cNvSpPr>
            <a:spLocks noChangeArrowheads="1"/>
          </p:cNvSpPr>
          <p:nvPr/>
        </p:nvSpPr>
        <p:spPr bwMode="auto">
          <a:xfrm>
            <a:off x="2123728" y="4797152"/>
            <a:ext cx="1440160" cy="447675"/>
          </a:xfrm>
          <a:prstGeom prst="ellipse">
            <a:avLst/>
          </a:prstGeom>
          <a:solidFill>
            <a:srgbClr val="4BACC6"/>
          </a:solidFill>
          <a:ln w="38100">
            <a:solidFill>
              <a:srgbClr val="F2F2F2"/>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инструменты</a:t>
            </a:r>
            <a:endParaRPr kumimoji="0" lang="ru-RU" sz="1800" b="0" i="0" u="none" strike="noStrike" cap="none" normalizeH="0" baseline="0" dirty="0" smtClean="0">
              <a:ln>
                <a:noFill/>
              </a:ln>
              <a:solidFill>
                <a:schemeClr val="tx1"/>
              </a:solidFill>
              <a:effectLst/>
              <a:latin typeface="Arial" pitchFamily="34" charset="0"/>
            </a:endParaRPr>
          </a:p>
        </p:txBody>
      </p:sp>
      <p:sp>
        <p:nvSpPr>
          <p:cNvPr id="2058" name="AutoShape 10"/>
          <p:cNvSpPr>
            <a:spLocks noChangeShapeType="1"/>
          </p:cNvSpPr>
          <p:nvPr/>
        </p:nvSpPr>
        <p:spPr bwMode="auto">
          <a:xfrm flipH="1" flipV="1">
            <a:off x="4572000" y="2348880"/>
            <a:ext cx="57150" cy="1066800"/>
          </a:xfrm>
          <a:prstGeom prst="straightConnector1">
            <a:avLst/>
          </a:prstGeom>
          <a:noFill/>
          <a:ln w="9525">
            <a:solidFill>
              <a:srgbClr val="000000"/>
            </a:solidFill>
            <a:round/>
            <a:headEnd/>
            <a:tailEnd type="triangle" w="med" len="med"/>
          </a:ln>
          <a:effectLst>
            <a:outerShdw dist="107763" dir="81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endParaRPr lang="ru-RU"/>
          </a:p>
        </p:txBody>
      </p:sp>
      <p:sp>
        <p:nvSpPr>
          <p:cNvPr id="2057" name="AutoShape 9"/>
          <p:cNvSpPr>
            <a:spLocks noChangeShapeType="1"/>
          </p:cNvSpPr>
          <p:nvPr/>
        </p:nvSpPr>
        <p:spPr bwMode="auto">
          <a:xfrm flipV="1">
            <a:off x="5148065" y="2564904"/>
            <a:ext cx="576064" cy="936104"/>
          </a:xfrm>
          <a:prstGeom prst="straightConnector1">
            <a:avLst/>
          </a:prstGeom>
          <a:noFill/>
          <a:ln w="9525">
            <a:solidFill>
              <a:srgbClr val="000000"/>
            </a:solidFill>
            <a:round/>
            <a:headEnd/>
            <a:tailEnd type="triangle" w="med" len="med"/>
          </a:ln>
          <a:effectLst>
            <a:outerShdw dist="107763" dir="135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endParaRPr lang="ru-RU"/>
          </a:p>
        </p:txBody>
      </p:sp>
      <p:sp>
        <p:nvSpPr>
          <p:cNvPr id="2056" name="AutoShape 8"/>
          <p:cNvSpPr>
            <a:spLocks noChangeShapeType="1"/>
          </p:cNvSpPr>
          <p:nvPr/>
        </p:nvSpPr>
        <p:spPr bwMode="auto">
          <a:xfrm flipH="1" flipV="1">
            <a:off x="3275856" y="2420888"/>
            <a:ext cx="923925" cy="1019175"/>
          </a:xfrm>
          <a:prstGeom prst="straightConnector1">
            <a:avLst/>
          </a:prstGeom>
          <a:noFill/>
          <a:ln w="9525">
            <a:solidFill>
              <a:srgbClr val="000000"/>
            </a:solidFill>
            <a:round/>
            <a:headEnd/>
            <a:tailEnd type="triangle" w="med" len="med"/>
          </a:ln>
          <a:effectLst>
            <a:outerShdw dist="107763" dir="135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endParaRPr lang="ru-RU"/>
          </a:p>
        </p:txBody>
      </p:sp>
      <p:sp>
        <p:nvSpPr>
          <p:cNvPr id="2055" name="AutoShape 7"/>
          <p:cNvSpPr>
            <a:spLocks noChangeShapeType="1"/>
          </p:cNvSpPr>
          <p:nvPr/>
        </p:nvSpPr>
        <p:spPr bwMode="auto">
          <a:xfrm flipV="1">
            <a:off x="5364088" y="3501008"/>
            <a:ext cx="1080120" cy="288032"/>
          </a:xfrm>
          <a:prstGeom prst="straightConnector1">
            <a:avLst/>
          </a:prstGeom>
          <a:noFill/>
          <a:ln w="9525">
            <a:solidFill>
              <a:srgbClr val="000000"/>
            </a:solidFill>
            <a:round/>
            <a:headEnd/>
            <a:tailEnd type="triangle" w="med" len="med"/>
          </a:ln>
          <a:effectLst>
            <a:outerShdw dist="107763" dir="135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endParaRPr lang="ru-RU"/>
          </a:p>
        </p:txBody>
      </p:sp>
      <p:sp>
        <p:nvSpPr>
          <p:cNvPr id="2054" name="AutoShape 6"/>
          <p:cNvSpPr>
            <a:spLocks noChangeShapeType="1"/>
          </p:cNvSpPr>
          <p:nvPr/>
        </p:nvSpPr>
        <p:spPr bwMode="auto">
          <a:xfrm>
            <a:off x="5436096" y="3933056"/>
            <a:ext cx="1080120" cy="288032"/>
          </a:xfrm>
          <a:prstGeom prst="straightConnector1">
            <a:avLst/>
          </a:prstGeom>
          <a:noFill/>
          <a:ln w="9525">
            <a:solidFill>
              <a:srgbClr val="000000"/>
            </a:solidFill>
            <a:round/>
            <a:headEnd/>
            <a:tailEnd type="triangle" w="med" len="med"/>
          </a:ln>
          <a:effectLst>
            <a:outerShdw dist="107763" dir="135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endParaRPr lang="ru-RU"/>
          </a:p>
        </p:txBody>
      </p:sp>
      <p:sp>
        <p:nvSpPr>
          <p:cNvPr id="2053" name="AutoShape 5"/>
          <p:cNvSpPr>
            <a:spLocks noChangeShapeType="1"/>
          </p:cNvSpPr>
          <p:nvPr/>
        </p:nvSpPr>
        <p:spPr bwMode="auto">
          <a:xfrm>
            <a:off x="5220072" y="4077072"/>
            <a:ext cx="864096" cy="1080120"/>
          </a:xfrm>
          <a:prstGeom prst="straightConnector1">
            <a:avLst/>
          </a:prstGeom>
          <a:noFill/>
          <a:ln w="9525">
            <a:solidFill>
              <a:srgbClr val="000000"/>
            </a:solidFill>
            <a:round/>
            <a:headEnd/>
            <a:tailEnd type="triangle" w="med" len="med"/>
          </a:ln>
          <a:effectLst>
            <a:outerShdw dist="107763" dir="135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endParaRPr lang="ru-RU"/>
          </a:p>
        </p:txBody>
      </p:sp>
      <p:sp>
        <p:nvSpPr>
          <p:cNvPr id="2052" name="AutoShape 4"/>
          <p:cNvSpPr>
            <a:spLocks noChangeShapeType="1"/>
          </p:cNvSpPr>
          <p:nvPr/>
        </p:nvSpPr>
        <p:spPr bwMode="auto">
          <a:xfrm>
            <a:off x="4814314" y="4221088"/>
            <a:ext cx="45719" cy="1008112"/>
          </a:xfrm>
          <a:prstGeom prst="straightConnector1">
            <a:avLst/>
          </a:prstGeom>
          <a:noFill/>
          <a:ln w="9525">
            <a:solidFill>
              <a:srgbClr val="000000"/>
            </a:solidFill>
            <a:round/>
            <a:headEnd/>
            <a:tailEnd type="triangle" w="med" len="med"/>
          </a:ln>
          <a:effectLst>
            <a:outerShdw dist="107763" dir="135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endParaRPr lang="ru-RU"/>
          </a:p>
        </p:txBody>
      </p:sp>
      <p:sp>
        <p:nvSpPr>
          <p:cNvPr id="2051" name="AutoShape 3"/>
          <p:cNvSpPr>
            <a:spLocks noChangeShapeType="1"/>
          </p:cNvSpPr>
          <p:nvPr/>
        </p:nvSpPr>
        <p:spPr bwMode="auto">
          <a:xfrm flipH="1">
            <a:off x="2843807" y="4005064"/>
            <a:ext cx="1034033" cy="144016"/>
          </a:xfrm>
          <a:prstGeom prst="straightConnector1">
            <a:avLst/>
          </a:prstGeom>
          <a:noFill/>
          <a:ln w="9525">
            <a:solidFill>
              <a:srgbClr val="000000"/>
            </a:solidFill>
            <a:round/>
            <a:headEnd/>
            <a:tailEnd type="triangle" w="med" len="med"/>
          </a:ln>
          <a:effectLst>
            <a:outerShdw dist="107763" dir="135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endParaRPr lang="ru-RU"/>
          </a:p>
        </p:txBody>
      </p:sp>
      <p:sp>
        <p:nvSpPr>
          <p:cNvPr id="2050" name="AutoShape 2"/>
          <p:cNvSpPr>
            <a:spLocks noChangeShapeType="1"/>
          </p:cNvSpPr>
          <p:nvPr/>
        </p:nvSpPr>
        <p:spPr bwMode="auto">
          <a:xfrm flipH="1">
            <a:off x="3491880" y="4221088"/>
            <a:ext cx="792088" cy="720080"/>
          </a:xfrm>
          <a:prstGeom prst="straightConnector1">
            <a:avLst/>
          </a:prstGeom>
          <a:noFill/>
          <a:ln w="9525">
            <a:solidFill>
              <a:srgbClr val="000000"/>
            </a:solidFill>
            <a:round/>
            <a:headEnd/>
            <a:tailEnd type="triangle" w="med" len="med"/>
          </a:ln>
          <a:effectLst>
            <a:outerShdw dist="107763" dir="135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endParaRPr lang="ru-RU"/>
          </a:p>
        </p:txBody>
      </p:sp>
      <p:sp>
        <p:nvSpPr>
          <p:cNvPr id="2071"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084" name="Rectangle 3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cxnSp>
        <p:nvCxnSpPr>
          <p:cNvPr id="37" name="Прямая со стрелкой 36"/>
          <p:cNvCxnSpPr/>
          <p:nvPr/>
        </p:nvCxnSpPr>
        <p:spPr>
          <a:xfrm flipH="1" flipV="1">
            <a:off x="3203848" y="3212976"/>
            <a:ext cx="792088" cy="432048"/>
          </a:xfrm>
          <a:prstGeom prst="straightConnector1">
            <a:avLst/>
          </a:prstGeom>
          <a:ln>
            <a:solidFill>
              <a:schemeClr val="tx1"/>
            </a:solidFill>
            <a:tailEnd type="arrow"/>
          </a:ln>
          <a:effectLst>
            <a:innerShdw blurRad="63500" dist="50800" dir="13500000">
              <a:prstClr val="black">
                <a:alpha val="50000"/>
              </a:prstClr>
            </a:innerShdw>
          </a:effectLst>
        </p:spPr>
        <p:style>
          <a:lnRef idx="1">
            <a:schemeClr val="dk1"/>
          </a:lnRef>
          <a:fillRef idx="0">
            <a:schemeClr val="dk1"/>
          </a:fillRef>
          <a:effectRef idx="0">
            <a:schemeClr val="dk1"/>
          </a:effectRef>
          <a:fontRef idx="minor">
            <a:schemeClr val="tx1"/>
          </a:fontRef>
        </p:style>
      </p:cxnSp>
    </p:spTree>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76672"/>
            <a:ext cx="8183880" cy="763528"/>
          </a:xfrm>
        </p:spPr>
        <p:txBody>
          <a:bodyPr/>
          <a:lstStyle/>
          <a:p>
            <a:r>
              <a:rPr lang="ru-RU" dirty="0" smtClean="0"/>
              <a:t>Технология изготовления</a:t>
            </a:r>
            <a:endParaRPr lang="ru-RU" dirty="0"/>
          </a:p>
        </p:txBody>
      </p:sp>
      <p:sp>
        <p:nvSpPr>
          <p:cNvPr id="3" name="Содержимое 2"/>
          <p:cNvSpPr>
            <a:spLocks noGrp="1"/>
          </p:cNvSpPr>
          <p:nvPr>
            <p:ph idx="1"/>
          </p:nvPr>
        </p:nvSpPr>
        <p:spPr>
          <a:xfrm>
            <a:off x="611560" y="1556792"/>
            <a:ext cx="8183880" cy="4752528"/>
          </a:xfrm>
        </p:spPr>
        <p:txBody>
          <a:bodyPr>
            <a:normAutofit/>
          </a:bodyPr>
          <a:lstStyle/>
          <a:p>
            <a:r>
              <a:rPr lang="ru-RU" sz="1400" dirty="0"/>
              <a:t>Техника вышивания, при которой выполняются два перекрещивающихся диагональных стежка. Порядок выполнения швов: нижний стежок выполняйте из левого нижнего угла в правый верхний, а верхний стежок – из нижнего правого угла в левый верхний. Для ряда крестиков одного цвета сначала выполняйте нижний ряд в одном направлении (</a:t>
            </a:r>
            <a:r>
              <a:rPr lang="ru-RU" sz="1400" dirty="0" err="1"/>
              <a:t>полукрест</a:t>
            </a:r>
            <a:r>
              <a:rPr lang="ru-RU" sz="1400" dirty="0"/>
              <a:t>), потом верхний – в обратном порядке (полный крест). Все верхние стежки должны смотреть в одну сторону. Если крестики одного цвета расположены недалеко друг от друга (не более 3 см), то рабочую нитку не отрезают, а делают протяжки с изнаночной стороны., т. е. от одного крестика до другого нитку закрепляют(продевают) под стежками</a:t>
            </a:r>
            <a:r>
              <a:rPr lang="ru-RU" sz="1400" dirty="0" smtClean="0"/>
              <a:t>.</a:t>
            </a:r>
          </a:p>
          <a:p>
            <a:endParaRPr lang="ru-RU" dirty="0"/>
          </a:p>
          <a:p>
            <a:endParaRPr lang="ru-RU" dirty="0"/>
          </a:p>
        </p:txBody>
      </p:sp>
      <p:pic>
        <p:nvPicPr>
          <p:cNvPr id="4" name="Рисунок 3"/>
          <p:cNvPicPr/>
          <p:nvPr/>
        </p:nvPicPr>
        <p:blipFill>
          <a:blip r:embed="rId2" cstate="print"/>
          <a:srcRect/>
          <a:stretch>
            <a:fillRect/>
          </a:stretch>
        </p:blipFill>
        <p:spPr bwMode="auto">
          <a:xfrm>
            <a:off x="1043608" y="3933056"/>
            <a:ext cx="2233155" cy="1906513"/>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548680"/>
            <a:ext cx="7488832" cy="763528"/>
          </a:xfrm>
        </p:spPr>
        <p:txBody>
          <a:bodyPr/>
          <a:lstStyle/>
          <a:p>
            <a:r>
              <a:rPr lang="ru-RU" dirty="0" smtClean="0"/>
              <a:t>Изготовление</a:t>
            </a:r>
            <a:endParaRPr lang="ru-RU" dirty="0"/>
          </a:p>
        </p:txBody>
      </p:sp>
      <p:pic>
        <p:nvPicPr>
          <p:cNvPr id="4" name="Содержимое 3" descr="PICT0001.JPG"/>
          <p:cNvPicPr>
            <a:picLocks noGrp="1"/>
          </p:cNvPicPr>
          <p:nvPr>
            <p:ph idx="1"/>
          </p:nvPr>
        </p:nvPicPr>
        <p:blipFill>
          <a:blip r:embed="rId2" cstate="print"/>
          <a:stretch>
            <a:fillRect/>
          </a:stretch>
        </p:blipFill>
        <p:spPr>
          <a:xfrm>
            <a:off x="899592" y="2204864"/>
            <a:ext cx="3317594" cy="2937959"/>
          </a:xfrm>
          <a:prstGeom prst="rect">
            <a:avLst/>
          </a:prstGeom>
        </p:spPr>
      </p:pic>
      <p:pic>
        <p:nvPicPr>
          <p:cNvPr id="5" name="Рисунок 4" descr="PICT0006.JPG"/>
          <p:cNvPicPr/>
          <p:nvPr/>
        </p:nvPicPr>
        <p:blipFill>
          <a:blip r:embed="rId3" cstate="print"/>
          <a:stretch>
            <a:fillRect/>
          </a:stretch>
        </p:blipFill>
        <p:spPr>
          <a:xfrm>
            <a:off x="4860032" y="2852936"/>
            <a:ext cx="3108375" cy="2807700"/>
          </a:xfrm>
          <a:prstGeom prst="rect">
            <a:avLst/>
          </a:prstGeom>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8183880" cy="877848"/>
          </a:xfrm>
        </p:spPr>
        <p:txBody>
          <a:bodyPr/>
          <a:lstStyle/>
          <a:p>
            <a:r>
              <a:rPr lang="ru-RU" dirty="0" smtClean="0"/>
              <a:t>Экономическое обоснование</a:t>
            </a:r>
            <a:endParaRPr lang="ru-RU" dirty="0"/>
          </a:p>
        </p:txBody>
      </p:sp>
      <p:graphicFrame>
        <p:nvGraphicFramePr>
          <p:cNvPr id="4" name="Содержимое 3"/>
          <p:cNvGraphicFramePr>
            <a:graphicFrameLocks noGrp="1"/>
          </p:cNvGraphicFramePr>
          <p:nvPr>
            <p:ph idx="1"/>
          </p:nvPr>
        </p:nvGraphicFramePr>
        <p:xfrm>
          <a:off x="899592" y="1484784"/>
          <a:ext cx="7283152" cy="3749040"/>
        </p:xfrm>
        <a:graphic>
          <a:graphicData uri="http://schemas.openxmlformats.org/drawingml/2006/table">
            <a:tbl>
              <a:tblPr firstRow="1" bandRow="1">
                <a:tableStyleId>{5C22544A-7EE6-4342-B048-85BDC9FD1C3A}</a:tableStyleId>
              </a:tblPr>
              <a:tblGrid>
                <a:gridCol w="2427717"/>
                <a:gridCol w="2424666"/>
                <a:gridCol w="2430769"/>
              </a:tblGrid>
              <a:tr h="285087">
                <a:tc>
                  <a:txBody>
                    <a:bodyPr/>
                    <a:lstStyle/>
                    <a:p>
                      <a:pPr algn="ctr"/>
                      <a:r>
                        <a:rPr lang="ru-RU" i="1" dirty="0" smtClean="0"/>
                        <a:t>Название</a:t>
                      </a:r>
                      <a:endParaRPr lang="ru-RU" i="1" dirty="0"/>
                    </a:p>
                  </a:txBody>
                  <a:tcPr marL="90928" marR="90928"/>
                </a:tc>
                <a:tc>
                  <a:txBody>
                    <a:bodyPr/>
                    <a:lstStyle/>
                    <a:p>
                      <a:pPr algn="ctr"/>
                      <a:r>
                        <a:rPr lang="ru-RU" dirty="0" smtClean="0"/>
                        <a:t>Количество</a:t>
                      </a:r>
                      <a:endParaRPr lang="ru-RU" dirty="0"/>
                    </a:p>
                  </a:txBody>
                  <a:tcPr marL="90928" marR="90928"/>
                </a:tc>
                <a:tc>
                  <a:txBody>
                    <a:bodyPr/>
                    <a:lstStyle/>
                    <a:p>
                      <a:pPr algn="ctr"/>
                      <a:r>
                        <a:rPr lang="ru-RU" dirty="0" smtClean="0"/>
                        <a:t>Стоимость (руб.)</a:t>
                      </a:r>
                      <a:endParaRPr lang="ru-RU" dirty="0"/>
                    </a:p>
                  </a:txBody>
                  <a:tcPr marL="90928" marR="90928"/>
                </a:tc>
              </a:tr>
              <a:tr h="285087">
                <a:tc>
                  <a:txBody>
                    <a:bodyPr/>
                    <a:lstStyle/>
                    <a:p>
                      <a:pPr algn="l"/>
                      <a:r>
                        <a:rPr lang="ru-RU" dirty="0" smtClean="0"/>
                        <a:t>Канва</a:t>
                      </a:r>
                      <a:endParaRPr lang="ru-RU" dirty="0"/>
                    </a:p>
                  </a:txBody>
                  <a:tcPr marL="90928" marR="90928"/>
                </a:tc>
                <a:tc>
                  <a:txBody>
                    <a:bodyPr/>
                    <a:lstStyle/>
                    <a:p>
                      <a:pPr algn="ctr"/>
                      <a:r>
                        <a:rPr lang="ru-RU" dirty="0" smtClean="0"/>
                        <a:t>1</a:t>
                      </a:r>
                      <a:endParaRPr lang="ru-RU" dirty="0"/>
                    </a:p>
                  </a:txBody>
                  <a:tcPr marL="90928" marR="90928"/>
                </a:tc>
                <a:tc>
                  <a:txBody>
                    <a:bodyPr/>
                    <a:lstStyle/>
                    <a:p>
                      <a:pPr algn="ctr"/>
                      <a:r>
                        <a:rPr lang="ru-RU" dirty="0" smtClean="0"/>
                        <a:t>35</a:t>
                      </a:r>
                      <a:endParaRPr lang="ru-RU" dirty="0"/>
                    </a:p>
                  </a:txBody>
                  <a:tcPr marL="90928" marR="90928"/>
                </a:tc>
              </a:tr>
              <a:tr h="285087">
                <a:tc>
                  <a:txBody>
                    <a:bodyPr/>
                    <a:lstStyle/>
                    <a:p>
                      <a:pPr algn="l"/>
                      <a:r>
                        <a:rPr lang="ru-RU" dirty="0" smtClean="0"/>
                        <a:t>Нитки мулине</a:t>
                      </a:r>
                      <a:endParaRPr lang="ru-RU" dirty="0"/>
                    </a:p>
                  </a:txBody>
                  <a:tcPr marL="90928" marR="90928"/>
                </a:tc>
                <a:tc>
                  <a:txBody>
                    <a:bodyPr/>
                    <a:lstStyle/>
                    <a:p>
                      <a:pPr algn="ctr"/>
                      <a:r>
                        <a:rPr lang="ru-RU" dirty="0" smtClean="0"/>
                        <a:t>3</a:t>
                      </a:r>
                      <a:endParaRPr lang="ru-RU" dirty="0"/>
                    </a:p>
                  </a:txBody>
                  <a:tcPr marL="90928" marR="90928"/>
                </a:tc>
                <a:tc>
                  <a:txBody>
                    <a:bodyPr/>
                    <a:lstStyle/>
                    <a:p>
                      <a:pPr algn="ctr"/>
                      <a:r>
                        <a:rPr lang="ru-RU" dirty="0" smtClean="0"/>
                        <a:t>24</a:t>
                      </a:r>
                      <a:endParaRPr lang="ru-RU" dirty="0"/>
                    </a:p>
                  </a:txBody>
                  <a:tcPr marL="90928" marR="90928"/>
                </a:tc>
              </a:tr>
              <a:tr h="285087">
                <a:tc>
                  <a:txBody>
                    <a:bodyPr/>
                    <a:lstStyle/>
                    <a:p>
                      <a:pPr algn="l"/>
                      <a:r>
                        <a:rPr lang="ru-RU" dirty="0" smtClean="0"/>
                        <a:t>Пяльцы деревянные</a:t>
                      </a:r>
                      <a:endParaRPr lang="ru-RU" dirty="0"/>
                    </a:p>
                  </a:txBody>
                  <a:tcPr marL="90928" marR="90928"/>
                </a:tc>
                <a:tc>
                  <a:txBody>
                    <a:bodyPr/>
                    <a:lstStyle/>
                    <a:p>
                      <a:pPr algn="ctr"/>
                      <a:r>
                        <a:rPr lang="ru-RU" dirty="0" smtClean="0"/>
                        <a:t>1</a:t>
                      </a:r>
                      <a:endParaRPr lang="ru-RU" dirty="0"/>
                    </a:p>
                  </a:txBody>
                  <a:tcPr marL="90928" marR="90928"/>
                </a:tc>
                <a:tc>
                  <a:txBody>
                    <a:bodyPr/>
                    <a:lstStyle/>
                    <a:p>
                      <a:pPr algn="ctr"/>
                      <a:r>
                        <a:rPr lang="ru-RU" dirty="0" smtClean="0"/>
                        <a:t>60</a:t>
                      </a:r>
                      <a:endParaRPr lang="ru-RU" dirty="0"/>
                    </a:p>
                  </a:txBody>
                  <a:tcPr marL="90928" marR="90928"/>
                </a:tc>
              </a:tr>
              <a:tr h="285087">
                <a:tc>
                  <a:txBody>
                    <a:bodyPr/>
                    <a:lstStyle/>
                    <a:p>
                      <a:pPr algn="l"/>
                      <a:r>
                        <a:rPr lang="ru-RU" dirty="0" smtClean="0"/>
                        <a:t>Электроэнергия</a:t>
                      </a:r>
                      <a:endParaRPr lang="ru-RU" dirty="0"/>
                    </a:p>
                  </a:txBody>
                  <a:tcPr marL="90928" marR="90928"/>
                </a:tc>
                <a:tc>
                  <a:txBody>
                    <a:bodyPr/>
                    <a:lstStyle/>
                    <a:p>
                      <a:pPr algn="ctr"/>
                      <a:r>
                        <a:rPr lang="ru-RU" dirty="0" smtClean="0"/>
                        <a:t>36 часов</a:t>
                      </a:r>
                      <a:endParaRPr lang="ru-RU" dirty="0"/>
                    </a:p>
                  </a:txBody>
                  <a:tcPr marL="90928" marR="90928"/>
                </a:tc>
                <a:tc>
                  <a:txBody>
                    <a:bodyPr/>
                    <a:lstStyle/>
                    <a:p>
                      <a:pPr algn="ctr"/>
                      <a:r>
                        <a:rPr lang="ru-RU" dirty="0" smtClean="0"/>
                        <a:t>5.96</a:t>
                      </a:r>
                      <a:endParaRPr lang="ru-RU" dirty="0"/>
                    </a:p>
                  </a:txBody>
                  <a:tcPr marL="90928" marR="90928"/>
                </a:tc>
              </a:tr>
              <a:tr h="285087">
                <a:tc>
                  <a:txBody>
                    <a:bodyPr/>
                    <a:lstStyle/>
                    <a:p>
                      <a:pPr algn="l"/>
                      <a:r>
                        <a:rPr lang="ru-RU" dirty="0" smtClean="0"/>
                        <a:t>Ручной труд</a:t>
                      </a:r>
                      <a:endParaRPr lang="ru-RU" dirty="0"/>
                    </a:p>
                  </a:txBody>
                  <a:tcPr marL="90928" marR="90928"/>
                </a:tc>
                <a:tc>
                  <a:txBody>
                    <a:bodyPr/>
                    <a:lstStyle/>
                    <a:p>
                      <a:pPr algn="ctr"/>
                      <a:r>
                        <a:rPr lang="ru-RU" dirty="0" smtClean="0"/>
                        <a:t>36 часов</a:t>
                      </a:r>
                      <a:endParaRPr lang="ru-RU" dirty="0"/>
                    </a:p>
                  </a:txBody>
                  <a:tcPr marL="90928" marR="90928"/>
                </a:tc>
                <a:tc>
                  <a:txBody>
                    <a:bodyPr/>
                    <a:lstStyle/>
                    <a:p>
                      <a:pPr algn="ctr"/>
                      <a:r>
                        <a:rPr lang="ru-RU" dirty="0" smtClean="0"/>
                        <a:t>360</a:t>
                      </a:r>
                      <a:endParaRPr lang="ru-RU" dirty="0"/>
                    </a:p>
                  </a:txBody>
                  <a:tcPr marL="90928" marR="90928"/>
                </a:tc>
              </a:tr>
              <a:tr h="492068">
                <a:tc>
                  <a:txBody>
                    <a:bodyPr/>
                    <a:lstStyle/>
                    <a:p>
                      <a:pPr algn="l"/>
                      <a:r>
                        <a:rPr lang="ru-RU" dirty="0" smtClean="0"/>
                        <a:t>Игла для вышивки крестом</a:t>
                      </a:r>
                      <a:endParaRPr lang="ru-RU" dirty="0"/>
                    </a:p>
                  </a:txBody>
                  <a:tcPr marL="90928" marR="90928"/>
                </a:tc>
                <a:tc>
                  <a:txBody>
                    <a:bodyPr/>
                    <a:lstStyle/>
                    <a:p>
                      <a:pPr algn="ctr"/>
                      <a:r>
                        <a:rPr lang="ru-RU" dirty="0" smtClean="0"/>
                        <a:t>1</a:t>
                      </a:r>
                      <a:endParaRPr lang="ru-RU" dirty="0"/>
                    </a:p>
                  </a:txBody>
                  <a:tcPr marL="90928" marR="90928"/>
                </a:tc>
                <a:tc>
                  <a:txBody>
                    <a:bodyPr/>
                    <a:lstStyle/>
                    <a:p>
                      <a:pPr algn="ctr"/>
                      <a:r>
                        <a:rPr lang="ru-RU" dirty="0" smtClean="0"/>
                        <a:t>3</a:t>
                      </a:r>
                      <a:endParaRPr lang="ru-RU" dirty="0"/>
                    </a:p>
                  </a:txBody>
                  <a:tcPr marL="90928" marR="90928"/>
                </a:tc>
              </a:tr>
              <a:tr h="492068">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ИТОГО:</a:t>
                      </a:r>
                      <a:r>
                        <a:rPr lang="ru-RU" baseline="0" dirty="0" smtClean="0"/>
                        <a:t>                                                            </a:t>
                      </a:r>
                      <a:r>
                        <a:rPr lang="ru-RU" dirty="0" smtClean="0"/>
                        <a:t>487.96</a:t>
                      </a:r>
                    </a:p>
                    <a:p>
                      <a:r>
                        <a:rPr lang="ru-RU" baseline="0" dirty="0" smtClean="0"/>
                        <a:t>                                                </a:t>
                      </a:r>
                      <a:endParaRPr lang="ru-RU" dirty="0"/>
                    </a:p>
                  </a:txBody>
                  <a:tcPr marL="90928" marR="90928"/>
                </a:tc>
                <a:tc hMerge="1">
                  <a:txBody>
                    <a:bodyPr/>
                    <a:lstStyle/>
                    <a:p>
                      <a:endParaRPr lang="ru-RU" dirty="0"/>
                    </a:p>
                  </a:txBody>
                  <a:tcPr/>
                </a:tc>
                <a:tc hMerge="1">
                  <a:txBody>
                    <a:bodyPr/>
                    <a:lstStyle/>
                    <a:p>
                      <a:endParaRPr lang="ru-RU" dirty="0"/>
                    </a:p>
                  </a:txBody>
                  <a:tcPr/>
                </a:tc>
              </a:tr>
            </a:tbl>
          </a:graphicData>
        </a:graphic>
      </p:graphicFrame>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8183880" cy="907544"/>
          </a:xfrm>
        </p:spPr>
        <p:txBody>
          <a:bodyPr/>
          <a:lstStyle/>
          <a:p>
            <a:r>
              <a:rPr lang="ru-RU" dirty="0" smtClean="0"/>
              <a:t>Правила безопасности</a:t>
            </a:r>
            <a:endParaRPr lang="ru-RU" dirty="0"/>
          </a:p>
        </p:txBody>
      </p:sp>
      <p:sp>
        <p:nvSpPr>
          <p:cNvPr id="3" name="Содержимое 2"/>
          <p:cNvSpPr>
            <a:spLocks noGrp="1"/>
          </p:cNvSpPr>
          <p:nvPr>
            <p:ph idx="1"/>
          </p:nvPr>
        </p:nvSpPr>
        <p:spPr>
          <a:xfrm>
            <a:off x="467544" y="1844824"/>
            <a:ext cx="8183880" cy="3312368"/>
          </a:xfrm>
        </p:spPr>
        <p:txBody>
          <a:bodyPr>
            <a:normAutofit fontScale="62500" lnSpcReduction="20000"/>
          </a:bodyPr>
          <a:lstStyle/>
          <a:p>
            <a:pPr lvl="0"/>
            <a:r>
              <a:rPr lang="ru-RU" dirty="0"/>
              <a:t>Подготовить рабочее место. Оно должно быть чистым, светлым, все нужные вещи должны быть под рукой.</a:t>
            </a:r>
          </a:p>
          <a:p>
            <a:pPr lvl="0"/>
            <a:r>
              <a:rPr lang="ru-RU" dirty="0"/>
              <a:t>Хранить иглу и приспособления для вышивания в специальном месте.</a:t>
            </a:r>
          </a:p>
          <a:p>
            <a:pPr lvl="0"/>
            <a:r>
              <a:rPr lang="ru-RU" dirty="0"/>
              <a:t>Не пользоваться ржавыми ножницами, иглой.</a:t>
            </a:r>
          </a:p>
          <a:p>
            <a:pPr lvl="0"/>
            <a:r>
              <a:rPr lang="ru-RU" dirty="0"/>
              <a:t>Хранить ножницы в специальном месте во избежание получения травм.</a:t>
            </a:r>
          </a:p>
          <a:p>
            <a:pPr lvl="0"/>
            <a:r>
              <a:rPr lang="ru-RU" dirty="0"/>
              <a:t>Не откусывать нитки, а отрезать их.</a:t>
            </a:r>
          </a:p>
          <a:p>
            <a:pPr lvl="0"/>
            <a:r>
              <a:rPr lang="ru-RU" dirty="0"/>
              <a:t>Не держать руки на лицевой стороне ткани, чтобы не уколоться.</a:t>
            </a:r>
          </a:p>
          <a:p>
            <a:pPr lvl="0"/>
            <a:r>
              <a:rPr lang="ru-RU" dirty="0"/>
              <a:t>Перед работой помыть руки, чтобы не запачкать ткань.</a:t>
            </a:r>
          </a:p>
          <a:p>
            <a:pPr lvl="0"/>
            <a:r>
              <a:rPr lang="ru-RU" dirty="0"/>
              <a:t>После работы привести рабочее место в порядок.</a:t>
            </a:r>
          </a:p>
          <a:p>
            <a:endParaRPr lang="ru-RU" dirty="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8183880" cy="835536"/>
          </a:xfrm>
        </p:spPr>
        <p:txBody>
          <a:bodyPr/>
          <a:lstStyle/>
          <a:p>
            <a:r>
              <a:rPr lang="ru-RU" dirty="0" smtClean="0"/>
              <a:t>Рекламный проект</a:t>
            </a:r>
            <a:endParaRPr lang="ru-RU" dirty="0"/>
          </a:p>
        </p:txBody>
      </p:sp>
      <p:sp>
        <p:nvSpPr>
          <p:cNvPr id="3" name="Содержимое 2"/>
          <p:cNvSpPr>
            <a:spLocks noGrp="1"/>
          </p:cNvSpPr>
          <p:nvPr>
            <p:ph idx="1"/>
          </p:nvPr>
        </p:nvSpPr>
        <p:spPr>
          <a:xfrm>
            <a:off x="502920" y="1124744"/>
            <a:ext cx="8183880" cy="4680520"/>
          </a:xfrm>
        </p:spPr>
        <p:txBody>
          <a:bodyPr>
            <a:normAutofit/>
          </a:bodyPr>
          <a:lstStyle/>
          <a:p>
            <a:pPr>
              <a:buNone/>
            </a:pPr>
            <a:r>
              <a:rPr lang="ru-RU" sz="1800" dirty="0"/>
              <a:t>Ничего на свете лучше нету,</a:t>
            </a:r>
          </a:p>
          <a:p>
            <a:pPr>
              <a:buNone/>
            </a:pPr>
            <a:r>
              <a:rPr lang="ru-RU" sz="1800" dirty="0"/>
              <a:t>Чем уютный дом, теплом согретый.</a:t>
            </a:r>
          </a:p>
          <a:p>
            <a:pPr>
              <a:buNone/>
            </a:pPr>
            <a:r>
              <a:rPr lang="ru-RU" sz="1800" dirty="0"/>
              <a:t>Чтобы в доме был уют и красота,</a:t>
            </a:r>
          </a:p>
          <a:p>
            <a:pPr>
              <a:buNone/>
            </a:pPr>
            <a:r>
              <a:rPr lang="ru-RU" sz="1800" dirty="0"/>
              <a:t>Совет дизайнерский дадим всегда:</a:t>
            </a:r>
          </a:p>
          <a:p>
            <a:pPr>
              <a:buNone/>
            </a:pPr>
            <a:r>
              <a:rPr lang="ru-RU" sz="1800" dirty="0"/>
              <a:t>Крестиком картины вышивайте,</a:t>
            </a:r>
          </a:p>
          <a:p>
            <a:pPr>
              <a:buNone/>
            </a:pPr>
            <a:r>
              <a:rPr lang="ru-RU" sz="1800" dirty="0"/>
              <a:t>Ими стены дома украшайте.</a:t>
            </a:r>
          </a:p>
          <a:p>
            <a:pPr>
              <a:buNone/>
            </a:pPr>
            <a:r>
              <a:rPr lang="ru-RU" sz="1800" dirty="0"/>
              <a:t>Ваш актёр любимый, фильма персонаж,</a:t>
            </a:r>
          </a:p>
          <a:p>
            <a:pPr>
              <a:buNone/>
            </a:pPr>
            <a:r>
              <a:rPr lang="ru-RU" sz="1800" dirty="0"/>
              <a:t>Натюрморт, а, может быть, пейзаж,</a:t>
            </a:r>
          </a:p>
          <a:p>
            <a:pPr>
              <a:buNone/>
            </a:pPr>
            <a:r>
              <a:rPr lang="ru-RU" sz="1800" dirty="0"/>
              <a:t>Придадут жилищу элегантный вид.</a:t>
            </a:r>
          </a:p>
          <a:p>
            <a:pPr>
              <a:buNone/>
            </a:pPr>
            <a:r>
              <a:rPr lang="ru-RU" sz="1800" dirty="0"/>
              <a:t>Затрат немного, а по сему</a:t>
            </a:r>
          </a:p>
          <a:p>
            <a:pPr>
              <a:buNone/>
            </a:pPr>
            <a:r>
              <a:rPr lang="ru-RU" sz="1800" dirty="0"/>
              <a:t>Бюджету Вашему не повредит</a:t>
            </a:r>
            <a:r>
              <a:rPr lang="ru-RU" sz="1800" dirty="0" smtClean="0"/>
              <a:t>.</a:t>
            </a:r>
          </a:p>
          <a:p>
            <a:pPr>
              <a:buNone/>
            </a:pPr>
            <a:endParaRPr lang="ru-RU" dirty="0"/>
          </a:p>
          <a:p>
            <a:endParaRPr lang="ru-RU" dirty="0"/>
          </a:p>
        </p:txBody>
      </p:sp>
      <p:pic>
        <p:nvPicPr>
          <p:cNvPr id="4" name="Рисунок 3" descr="C:\Documents and Settings\User\Мои документы\Ксюша\PICT0017.JPG"/>
          <p:cNvPicPr/>
          <p:nvPr/>
        </p:nvPicPr>
        <p:blipFill>
          <a:blip r:embed="rId2" cstate="print">
            <a:lum bright="-12000" contrast="23000"/>
          </a:blip>
          <a:srcRect/>
          <a:stretch>
            <a:fillRect/>
          </a:stretch>
        </p:blipFill>
        <p:spPr bwMode="auto">
          <a:xfrm>
            <a:off x="5004048" y="1988840"/>
            <a:ext cx="3528392" cy="2664296"/>
          </a:xfrm>
          <a:prstGeom prst="rect">
            <a:avLst/>
          </a:prstGeom>
          <a:noFill/>
          <a:ln w="9525">
            <a:noFill/>
            <a:miter lim="800000"/>
            <a:headEnd/>
            <a:tailEnd/>
          </a:ln>
        </p:spPr>
      </p:pic>
      <p:sp>
        <p:nvSpPr>
          <p:cNvPr id="5" name="Прямоугольник 4"/>
          <p:cNvSpPr/>
          <p:nvPr/>
        </p:nvSpPr>
        <p:spPr>
          <a:xfrm>
            <a:off x="1259632" y="4941168"/>
            <a:ext cx="6796349" cy="923330"/>
          </a:xfrm>
          <a:prstGeom prst="rect">
            <a:avLst/>
          </a:prstGeom>
          <a:noFill/>
        </p:spPr>
        <p:txBody>
          <a:bodyPr wrap="none" lIns="91440" tIns="45720" rIns="91440" bIns="45720">
            <a:spAutoFit/>
          </a:bodyPr>
          <a:lstStyle/>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Элементарно, Ватсон!</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8183880" cy="1051560"/>
          </a:xfrm>
        </p:spPr>
        <p:txBody>
          <a:bodyPr/>
          <a:lstStyle/>
          <a:p>
            <a:r>
              <a:rPr lang="ru-RU" dirty="0" smtClean="0"/>
              <a:t>Оценка проделанной работы</a:t>
            </a:r>
            <a:endParaRPr lang="ru-RU" dirty="0"/>
          </a:p>
        </p:txBody>
      </p:sp>
      <p:sp>
        <p:nvSpPr>
          <p:cNvPr id="3" name="Содержимое 2"/>
          <p:cNvSpPr>
            <a:spLocks noGrp="1"/>
          </p:cNvSpPr>
          <p:nvPr>
            <p:ph idx="1"/>
          </p:nvPr>
        </p:nvSpPr>
        <p:spPr>
          <a:xfrm>
            <a:off x="467544" y="1628800"/>
            <a:ext cx="8183880" cy="4187952"/>
          </a:xfrm>
        </p:spPr>
        <p:txBody>
          <a:bodyPr>
            <a:normAutofit fontScale="62500" lnSpcReduction="20000"/>
          </a:bodyPr>
          <a:lstStyle/>
          <a:p>
            <a:pPr>
              <a:buNone/>
            </a:pPr>
            <a:r>
              <a:rPr lang="ru-RU" smtClean="0"/>
              <a:t>Я считаю, что справилась с работой хорошо. В процессе работы над этим портретом раскрылся мой творческий потенциал, получили развитие такие мои качества как усидчивость, трудолюбие, умение доводить начатое дело до конца, аккуратность, ответственность. Также вышивка крестом развивает мелкую моторику рук, успокаивает. </a:t>
            </a:r>
          </a:p>
          <a:p>
            <a:pPr>
              <a:buNone/>
            </a:pPr>
            <a:r>
              <a:rPr lang="ru-RU" smtClean="0"/>
              <a:t>Людям, которые видели мою вышивку, она очень понравилась. Они удивлялись тому, как точно с помощью этой техники можно передать портретное сходство с героем. Удивительным для окружающих было также то, что в работе использовано только два цвета (белый для фона и черный для портрета), но у всех, кто видел мою работу, возникало ощущение того, что она предает не только портретное сходство (задумчивый сосредоточенный взгляд, прямой профиль, кудрявые волосы), но и характер героя.  Кроме того, огромное удовольствие мне принесли и созерцание результата, и сам процесс работы. </a:t>
            </a:r>
          </a:p>
          <a:p>
            <a:pPr>
              <a:buNone/>
            </a:pPr>
            <a:r>
              <a:rPr lang="ru-RU" smtClean="0"/>
              <a:t>Я считаю, что работа композиционно завершена. </a:t>
            </a:r>
          </a:p>
          <a:p>
            <a:endParaRPr lang="ru-RU" dirty="0"/>
          </a:p>
        </p:txBody>
      </p:sp>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642918"/>
            <a:ext cx="8072494" cy="1285884"/>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t>
            </a:r>
            <a:br>
              <a:rPr lang="ru-RU" dirty="0" smtClean="0"/>
            </a:br>
            <a:r>
              <a:rPr lang="ru-RU" dirty="0" smtClean="0"/>
              <a:t> Используемый материал и      литература</a:t>
            </a:r>
            <a:endParaRPr lang="ru-RU" dirty="0"/>
          </a:p>
        </p:txBody>
      </p:sp>
      <p:sp>
        <p:nvSpPr>
          <p:cNvPr id="3" name="Содержимое 2"/>
          <p:cNvSpPr>
            <a:spLocks noGrp="1"/>
          </p:cNvSpPr>
          <p:nvPr>
            <p:ph idx="1"/>
          </p:nvPr>
        </p:nvSpPr>
        <p:spPr>
          <a:xfrm>
            <a:off x="571472" y="2071678"/>
            <a:ext cx="8223968" cy="3798754"/>
          </a:xfrm>
        </p:spPr>
        <p:txBody>
          <a:bodyPr/>
          <a:lstStyle/>
          <a:p>
            <a:r>
              <a:rPr lang="ru-RU" sz="2000" dirty="0" smtClean="0"/>
              <a:t>Материал с уроков технологии</a:t>
            </a:r>
          </a:p>
          <a:p>
            <a:r>
              <a:rPr lang="ru-RU" sz="2000" dirty="0" smtClean="0"/>
              <a:t>Советы и рекомендации учителя</a:t>
            </a:r>
          </a:p>
          <a:p>
            <a:r>
              <a:rPr lang="ru-RU" sz="2000" dirty="0" smtClean="0"/>
              <a:t>Интернет </a:t>
            </a:r>
          </a:p>
          <a:p>
            <a:r>
              <a:rPr lang="ru-RU" sz="2000" dirty="0" smtClean="0"/>
              <a:t>Энциклопедия. Все обо всем просвещение. 2001г. </a:t>
            </a:r>
          </a:p>
          <a:p>
            <a:r>
              <a:rPr lang="ru-RU" sz="2000" dirty="0" smtClean="0"/>
              <a:t>Годунова РП ВЫШИВАЯ, ОТДЫХАЮ ДУШОЙ –М., 2003г.</a:t>
            </a:r>
          </a:p>
          <a:p>
            <a:r>
              <a:rPr lang="ru-RU" sz="2000" dirty="0" err="1" smtClean="0"/>
              <a:t>Литвинец</a:t>
            </a:r>
            <a:r>
              <a:rPr lang="ru-RU" sz="2000" dirty="0" smtClean="0"/>
              <a:t> ЭН Учитесь вышивать. – М: Знание, 2001 г.</a:t>
            </a:r>
          </a:p>
          <a:p>
            <a:r>
              <a:rPr lang="ru-RU" sz="2000" dirty="0" err="1" smtClean="0"/>
              <a:t>Хамукова</a:t>
            </a:r>
            <a:r>
              <a:rPr lang="ru-RU" sz="2000" dirty="0" smtClean="0"/>
              <a:t> МО  Вышивка крестиком. – СПб, 2004 г.</a:t>
            </a:r>
          </a:p>
          <a:p>
            <a:endParaRPr lang="ru-RU" dirty="0" smtClean="0"/>
          </a:p>
          <a:p>
            <a:endParaRPr lang="ru-RU" dirty="0" smtClean="0"/>
          </a:p>
          <a:p>
            <a:endParaRPr lang="ru-RU" dirty="0"/>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57200" y="404664"/>
            <a:ext cx="8229600" cy="5721499"/>
          </a:xfrm>
        </p:spPr>
        <p:txBody>
          <a:bodyPr>
            <a:normAutofit fontScale="62500" lnSpcReduction="20000"/>
          </a:bodyPr>
          <a:lstStyle/>
          <a:p>
            <a:pPr>
              <a:buNone/>
            </a:pPr>
            <a:r>
              <a:rPr lang="ru-RU" dirty="0"/>
              <a:t>Творческий проект – интеллектуально-практическое задание, в результате которого создаётся продукт, обладающий определённой новизной.</a:t>
            </a:r>
          </a:p>
          <a:p>
            <a:pPr>
              <a:buNone/>
            </a:pPr>
            <a:r>
              <a:rPr lang="ru-RU" dirty="0"/>
              <a:t> </a:t>
            </a:r>
          </a:p>
          <a:p>
            <a:pPr>
              <a:buNone/>
            </a:pPr>
            <a:r>
              <a:rPr lang="ru-RU" b="1" dirty="0" smtClean="0"/>
              <a:t>Цели:</a:t>
            </a:r>
            <a:endParaRPr lang="ru-RU" dirty="0" smtClean="0"/>
          </a:p>
          <a:p>
            <a:pPr lvl="0"/>
            <a:r>
              <a:rPr lang="ru-RU" dirty="0" smtClean="0"/>
              <a:t>Совершенствование </a:t>
            </a:r>
            <a:r>
              <a:rPr lang="ru-RU" dirty="0"/>
              <a:t>возможностей в области проектной деятельности.</a:t>
            </a:r>
          </a:p>
          <a:p>
            <a:pPr lvl="0"/>
            <a:r>
              <a:rPr lang="ru-RU" dirty="0" smtClean="0"/>
              <a:t>Разработка </a:t>
            </a:r>
            <a:r>
              <a:rPr lang="ru-RU" dirty="0"/>
              <a:t>и выполнение.</a:t>
            </a:r>
          </a:p>
          <a:p>
            <a:pPr lvl="0"/>
            <a:r>
              <a:rPr lang="ru-RU" dirty="0"/>
              <a:t>Оценка проделанной работы. </a:t>
            </a:r>
          </a:p>
          <a:p>
            <a:pPr>
              <a:buNone/>
            </a:pPr>
            <a:r>
              <a:rPr lang="ru-RU" dirty="0"/>
              <a:t> </a:t>
            </a:r>
            <a:endParaRPr lang="ru-RU" dirty="0" smtClean="0"/>
          </a:p>
          <a:p>
            <a:pPr>
              <a:buNone/>
            </a:pPr>
            <a:r>
              <a:rPr lang="ru-RU" b="1" dirty="0" smtClean="0"/>
              <a:t>План</a:t>
            </a:r>
            <a:r>
              <a:rPr lang="ru-RU" b="1" dirty="0"/>
              <a:t>:</a:t>
            </a:r>
            <a:endParaRPr lang="ru-RU" dirty="0"/>
          </a:p>
          <a:p>
            <a:pPr lvl="0"/>
            <a:r>
              <a:rPr lang="ru-RU" dirty="0"/>
              <a:t>Обоснование возникшей проблемы.</a:t>
            </a:r>
          </a:p>
          <a:p>
            <a:pPr lvl="0"/>
            <a:r>
              <a:rPr lang="ru-RU" dirty="0"/>
              <a:t>Разработка идей, вариантов.</a:t>
            </a:r>
          </a:p>
          <a:p>
            <a:pPr lvl="0"/>
            <a:r>
              <a:rPr lang="ru-RU" dirty="0"/>
              <a:t>Выбор оптимального варианта.</a:t>
            </a:r>
          </a:p>
          <a:p>
            <a:pPr lvl="0"/>
            <a:r>
              <a:rPr lang="ru-RU" dirty="0"/>
              <a:t>Планирование работы.</a:t>
            </a:r>
          </a:p>
          <a:p>
            <a:pPr lvl="0"/>
            <a:r>
              <a:rPr lang="ru-RU" dirty="0"/>
              <a:t>Подбор необходимых материалов, инструментов.</a:t>
            </a:r>
          </a:p>
          <a:p>
            <a:pPr lvl="0"/>
            <a:r>
              <a:rPr lang="ru-RU" dirty="0"/>
              <a:t>Технология изготовления.</a:t>
            </a:r>
          </a:p>
          <a:p>
            <a:pPr lvl="0"/>
            <a:r>
              <a:rPr lang="ru-RU" dirty="0"/>
              <a:t>Экономическое обоснование. </a:t>
            </a:r>
          </a:p>
          <a:p>
            <a:pPr lvl="0"/>
            <a:r>
              <a:rPr lang="ru-RU" dirty="0"/>
              <a:t>Рекламный проект.</a:t>
            </a:r>
          </a:p>
          <a:p>
            <a:pPr lvl="0"/>
            <a:r>
              <a:rPr lang="ru-RU" dirty="0"/>
              <a:t>Оформление.</a:t>
            </a:r>
          </a:p>
          <a:p>
            <a:pPr lvl="0"/>
            <a:r>
              <a:rPr lang="ru-RU" dirty="0"/>
              <a:t>Защита.</a:t>
            </a:r>
          </a:p>
          <a:p>
            <a:pPr>
              <a:buNone/>
            </a:pPr>
            <a:endParaRPr lang="ru-RU"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cstate="print"/>
          <a:srcRect/>
          <a:stretch>
            <a:fillRect/>
          </a:stretch>
        </p:blipFill>
        <p:spPr bwMode="auto">
          <a:xfrm>
            <a:off x="683569" y="404664"/>
            <a:ext cx="7776863" cy="6120679"/>
          </a:xfrm>
          <a:prstGeom prst="rect">
            <a:avLst/>
          </a:prstGeom>
          <a:noFill/>
          <a:ln w="9525">
            <a:noFill/>
            <a:miter lim="800000"/>
            <a:headEnd/>
            <a:tailEnd/>
          </a:ln>
        </p:spPr>
      </p:pic>
      <p:sp>
        <p:nvSpPr>
          <p:cNvPr id="9" name="Текст 8"/>
          <p:cNvSpPr>
            <a:spLocks noGrp="1"/>
          </p:cNvSpPr>
          <p:nvPr>
            <p:ph type="body" idx="4294967295"/>
          </p:nvPr>
        </p:nvSpPr>
        <p:spPr>
          <a:xfrm>
            <a:off x="428596" y="530352"/>
            <a:ext cx="8286808" cy="45719"/>
          </a:xfrm>
        </p:spPr>
        <p:txBody>
          <a:bodyPr>
            <a:normAutofit fontScale="25000" lnSpcReduction="20000"/>
          </a:bodyPr>
          <a:lstStyle/>
          <a:p>
            <a:endParaRPr lang="ru-RU" dirty="0"/>
          </a:p>
        </p:txBody>
      </p:sp>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539552" y="404664"/>
            <a:ext cx="8183880" cy="1051560"/>
          </a:xfrm>
        </p:spPr>
        <p:txBody>
          <a:bodyPr>
            <a:normAutofit fontScale="90000"/>
          </a:bodyPr>
          <a:lstStyle/>
          <a:p>
            <a:r>
              <a:rPr lang="ru-RU" dirty="0" smtClean="0"/>
              <a:t>Обоснование возникшей проблемы.</a:t>
            </a:r>
            <a:endParaRPr lang="ru-RU" dirty="0"/>
          </a:p>
        </p:txBody>
      </p:sp>
      <p:sp>
        <p:nvSpPr>
          <p:cNvPr id="8" name="Содержимое 7"/>
          <p:cNvSpPr>
            <a:spLocks noGrp="1"/>
          </p:cNvSpPr>
          <p:nvPr>
            <p:ph idx="1"/>
          </p:nvPr>
        </p:nvSpPr>
        <p:spPr>
          <a:xfrm>
            <a:off x="539552" y="1628800"/>
            <a:ext cx="8183880" cy="4187952"/>
          </a:xfrm>
        </p:spPr>
        <p:txBody>
          <a:bodyPr>
            <a:normAutofit fontScale="77500" lnSpcReduction="20000"/>
          </a:bodyPr>
          <a:lstStyle/>
          <a:p>
            <a:pPr>
              <a:buNone/>
            </a:pPr>
            <a:r>
              <a:rPr lang="ru-RU" dirty="0"/>
              <a:t>Вышивка – один из древнейших </a:t>
            </a:r>
            <a:r>
              <a:rPr lang="ru-RU" dirty="0" smtClean="0"/>
              <a:t>видов искусства. Научиться </a:t>
            </a:r>
            <a:r>
              <a:rPr lang="ru-RU" dirty="0"/>
              <a:t>вышивать  легко, нужно только чуть-чуть терпения.</a:t>
            </a:r>
          </a:p>
          <a:p>
            <a:pPr>
              <a:buNone/>
            </a:pPr>
            <a:r>
              <a:rPr lang="ru-RU" dirty="0"/>
              <a:t>Я считаю, что вышитый портрет значительно </a:t>
            </a:r>
            <a:r>
              <a:rPr lang="ru-RU" dirty="0" smtClean="0"/>
              <a:t>интереснее, чем </a:t>
            </a:r>
            <a:r>
              <a:rPr lang="ru-RU" dirty="0"/>
              <a:t>нарисованный. Потому что вышитый портрет – </a:t>
            </a:r>
            <a:r>
              <a:rPr lang="ru-RU" dirty="0" smtClean="0"/>
              <a:t>это ручная </a:t>
            </a:r>
            <a:r>
              <a:rPr lang="ru-RU" dirty="0"/>
              <a:t>работа, а значит в нее вложены тепло рук, душа автора, а также любовь к тому, что изображено в работе.</a:t>
            </a:r>
          </a:p>
          <a:p>
            <a:pPr>
              <a:buNone/>
            </a:pPr>
            <a:r>
              <a:rPr lang="ru-RU" dirty="0"/>
              <a:t>На портрете изображён британский актёр, </a:t>
            </a:r>
            <a:r>
              <a:rPr lang="ru-RU" dirty="0" smtClean="0"/>
              <a:t>сыгравший одну </a:t>
            </a:r>
            <a:r>
              <a:rPr lang="ru-RU" dirty="0"/>
              <a:t>из главных ролей в сериале «</a:t>
            </a:r>
            <a:r>
              <a:rPr lang="en-US" dirty="0"/>
              <a:t>Sherlock BBC</a:t>
            </a:r>
            <a:r>
              <a:rPr lang="ru-RU" dirty="0"/>
              <a:t>» - Бенедикт </a:t>
            </a:r>
            <a:r>
              <a:rPr lang="ru-RU" dirty="0" err="1"/>
              <a:t>Камбербетч</a:t>
            </a:r>
            <a:r>
              <a:rPr lang="ru-RU" dirty="0"/>
              <a:t>, а именно самого Шерлока Холмса. Мне очень нравится этот неординарный персонаж, и характер «современного» Шерлока мне очень интересен.</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ru-RU" dirty="0" smtClean="0"/>
              <a:t>История</a:t>
            </a:r>
            <a:endParaRPr lang="ru-RU" dirty="0"/>
          </a:p>
        </p:txBody>
      </p:sp>
      <p:sp>
        <p:nvSpPr>
          <p:cNvPr id="3" name="Содержимое 2"/>
          <p:cNvSpPr>
            <a:spLocks noGrp="1"/>
          </p:cNvSpPr>
          <p:nvPr>
            <p:ph idx="1"/>
          </p:nvPr>
        </p:nvSpPr>
        <p:spPr>
          <a:xfrm>
            <a:off x="457200" y="1196752"/>
            <a:ext cx="8229600" cy="5112568"/>
          </a:xfrm>
        </p:spPr>
        <p:txBody>
          <a:bodyPr>
            <a:normAutofit fontScale="62500" lnSpcReduction="20000"/>
          </a:bodyPr>
          <a:lstStyle/>
          <a:p>
            <a:r>
              <a:rPr lang="ru-RU" dirty="0"/>
              <a:t>Вышивка крестом — один из самых популярных видов рукоделия, искусство уходит корнями в эпоху первобытной культуры, когда люди использовали стежки каменными иглами при шитье одежд из шкур животных</a:t>
            </a:r>
            <a:r>
              <a:rPr lang="ru-RU" dirty="0" smtClean="0"/>
              <a:t>.</a:t>
            </a:r>
          </a:p>
          <a:p>
            <a:r>
              <a:rPr lang="ru-RU" dirty="0"/>
              <a:t>Одна из первых известных нам книг о вышивке крестом была издана в 1728 году в Аугсбурге Мартином Готфридом </a:t>
            </a:r>
            <a:r>
              <a:rPr lang="ru-RU" dirty="0" err="1"/>
              <a:t>Крофиусом</a:t>
            </a:r>
            <a:r>
              <a:rPr lang="ru-RU" dirty="0"/>
              <a:t>. </a:t>
            </a:r>
            <a:endParaRPr lang="ru-RU" dirty="0" smtClean="0"/>
          </a:p>
          <a:p>
            <a:r>
              <a:rPr lang="ru-RU" dirty="0"/>
              <a:t>В Великобритании в XIX веке крест называли «вышивальным швом», да он и в наши дни продолжает ассоциироваться со стандартными образцами вышивки. </a:t>
            </a:r>
            <a:endParaRPr lang="ru-RU" dirty="0" smtClean="0"/>
          </a:p>
          <a:p>
            <a:r>
              <a:rPr lang="ru-RU" dirty="0" smtClean="0"/>
              <a:t>В </a:t>
            </a:r>
            <a:r>
              <a:rPr lang="ru-RU" dirty="0"/>
              <a:t>XVIII-XIX веках овладение навыками вышивки крестом было неотъемлемой частью воспитания девочек, сочетавшего обучение шитью с уроками правописания, арифметики или географии</a:t>
            </a:r>
            <a:r>
              <a:rPr lang="ru-RU" dirty="0" smtClean="0"/>
              <a:t>.</a:t>
            </a:r>
          </a:p>
          <a:p>
            <a:r>
              <a:rPr lang="ru-RU" dirty="0"/>
              <a:t>Вышивка крестом присутствует на таблицах умножения и картах, пользовавшихся большой популярностью в период с 1770 по 1820 года</a:t>
            </a:r>
            <a:r>
              <a:rPr lang="ru-RU" dirty="0" smtClean="0"/>
              <a:t>.</a:t>
            </a:r>
          </a:p>
          <a:p>
            <a:r>
              <a:rPr lang="ru-RU" dirty="0"/>
              <a:t>В последнее время интерес к этому виду вышивки возродился, но, в отличие от старых времен, крестом сейчас вышивают в основном взрослые, зачастую использующие готовые наборы для вышивания.</a:t>
            </a: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183880" cy="1051560"/>
          </a:xfrm>
        </p:spPr>
        <p:txBody>
          <a:bodyPr/>
          <a:lstStyle/>
          <a:p>
            <a:r>
              <a:rPr lang="ru-RU" dirty="0" smtClean="0"/>
              <a:t>Разработка идей, вариантов</a:t>
            </a:r>
            <a:endParaRPr lang="ru-RU" dirty="0"/>
          </a:p>
        </p:txBody>
      </p:sp>
      <p:pic>
        <p:nvPicPr>
          <p:cNvPr id="4" name="Содержимое 3"/>
          <p:cNvPicPr>
            <a:picLocks noGrp="1"/>
          </p:cNvPicPr>
          <p:nvPr>
            <p:ph idx="1"/>
          </p:nvPr>
        </p:nvPicPr>
        <p:blipFill>
          <a:blip r:embed="rId2" cstate="print"/>
          <a:srcRect/>
          <a:stretch>
            <a:fillRect/>
          </a:stretch>
        </p:blipFill>
        <p:spPr bwMode="auto">
          <a:xfrm>
            <a:off x="899592" y="1412776"/>
            <a:ext cx="2764115" cy="2614479"/>
          </a:xfrm>
          <a:prstGeom prst="rect">
            <a:avLst/>
          </a:prstGeom>
          <a:noFill/>
          <a:ln w="9525">
            <a:noFill/>
            <a:miter lim="800000"/>
            <a:headEnd/>
            <a:tailEnd/>
          </a:ln>
        </p:spPr>
      </p:pic>
      <p:pic>
        <p:nvPicPr>
          <p:cNvPr id="5" name="Рисунок 4"/>
          <p:cNvPicPr/>
          <p:nvPr/>
        </p:nvPicPr>
        <p:blipFill>
          <a:blip r:embed="rId3" cstate="print"/>
          <a:srcRect/>
          <a:stretch>
            <a:fillRect/>
          </a:stretch>
        </p:blipFill>
        <p:spPr bwMode="auto">
          <a:xfrm>
            <a:off x="5364088" y="1268760"/>
            <a:ext cx="2600325" cy="2600325"/>
          </a:xfrm>
          <a:prstGeom prst="rect">
            <a:avLst/>
          </a:prstGeom>
          <a:noFill/>
          <a:ln w="9525">
            <a:noFill/>
            <a:miter lim="800000"/>
            <a:headEnd/>
            <a:tailEnd/>
          </a:ln>
        </p:spPr>
      </p:pic>
      <p:pic>
        <p:nvPicPr>
          <p:cNvPr id="6" name="Рисунок 5"/>
          <p:cNvPicPr/>
          <p:nvPr/>
        </p:nvPicPr>
        <p:blipFill>
          <a:blip r:embed="rId4" cstate="print"/>
          <a:srcRect/>
          <a:stretch>
            <a:fillRect/>
          </a:stretch>
        </p:blipFill>
        <p:spPr bwMode="auto">
          <a:xfrm>
            <a:off x="3635896" y="4149080"/>
            <a:ext cx="2552700" cy="2408207"/>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755576" y="548680"/>
            <a:ext cx="3455665" cy="257845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148064" y="1052736"/>
            <a:ext cx="3527673" cy="3256314"/>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267744" y="3212976"/>
            <a:ext cx="2521825" cy="324036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899592" y="836712"/>
            <a:ext cx="3008313" cy="1162050"/>
          </a:xfrm>
        </p:spPr>
        <p:txBody>
          <a:bodyPr/>
          <a:lstStyle/>
          <a:p>
            <a:r>
              <a:rPr lang="ru-RU" dirty="0" smtClean="0"/>
              <a:t>Выбор оптимального варианта</a:t>
            </a:r>
            <a:endParaRPr lang="ru-RU" dirty="0"/>
          </a:p>
        </p:txBody>
      </p:sp>
      <p:sp>
        <p:nvSpPr>
          <p:cNvPr id="9" name="Текст 8"/>
          <p:cNvSpPr>
            <a:spLocks noGrp="1"/>
          </p:cNvSpPr>
          <p:nvPr>
            <p:ph type="body" idx="2"/>
          </p:nvPr>
        </p:nvSpPr>
        <p:spPr>
          <a:xfrm>
            <a:off x="827584" y="2204864"/>
            <a:ext cx="2971800" cy="3528392"/>
          </a:xfrm>
        </p:spPr>
        <p:txBody>
          <a:bodyPr/>
          <a:lstStyle/>
          <a:p>
            <a:r>
              <a:rPr lang="ru-RU" dirty="0" smtClean="0"/>
              <a:t>Я решила остановиться на чёрно-белом варианте, поскольку считаю, что так портрет выглядит более красиво и оригинально. Кроме того, цветная вышивка у меня уже есть.</a:t>
            </a:r>
            <a:endParaRPr lang="ru-RU" dirty="0"/>
          </a:p>
        </p:txBody>
      </p:sp>
      <p:pic>
        <p:nvPicPr>
          <p:cNvPr id="10" name="Содержимое 9" descr="F:\вышивка\ahX2r10jxiY.jpg"/>
          <p:cNvPicPr>
            <a:picLocks noGrp="1"/>
          </p:cNvPicPr>
          <p:nvPr>
            <p:ph sz="half" idx="1"/>
          </p:nvPr>
        </p:nvPicPr>
        <p:blipFill>
          <a:blip r:embed="rId2" cstate="print"/>
          <a:stretch>
            <a:fillRect/>
          </a:stretch>
        </p:blipFill>
        <p:spPr bwMode="auto">
          <a:xfrm>
            <a:off x="3857620" y="980728"/>
            <a:ext cx="4462524" cy="4724400"/>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8183880" cy="1051560"/>
          </a:xfrm>
        </p:spPr>
        <p:txBody>
          <a:bodyPr>
            <a:normAutofit fontScale="90000"/>
          </a:bodyPr>
          <a:lstStyle/>
          <a:p>
            <a:r>
              <a:rPr lang="ru-RU" dirty="0" smtClean="0"/>
              <a:t>Подбор необходимых материалов, инструментов</a:t>
            </a:r>
            <a:endParaRPr lang="ru-RU" dirty="0"/>
          </a:p>
        </p:txBody>
      </p:sp>
      <p:sp>
        <p:nvSpPr>
          <p:cNvPr id="3" name="Содержимое 2"/>
          <p:cNvSpPr>
            <a:spLocks noGrp="1"/>
          </p:cNvSpPr>
          <p:nvPr>
            <p:ph idx="1"/>
          </p:nvPr>
        </p:nvSpPr>
        <p:spPr>
          <a:xfrm>
            <a:off x="539552" y="2060848"/>
            <a:ext cx="8183880" cy="3593560"/>
          </a:xfrm>
        </p:spPr>
        <p:txBody>
          <a:bodyPr/>
          <a:lstStyle/>
          <a:p>
            <a:pPr lvl="0"/>
            <a:r>
              <a:rPr lang="ru-RU" dirty="0" smtClean="0"/>
              <a:t>Канва </a:t>
            </a:r>
            <a:r>
              <a:rPr lang="ru-RU" dirty="0"/>
              <a:t>(35х50)</a:t>
            </a:r>
          </a:p>
          <a:p>
            <a:pPr lvl="0"/>
            <a:r>
              <a:rPr lang="ru-RU" dirty="0"/>
              <a:t>Нитки мулине чёрного цвета</a:t>
            </a:r>
          </a:p>
          <a:p>
            <a:pPr lvl="0"/>
            <a:r>
              <a:rPr lang="ru-RU" dirty="0"/>
              <a:t>Игла</a:t>
            </a:r>
          </a:p>
          <a:p>
            <a:pPr lvl="0"/>
            <a:r>
              <a:rPr lang="ru-RU" dirty="0"/>
              <a:t>Ножницы</a:t>
            </a:r>
          </a:p>
          <a:p>
            <a:r>
              <a:rPr lang="ru-RU" dirty="0" smtClean="0"/>
              <a:t>Пяльцы</a:t>
            </a:r>
            <a:endParaRPr lang="ru-RU" dirty="0"/>
          </a:p>
        </p:txBody>
      </p:sp>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174</TotalTime>
  <Words>904</Words>
  <Application>Microsoft Office PowerPoint</Application>
  <PresentationFormat>Экран (4:3)</PresentationFormat>
  <Paragraphs>124</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Аспект</vt:lpstr>
      <vt:lpstr>Творческий проект</vt:lpstr>
      <vt:lpstr>Слайд 2</vt:lpstr>
      <vt:lpstr>Слайд 3</vt:lpstr>
      <vt:lpstr>Обоснование возникшей проблемы.</vt:lpstr>
      <vt:lpstr>История</vt:lpstr>
      <vt:lpstr>Разработка идей, вариантов</vt:lpstr>
      <vt:lpstr>Слайд 7</vt:lpstr>
      <vt:lpstr>Выбор оптимального варианта</vt:lpstr>
      <vt:lpstr>Подбор необходимых материалов, инструментов</vt:lpstr>
      <vt:lpstr>Планирование работы</vt:lpstr>
      <vt:lpstr>Технология изготовления</vt:lpstr>
      <vt:lpstr>Изготовление</vt:lpstr>
      <vt:lpstr>Экономическое обоснование</vt:lpstr>
      <vt:lpstr>Правила безопасности</vt:lpstr>
      <vt:lpstr>Рекламный проект</vt:lpstr>
      <vt:lpstr>Оценка проделанной работы</vt:lpstr>
      <vt:lpstr>       Используемый материал и      литература</vt:lpstr>
    </vt:vector>
  </TitlesOfParts>
  <Company>HomeLab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Творческий проект на тему:</dc:title>
  <dc:creator>User</dc:creator>
  <cp:lastModifiedBy>Светлана</cp:lastModifiedBy>
  <cp:revision>20</cp:revision>
  <dcterms:created xsi:type="dcterms:W3CDTF">2013-05-13T15:36:07Z</dcterms:created>
  <dcterms:modified xsi:type="dcterms:W3CDTF">2014-10-23T13:31:32Z</dcterms:modified>
</cp:coreProperties>
</file>