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74" r:id="rId4"/>
    <p:sldId id="260" r:id="rId5"/>
    <p:sldId id="275" r:id="rId6"/>
    <p:sldId id="261" r:id="rId7"/>
    <p:sldId id="276" r:id="rId8"/>
    <p:sldId id="277" r:id="rId9"/>
    <p:sldId id="278" r:id="rId10"/>
    <p:sldId id="263" r:id="rId11"/>
    <p:sldId id="279" r:id="rId12"/>
    <p:sldId id="266" r:id="rId13"/>
    <p:sldId id="259" r:id="rId14"/>
    <p:sldId id="270" r:id="rId15"/>
    <p:sldId id="271" r:id="rId16"/>
    <p:sldId id="272" r:id="rId17"/>
    <p:sldId id="273" r:id="rId18"/>
    <p:sldId id="269" r:id="rId19"/>
  </p:sldIdLst>
  <p:sldSz cx="9144000" cy="6858000" type="screen4x3"/>
  <p:notesSz cx="6858000" cy="9144000"/>
  <p:custDataLst>
    <p:tags r:id="rId2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4" autoAdjust="0"/>
    <p:restoredTop sz="94660"/>
  </p:normalViewPr>
  <p:slideViewPr>
    <p:cSldViewPr>
      <p:cViewPr varScale="1">
        <p:scale>
          <a:sx n="73" d="100"/>
          <a:sy n="73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20.11.2011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Гончарова Наталья Владимировна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0ED8F-B288-4929-88A5-01AA63D86F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34667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20.11.2011</a:t>
            </a:r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Гончарова Наталья Владимировна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D881B-E97D-4717-AB9F-29E4174E54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89853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D881B-E97D-4717-AB9F-29E4174E54AA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20.11.2011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Гончарова Наталья Владимировна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665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35896" y="330589"/>
            <a:ext cx="4820072" cy="2027557"/>
          </a:xfrm>
        </p:spPr>
        <p:txBody>
          <a:bodyPr>
            <a:normAutofit/>
          </a:bodyPr>
          <a:lstStyle/>
          <a:p>
            <a:r>
              <a:rPr lang="ru-RU" b="1" dirty="0" smtClean="0"/>
              <a:t>Передача информации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725144"/>
            <a:ext cx="6400800" cy="1752600"/>
          </a:xfrm>
        </p:spPr>
        <p:txBody>
          <a:bodyPr>
            <a:noAutofit/>
          </a:bodyPr>
          <a:lstStyle/>
          <a:p>
            <a:pPr algn="r"/>
            <a:r>
              <a:rPr lang="ru-RU" sz="2000" dirty="0" smtClean="0"/>
              <a:t>Автор: Купцова Е.В., </a:t>
            </a:r>
          </a:p>
          <a:p>
            <a:pPr algn="r"/>
            <a:r>
              <a:rPr lang="ru-RU" sz="2000" dirty="0" smtClean="0"/>
              <a:t>учитель информатики и ИКТ </a:t>
            </a:r>
          </a:p>
          <a:p>
            <a:pPr algn="r"/>
            <a:r>
              <a:rPr lang="ru-RU" sz="2000" dirty="0" smtClean="0"/>
              <a:t>МБОУ «Шенкурская СОШ», </a:t>
            </a:r>
          </a:p>
          <a:p>
            <a:pPr algn="r"/>
            <a:r>
              <a:rPr lang="ru-RU" sz="2000" dirty="0" smtClean="0"/>
              <a:t>г. Шенкурск Архангельской области</a:t>
            </a:r>
            <a:endParaRPr lang="ru-RU" sz="2000" dirty="0"/>
          </a:p>
        </p:txBody>
      </p:sp>
      <p:pic>
        <p:nvPicPr>
          <p:cNvPr id="2056" name="Picture 8" descr="C:\Users\13\AppData\Local\Microsoft\Windows\Temporary Internet Files\Content.IE5\K5CKTCSE\MP900302978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240360" cy="2311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081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60648"/>
            <a:ext cx="4316288" cy="6336704"/>
          </a:xfrm>
        </p:spPr>
        <p:txBody>
          <a:bodyPr>
            <a:noAutofit/>
          </a:bodyPr>
          <a:lstStyle/>
          <a:p>
            <a:r>
              <a:rPr lang="ru-RU" sz="3200" dirty="0" smtClean="0"/>
              <a:t>Шеннон определил способ измерения информации, передаваемой по каналам связи. </a:t>
            </a:r>
            <a:r>
              <a:rPr lang="ru-RU" sz="3200" b="1" dirty="0" smtClean="0"/>
              <a:t>Пропускная способность канала </a:t>
            </a:r>
            <a:r>
              <a:rPr lang="ru-RU" sz="3200" dirty="0" smtClean="0"/>
              <a:t>– это максимально возможная скорость передачи информации. Измеряется в бит/с, Кб/с, Мб/с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8640"/>
            <a:ext cx="4316288" cy="6192688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Пропускная способность канала связи зависит от технической реализации. В КС используются следующие виды связи:</a:t>
            </a:r>
          </a:p>
          <a:p>
            <a:pPr algn="r"/>
            <a:r>
              <a:rPr lang="ru-RU" u="sng" dirty="0" smtClean="0"/>
              <a:t>Электрическая связь </a:t>
            </a:r>
            <a:r>
              <a:rPr lang="ru-RU" dirty="0" smtClean="0"/>
              <a:t>(телефонная линия, электрический кабель)</a:t>
            </a:r>
          </a:p>
          <a:p>
            <a:pPr algn="r"/>
            <a:r>
              <a:rPr lang="ru-RU" u="sng" dirty="0" smtClean="0"/>
              <a:t>Оптическая связь </a:t>
            </a:r>
            <a:r>
              <a:rPr lang="ru-RU" dirty="0" smtClean="0"/>
              <a:t>(оптоволоконный кабель)</a:t>
            </a:r>
          </a:p>
          <a:p>
            <a:pPr algn="r"/>
            <a:r>
              <a:rPr lang="ru-RU" u="sng" dirty="0" smtClean="0"/>
              <a:t>Радиосвязь</a:t>
            </a:r>
            <a:r>
              <a:rPr lang="ru-RU" dirty="0" smtClean="0"/>
              <a:t> (радиорелейные линии, спутниковая связь)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127087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Теорема Клода Шеннона</a:t>
            </a:r>
            <a:endParaRPr lang="ru-RU" sz="4800" b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Всякий зашумлённый канал связи характеризуется своей предельной скоростью передачи информации (пропускной способностью), называемой пределом Шеннона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35240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борьбе с потерей 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современных системах цифровой связи для борьбы с потерей информации при передаче часто применяется следующий прием.</a:t>
            </a:r>
          </a:p>
          <a:p>
            <a:r>
              <a:rPr lang="ru-RU" dirty="0" smtClean="0"/>
              <a:t>Все сообщения разбивается на порции – блоки. Для каждого блока вычисляется контрольная сумма (сумма двоичных сумм), которая передается вместе с данным блоком.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132856"/>
            <a:ext cx="4316288" cy="3129211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/>
              <a:t>В месте приема заново вычисляется контрольная сумма принятого блока и, если она не совпадает с первоначальной суммой, передача данного блока повторяется.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566459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ru-RU" dirty="0" smtClean="0"/>
              <a:t>Историческая справка</a:t>
            </a:r>
            <a:endParaRPr lang="ru-RU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84784"/>
            <a:ext cx="2974244" cy="3600400"/>
          </a:xfrm>
        </p:spPr>
      </p:pic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347864" y="908720"/>
            <a:ext cx="5338936" cy="5760640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Клод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Элвуд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Шеннон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Claude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Elwood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Shannon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30 апреля 1916 — 24 февраля 2001) — американский математик и электротехник, один из создателей математической теории информации, в значительной мере предопределил своими результатами развитие общей теории дискретных автоматов, которые являются важными составляющими кибернетики. В 1936 году закончил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Мичиганский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университет. После защиты диссертации (1940) в 1941 г. поступил на работу в знаменитые Лаборатории Белла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 1956 г. преподавал в МТИ.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1948 году опубликовал фундаментальную работу A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Mathematical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Theory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Communication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в которой сформулированы основы теории информации.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Большую ценность представляет другая работа —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Communication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Theory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Secrecy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(1949), в которой сформулированы математические основы криптографии.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C 1956 — член Национальной академии наук США и Американской академии искусств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наук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Создал теорию информации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1549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задачи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28596" y="1714488"/>
            <a:ext cx="8038748" cy="441199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1. Скорость передачи данных через ADSL-соединение равна 256000 бит/</a:t>
            </a:r>
            <a:r>
              <a:rPr lang="ru-RU" sz="3200" dirty="0" err="1" smtClean="0"/>
              <a:t>c</a:t>
            </a:r>
            <a:r>
              <a:rPr lang="ru-RU" sz="3200" dirty="0" smtClean="0"/>
              <a:t>. Передача файла через это соединение заняла 2 минуты. Определите размер файла в килобайтах.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28596" y="500042"/>
            <a:ext cx="8038748" cy="5626438"/>
          </a:xfrm>
        </p:spPr>
        <p:txBody>
          <a:bodyPr/>
          <a:lstStyle/>
          <a:p>
            <a:pPr lvl="0"/>
            <a:r>
              <a:rPr lang="ru-RU" sz="3200" dirty="0" smtClean="0"/>
              <a:t>2. Скорость передачи данных через модемное соединение равна 51 200 бит/с. Передача текстового файла через это соединение заняла 10 с. Определите, сколько символов содержал переданный текст, если известно, что он был представлен в 16-битной кодировке </a:t>
            </a:r>
            <a:r>
              <a:rPr lang="ru-RU" sz="3200" dirty="0" err="1" smtClean="0"/>
              <a:t>Unicode</a:t>
            </a:r>
            <a:r>
              <a:rPr lang="ru-RU" sz="32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5720" y="285728"/>
            <a:ext cx="8401080" cy="5840435"/>
          </a:xfrm>
        </p:spPr>
        <p:txBody>
          <a:bodyPr>
            <a:normAutofit/>
          </a:bodyPr>
          <a:lstStyle/>
          <a:p>
            <a:r>
              <a:rPr lang="ru-RU" sz="3600" dirty="0" smtClean="0"/>
              <a:t>3. Средняя </a:t>
            </a:r>
            <a:r>
              <a:rPr lang="ru-RU" sz="3600" dirty="0"/>
              <a:t>скорость передачи данных с помощью модема равна 36864 бит/с. Сколько секунд понадобится модему, чтобы передать 4 страницы текста в 8-битной кодировке КОИ8, если считать, что на каждой странице в среднем 2304 символа?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596" y="357166"/>
            <a:ext cx="8258204" cy="5768997"/>
          </a:xfrm>
        </p:spPr>
        <p:txBody>
          <a:bodyPr>
            <a:normAutofit/>
          </a:bodyPr>
          <a:lstStyle/>
          <a:p>
            <a:pPr lvl="0"/>
            <a:r>
              <a:rPr lang="ru-RU" sz="3600" dirty="0" smtClean="0"/>
              <a:t>4. Передача </a:t>
            </a:r>
            <a:r>
              <a:rPr lang="ru-RU" sz="3600" dirty="0"/>
              <a:t>данных через ADSL-соединение заняла 2 минуты. За это время был передан файл, размер которого3750 Кбайт. Определите минимальную скорость(бит/</a:t>
            </a:r>
            <a:r>
              <a:rPr lang="ru-RU" sz="3600" dirty="0" err="1"/>
              <a:t>c</a:t>
            </a:r>
            <a:r>
              <a:rPr lang="ru-RU" sz="3600" dirty="0"/>
              <a:t>), при которой такая передача возможна.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§ 1.5.2 читать</a:t>
            </a:r>
          </a:p>
          <a:p>
            <a:r>
              <a:rPr lang="ru-RU" dirty="0" smtClean="0"/>
              <a:t>№8 (с. 84) - письменно</a:t>
            </a:r>
          </a:p>
        </p:txBody>
      </p:sp>
      <p:pic>
        <p:nvPicPr>
          <p:cNvPr id="4098" name="Picture 2" descr="C:\Users\13\AppData\Local\Microsoft\Windows\Temporary Internet Files\Content.IE5\8AIEU2I8\MC90023408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90" y="2928934"/>
            <a:ext cx="2713022" cy="135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77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Передача 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- Это процесс распространения информации от источника к приёмнику через определённый канал связи.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10920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408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dirty="0" smtClean="0"/>
              <a:t>Все технические способы информационной связи основаны на передаче на расстоянии физического сигнала и подчиняются некоторым общим законам.</a:t>
            </a:r>
          </a:p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/>
              <a:t>Исследованием этих законов занимается теория связи.</a:t>
            </a:r>
          </a:p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/>
              <a:t>Математический аппарат теории связи – математическую теорию связи разработал  Клод Шеннон.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0776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процесс 9"/>
          <p:cNvSpPr/>
          <p:nvPr/>
        </p:nvSpPr>
        <p:spPr>
          <a:xfrm>
            <a:off x="323528" y="3861048"/>
            <a:ext cx="1512168" cy="798256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Источник информации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2195736" y="3883907"/>
            <a:ext cx="1224136" cy="792088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Кодирующее</a:t>
            </a:r>
            <a:r>
              <a:rPr lang="ru-RU" dirty="0" smtClean="0"/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устройство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3707904" y="3886203"/>
            <a:ext cx="1152128" cy="792088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Канал связи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5147079" y="3867216"/>
            <a:ext cx="1585161" cy="792088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Декодирующее устройство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3551820" y="2733333"/>
            <a:ext cx="1512168" cy="792088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Шум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1835696" y="4257092"/>
            <a:ext cx="36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3419872" y="4263260"/>
            <a:ext cx="28803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лево 15"/>
          <p:cNvSpPr/>
          <p:nvPr/>
        </p:nvSpPr>
        <p:spPr>
          <a:xfrm>
            <a:off x="4859047" y="4263260"/>
            <a:ext cx="288032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лево 17"/>
          <p:cNvSpPr/>
          <p:nvPr/>
        </p:nvSpPr>
        <p:spPr>
          <a:xfrm>
            <a:off x="6732240" y="4299952"/>
            <a:ext cx="432048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верх 18"/>
          <p:cNvSpPr/>
          <p:nvPr/>
        </p:nvSpPr>
        <p:spPr>
          <a:xfrm>
            <a:off x="4283968" y="4678291"/>
            <a:ext cx="95746" cy="47890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4283968" y="3501008"/>
            <a:ext cx="47873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процесс 23"/>
          <p:cNvSpPr/>
          <p:nvPr/>
        </p:nvSpPr>
        <p:spPr>
          <a:xfrm>
            <a:off x="7164288" y="3867216"/>
            <a:ext cx="1512168" cy="798256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Приёмник информации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5" name="Блок-схема: процесс 24"/>
          <p:cNvSpPr/>
          <p:nvPr/>
        </p:nvSpPr>
        <p:spPr>
          <a:xfrm>
            <a:off x="3551820" y="5194482"/>
            <a:ext cx="1512168" cy="798256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Защита от шума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2370" y="321646"/>
            <a:ext cx="83440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Модель передачи </a:t>
            </a:r>
            <a:r>
              <a:rPr lang="ru-RU" sz="3200" dirty="0" smtClean="0"/>
              <a:t>информации К</a:t>
            </a:r>
            <a:r>
              <a:rPr lang="ru-RU" sz="3200" dirty="0"/>
              <a:t>. Шеннона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69849" y="1268760"/>
            <a:ext cx="63066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dirty="0"/>
              <a:t>Теория связи возникла в 1920 годы. </a:t>
            </a:r>
          </a:p>
        </p:txBody>
      </p:sp>
    </p:spTree>
    <p:extLst>
      <p:ext uri="{BB962C8B-B14F-4D97-AF65-F5344CB8AC3E}">
        <p14:creationId xmlns:p14="http://schemas.microsoft.com/office/powerpoint/2010/main" val="2739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7" grpId="0" animBg="1"/>
      <p:bldP spid="20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1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 современных компьютерных системах связи источником и приёмником информации являются компьютеры.</a:t>
            </a:r>
          </a:p>
          <a:p>
            <a:pPr marL="0" indent="0">
              <a:buNone/>
            </a:pPr>
            <a:r>
              <a:rPr lang="ru-RU" dirty="0" smtClean="0"/>
              <a:t>Между ними происходит передача кода, заключающего в себе содержание сообщения.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err="1" smtClean="0"/>
              <a:t>ДвКомпКод</a:t>
            </a:r>
            <a:r>
              <a:rPr lang="ru-RU" dirty="0" smtClean="0"/>
              <a:t> </a:t>
            </a:r>
            <a:r>
              <a:rPr lang="en-US" dirty="0" smtClean="0"/>
              <a:t>&lt;</a:t>
            </a:r>
            <a:r>
              <a:rPr lang="ru-RU" dirty="0" smtClean="0"/>
              <a:t>-</a:t>
            </a:r>
            <a:r>
              <a:rPr lang="en-US" dirty="0" smtClean="0"/>
              <a:t>&gt;</a:t>
            </a:r>
            <a:r>
              <a:rPr lang="ru-RU" dirty="0" smtClean="0"/>
              <a:t> </a:t>
            </a:r>
            <a:r>
              <a:rPr lang="ru-RU" dirty="0" err="1" smtClean="0"/>
              <a:t>ФизичСигнал</a:t>
            </a:r>
            <a:r>
              <a:rPr lang="ru-RU" dirty="0" smtClean="0"/>
              <a:t> </a:t>
            </a:r>
            <a:endParaRPr lang="en-US" dirty="0" smtClean="0"/>
          </a:p>
          <a:p>
            <a:pPr marL="0" indent="0" algn="ctr">
              <a:buNone/>
            </a:pPr>
            <a:r>
              <a:rPr lang="ru-RU" dirty="0" smtClean="0"/>
              <a:t>который передаётся по каналу связи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328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35416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Кодирование - это любое преобразование информации, идущей от источника, в форму, пригодную для ее передачи по каналу связи.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988840"/>
            <a:ext cx="6264696" cy="4536505"/>
          </a:xfrm>
        </p:spPr>
        <p:txBody>
          <a:bodyPr>
            <a:noAutofit/>
          </a:bodyPr>
          <a:lstStyle/>
          <a:p>
            <a:r>
              <a:rPr lang="ru-RU" sz="3200" dirty="0" smtClean="0"/>
              <a:t>Как процесс кодирования происходит на компьютере?</a:t>
            </a:r>
          </a:p>
          <a:p>
            <a:r>
              <a:rPr lang="ru-RU" sz="3200" dirty="0" smtClean="0"/>
              <a:t>Модем – это прибор, который выполняет функции кодирования и декодирования при использовании телефонных линий в компьютерных сетях.</a:t>
            </a:r>
            <a:endParaRPr lang="ru-RU" sz="3200" dirty="0"/>
          </a:p>
        </p:txBody>
      </p:sp>
      <p:pic>
        <p:nvPicPr>
          <p:cNvPr id="1026" name="Picture 2" descr="C:\Users\13\AppData\Local\Microsoft\Windows\Temporary Internet Files\Content.IE5\6EUCWEI4\MC900234432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570085"/>
            <a:ext cx="1944986" cy="1978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3\AppData\Local\Microsoft\Windows\Temporary Internet Files\Content.IE5\8AIEU2I8\MC90043256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328236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114800" y="297401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813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009531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Шум </a:t>
            </a:r>
            <a:r>
              <a:rPr lang="ru-RU" dirty="0" smtClean="0"/>
              <a:t>– равномерного рода помехи, искажающие передаваемый сигнал и приводящие к потере информации.</a:t>
            </a:r>
          </a:p>
          <a:p>
            <a:pPr marL="0" indent="0">
              <a:buNone/>
            </a:pPr>
            <a:r>
              <a:rPr lang="ru-RU" b="1" u="sng" dirty="0" smtClean="0"/>
              <a:t>Причины помех:</a:t>
            </a:r>
          </a:p>
          <a:p>
            <a:pPr>
              <a:buFontTx/>
              <a:buChar char="-"/>
            </a:pPr>
            <a:r>
              <a:rPr lang="ru-RU" dirty="0" smtClean="0"/>
              <a:t>Плохое качество линий связи</a:t>
            </a:r>
          </a:p>
          <a:p>
            <a:pPr>
              <a:buFontTx/>
              <a:buChar char="-"/>
            </a:pPr>
            <a:r>
              <a:rPr lang="ru-RU" dirty="0" smtClean="0"/>
              <a:t>Незащищённость друг от друга различных потоков информации, передаваемых по одним и тем же каналам связи</a:t>
            </a:r>
          </a:p>
          <a:p>
            <a:pPr>
              <a:buFontTx/>
              <a:buChar char="-"/>
            </a:pPr>
            <a:r>
              <a:rPr lang="ru-RU" dirty="0" smtClean="0"/>
              <a:t>И другие.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777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Способы защиты от шума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ru-RU" dirty="0" smtClean="0"/>
              <a:t>Технические способы защиты каналов передачи от воздействия шумов (</a:t>
            </a:r>
            <a:r>
              <a:rPr lang="ru-RU" dirty="0"/>
              <a:t>э</a:t>
            </a:r>
            <a:r>
              <a:rPr lang="ru-RU" dirty="0" smtClean="0"/>
              <a:t>кранирование кабеля вместо «голого» провода, применение фильтров и прочее)</a:t>
            </a:r>
          </a:p>
          <a:p>
            <a:r>
              <a:rPr lang="ru-RU" dirty="0" smtClean="0"/>
              <a:t>Внесение избыточности в передаваемое сообщение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441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Скорость передачи 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- это количество информации, передаваемое за единицу времени. (бит/сек, Кбит/сек, Мбит/сек)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614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67a7f4e2282d028cb3520e6a5a81172432e6cb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</TotalTime>
  <Words>601</Words>
  <Application>Microsoft Office PowerPoint</Application>
  <PresentationFormat>Экран (4:3)</PresentationFormat>
  <Paragraphs>68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Передача информации</vt:lpstr>
      <vt:lpstr>Передача информации</vt:lpstr>
      <vt:lpstr>Презентация PowerPoint</vt:lpstr>
      <vt:lpstr>Презентация PowerPoint</vt:lpstr>
      <vt:lpstr>Презентация PowerPoint</vt:lpstr>
      <vt:lpstr>Кодирование - это любое преобразование информации, идущей от источника, в форму, пригодную для ее передачи по каналу связи.</vt:lpstr>
      <vt:lpstr>Презентация PowerPoint</vt:lpstr>
      <vt:lpstr>Способы защиты от шума</vt:lpstr>
      <vt:lpstr>Скорость передачи информации</vt:lpstr>
      <vt:lpstr>Презентация PowerPoint</vt:lpstr>
      <vt:lpstr>Теорема Клода Шеннона</vt:lpstr>
      <vt:lpstr>О борьбе с потерей информации</vt:lpstr>
      <vt:lpstr>Историческая справка</vt:lpstr>
      <vt:lpstr>Решите задачи</vt:lpstr>
      <vt:lpstr>Презентация PowerPoint</vt:lpstr>
      <vt:lpstr>Презентация PowerPoint</vt:lpstr>
      <vt:lpstr>Презентация PowerPoint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Передача информации</dc:title>
  <dc:creator>13</dc:creator>
  <cp:lastModifiedBy>Пользователь Windows</cp:lastModifiedBy>
  <cp:revision>38</cp:revision>
  <dcterms:created xsi:type="dcterms:W3CDTF">2011-11-17T11:41:40Z</dcterms:created>
  <dcterms:modified xsi:type="dcterms:W3CDTF">2014-10-26T18:30:02Z</dcterms:modified>
</cp:coreProperties>
</file>