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1" r:id="rId4"/>
    <p:sldId id="258" r:id="rId5"/>
    <p:sldId id="263" r:id="rId6"/>
    <p:sldId id="264" r:id="rId7"/>
    <p:sldId id="265" r:id="rId8"/>
    <p:sldId id="266" r:id="rId9"/>
    <p:sldId id="267" r:id="rId10"/>
    <p:sldId id="268" r:id="rId11"/>
    <p:sldId id="269" r:id="rId12"/>
    <p:sldId id="270" r:id="rId13"/>
    <p:sldId id="271" r:id="rId14"/>
    <p:sldId id="275" r:id="rId15"/>
    <p:sldId id="274" r:id="rId16"/>
    <p:sldId id="273" r:id="rId17"/>
    <p:sldId id="272" r:id="rId18"/>
    <p:sldId id="260"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47" autoAdjust="0"/>
    <p:restoredTop sz="93223" autoAdjust="0"/>
  </p:normalViewPr>
  <p:slideViewPr>
    <p:cSldViewPr>
      <p:cViewPr>
        <p:scale>
          <a:sx n="77" d="100"/>
          <a:sy n="77" d="100"/>
        </p:scale>
        <p:origin x="-2088" y="-6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63558A7-C870-40A7-8734-729BAAE6B732}" type="datetimeFigureOut">
              <a:rPr lang="ru-RU" smtClean="0"/>
              <a:pPr/>
              <a:t>25.10.2014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4AAFD4-B97D-40E6-A600-4E84B58A434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3558A7-C870-40A7-8734-729BAAE6B732}" type="datetimeFigureOut">
              <a:rPr lang="ru-RU" smtClean="0"/>
              <a:pPr/>
              <a:t>25.10.2014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4AAFD4-B97D-40E6-A600-4E84B58A434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3558A7-C870-40A7-8734-729BAAE6B732}" type="datetimeFigureOut">
              <a:rPr lang="ru-RU" smtClean="0"/>
              <a:pPr/>
              <a:t>25.10.2014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4AAFD4-B97D-40E6-A600-4E84B58A434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63558A7-C870-40A7-8734-729BAAE6B732}" type="datetimeFigureOut">
              <a:rPr lang="ru-RU" smtClean="0"/>
              <a:pPr/>
              <a:t>25.10.2014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4AAFD4-B97D-40E6-A600-4E84B58A434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3558A7-C870-40A7-8734-729BAAE6B732}" type="datetimeFigureOut">
              <a:rPr lang="ru-RU" smtClean="0"/>
              <a:pPr/>
              <a:t>25.10.2014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4AAFD4-B97D-40E6-A600-4E84B58A434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63558A7-C870-40A7-8734-729BAAE6B732}" type="datetimeFigureOut">
              <a:rPr lang="ru-RU" smtClean="0"/>
              <a:pPr/>
              <a:t>25.10.2014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4AAFD4-B97D-40E6-A600-4E84B58A434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63558A7-C870-40A7-8734-729BAAE6B732}" type="datetimeFigureOut">
              <a:rPr lang="ru-RU" smtClean="0"/>
              <a:pPr/>
              <a:t>25.10.2014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4AAFD4-B97D-40E6-A600-4E84B58A434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63558A7-C870-40A7-8734-729BAAE6B732}" type="datetimeFigureOut">
              <a:rPr lang="ru-RU" smtClean="0"/>
              <a:pPr/>
              <a:t>25.10.2014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4AAFD4-B97D-40E6-A600-4E84B58A434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3558A7-C870-40A7-8734-729BAAE6B732}" type="datetimeFigureOut">
              <a:rPr lang="ru-RU" smtClean="0"/>
              <a:pPr/>
              <a:t>25.10.2014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4AAFD4-B97D-40E6-A600-4E84B58A434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3558A7-C870-40A7-8734-729BAAE6B732}" type="datetimeFigureOut">
              <a:rPr lang="ru-RU" smtClean="0"/>
              <a:pPr/>
              <a:t>25.10.2014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4AAFD4-B97D-40E6-A600-4E84B58A434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3558A7-C870-40A7-8734-729BAAE6B732}" type="datetimeFigureOut">
              <a:rPr lang="ru-RU" smtClean="0"/>
              <a:pPr/>
              <a:t>25.10.2014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4AAFD4-B97D-40E6-A600-4E84B58A434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558A7-C870-40A7-8734-729BAAE6B732}" type="datetimeFigureOut">
              <a:rPr lang="ru-RU" smtClean="0"/>
              <a:pPr/>
              <a:t>25.10.2014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AAFD4-B97D-40E6-A600-4E84B58A434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3" Type="http://schemas.openxmlformats.org/officeDocument/2006/relationships/slide" Target="slide10.xml"/><Relationship Id="rId7" Type="http://schemas.openxmlformats.org/officeDocument/2006/relationships/slide" Target="slide13.xml"/><Relationship Id="rId12" Type="http://schemas.openxmlformats.org/officeDocument/2006/relationships/slide" Target="slide1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12.xml"/><Relationship Id="rId10" Type="http://schemas.openxmlformats.org/officeDocument/2006/relationships/slide" Target="slide16.xml"/><Relationship Id="rId4" Type="http://schemas.openxmlformats.org/officeDocument/2006/relationships/slide" Target="slide11.xml"/><Relationship Id="rId9" Type="http://schemas.openxmlformats.org/officeDocument/2006/relationships/slide" Target="slide1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5" name="TextBox 4"/>
          <p:cNvSpPr txBox="1"/>
          <p:nvPr/>
        </p:nvSpPr>
        <p:spPr>
          <a:xfrm>
            <a:off x="1000100" y="1214422"/>
            <a:ext cx="7000924" cy="1015663"/>
          </a:xfrm>
          <a:prstGeom prst="rect">
            <a:avLst/>
          </a:prstGeom>
          <a:noFill/>
        </p:spPr>
        <p:txBody>
          <a:bodyPr wrap="square" rtlCol="0">
            <a:spAutoFit/>
          </a:bodyPr>
          <a:lstStyle/>
          <a:p>
            <a:r>
              <a:rPr lang="ru-R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Творческий проект</a:t>
            </a:r>
            <a:endPar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1785918" y="2143116"/>
            <a:ext cx="6786610" cy="2862322"/>
          </a:xfrm>
          <a:prstGeom prst="rect">
            <a:avLst/>
          </a:prstGeom>
          <a:noFill/>
        </p:spPr>
        <p:txBody>
          <a:bodyPr wrap="square" rtlCol="0">
            <a:spAutoFit/>
          </a:bodyPr>
          <a:lstStyle/>
          <a:p>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«Вышивка крестом»</a:t>
            </a:r>
          </a:p>
          <a:p>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3428992" y="3571876"/>
            <a:ext cx="5715008" cy="2677656"/>
          </a:xfrm>
          <a:prstGeom prst="rect">
            <a:avLst/>
          </a:prstGeom>
          <a:noFill/>
        </p:spPr>
        <p:txBody>
          <a:bodyPr wrap="square" rtlCol="0">
            <a:spAutoFit/>
          </a:bodyPr>
          <a:lstStyle/>
          <a:p>
            <a:r>
              <a:rPr lang="ru-RU" sz="2800" b="1" i="1" dirty="0" smtClean="0">
                <a:solidFill>
                  <a:schemeClr val="tx2">
                    <a:lumMod val="50000"/>
                  </a:schemeClr>
                </a:solidFill>
              </a:rPr>
              <a:t>Выполнила ученица 8 Б класса</a:t>
            </a:r>
          </a:p>
          <a:p>
            <a:r>
              <a:rPr lang="ru-RU" sz="2800" b="1" i="1" dirty="0" err="1" smtClean="0">
                <a:solidFill>
                  <a:schemeClr val="tx2">
                    <a:lumMod val="50000"/>
                  </a:schemeClr>
                </a:solidFill>
              </a:rPr>
              <a:t>Чемоданова</a:t>
            </a:r>
            <a:r>
              <a:rPr lang="ru-RU" sz="2800" b="1" i="1" dirty="0" smtClean="0">
                <a:solidFill>
                  <a:schemeClr val="tx2">
                    <a:lumMod val="50000"/>
                  </a:schemeClr>
                </a:solidFill>
              </a:rPr>
              <a:t> Станислава</a:t>
            </a:r>
          </a:p>
          <a:p>
            <a:r>
              <a:rPr lang="ru-RU" sz="2800" b="1" i="1" dirty="0" smtClean="0">
                <a:solidFill>
                  <a:schemeClr val="tx2">
                    <a:lumMod val="50000"/>
                  </a:schemeClr>
                </a:solidFill>
              </a:rPr>
              <a:t>Руководитель: учитель технологии Уварова Е.Ю.</a:t>
            </a:r>
          </a:p>
          <a:p>
            <a:r>
              <a:rPr lang="ru-RU" sz="2800" b="1" i="1" dirty="0" smtClean="0">
                <a:solidFill>
                  <a:schemeClr val="tx2">
                    <a:lumMod val="50000"/>
                  </a:schemeClr>
                </a:solidFill>
              </a:rPr>
              <a:t>МБОУ СОШ №1 г. </a:t>
            </a:r>
            <a:r>
              <a:rPr lang="ru-RU" sz="2800" b="1" i="1" dirty="0" smtClean="0">
                <a:solidFill>
                  <a:schemeClr val="tx2">
                    <a:lumMod val="50000"/>
                  </a:schemeClr>
                </a:solidFill>
              </a:rPr>
              <a:t>Лакинск 2014 г</a:t>
            </a:r>
            <a:endParaRPr lang="ru-RU" sz="2800" b="1" i="1" dirty="0" smtClean="0">
              <a:solidFill>
                <a:schemeClr val="tx2">
                  <a:lumMod val="50000"/>
                </a:schemeClr>
              </a:solidFill>
            </a:endParaRPr>
          </a:p>
          <a:p>
            <a:endParaRPr lang="ru-RU" sz="2800" b="1" i="1" dirty="0">
              <a:solidFill>
                <a:schemeClr val="tx2">
                  <a:lumMod val="50000"/>
                </a:schemeClr>
              </a:solidFill>
            </a:endParaRPr>
          </a:p>
        </p:txBody>
      </p:sp>
      <p:sp>
        <p:nvSpPr>
          <p:cNvPr id="8" name="TextBox 7"/>
          <p:cNvSpPr txBox="1"/>
          <p:nvPr/>
        </p:nvSpPr>
        <p:spPr>
          <a:xfrm>
            <a:off x="2857488" y="6429396"/>
            <a:ext cx="2571768" cy="369332"/>
          </a:xfrm>
          <a:prstGeom prst="rect">
            <a:avLst/>
          </a:prstGeom>
          <a:noFill/>
        </p:spPr>
        <p:txBody>
          <a:bodyPr wrap="square" rtlCol="0">
            <a:spAutoFit/>
          </a:bodyPr>
          <a:lstStyle/>
          <a:p>
            <a:endParaRPr lang="ru-RU" dirty="0"/>
          </a:p>
        </p:txBody>
      </p:sp>
      <p:sp>
        <p:nvSpPr>
          <p:cNvPr id="9" name="TextBox 8"/>
          <p:cNvSpPr txBox="1"/>
          <p:nvPr/>
        </p:nvSpPr>
        <p:spPr>
          <a:xfrm>
            <a:off x="1214414" y="428604"/>
            <a:ext cx="6500858" cy="523220"/>
          </a:xfrm>
          <a:prstGeom prst="rect">
            <a:avLst/>
          </a:prstGeom>
          <a:noFill/>
        </p:spPr>
        <p:txBody>
          <a:bodyPr wrap="square" rtlCol="0">
            <a:spAutoFit/>
          </a:bodyPr>
          <a:lstStyle/>
          <a:p>
            <a:r>
              <a:rPr lang="ru-RU" sz="1400" dirty="0" smtClean="0"/>
              <a:t>Управление образования администрации г.Лакинска Муниципальное общеобразовательное учреждение Средняя общеобразовательная школа №1</a:t>
            </a:r>
            <a:endParaRPr lang="ru-RU" sz="14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down)">
                                      <p:cBhvr>
                                        <p:cTn id="28" dur="500"/>
                                        <p:tgtEl>
                                          <p:spTgt spid="7">
                                            <p:txEl>
                                              <p:pRg st="2" end="2"/>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wipe(down)">
                                      <p:cBhvr>
                                        <p:cTn id="3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18288"/>
            <a:ext cx="9144000" cy="6876288"/>
          </a:xfrm>
          <a:prstGeom prst="rect">
            <a:avLst/>
          </a:prstGeom>
          <a:noFill/>
        </p:spPr>
      </p:pic>
      <p:sp>
        <p:nvSpPr>
          <p:cNvPr id="6" name="TextBox 5"/>
          <p:cNvSpPr txBox="1"/>
          <p:nvPr/>
        </p:nvSpPr>
        <p:spPr>
          <a:xfrm>
            <a:off x="0" y="857232"/>
            <a:ext cx="8286808" cy="400110"/>
          </a:xfrm>
          <a:prstGeom prst="rect">
            <a:avLst/>
          </a:prstGeom>
          <a:noFill/>
        </p:spPr>
        <p:txBody>
          <a:bodyPr wrap="square" rtlCol="0">
            <a:spAutoFit/>
          </a:bodyPr>
          <a:lstStyle/>
          <a:p>
            <a:pPr>
              <a:buNone/>
            </a:pPr>
            <a:r>
              <a:rPr lang="ru-RU" sz="2000" dirty="0" smtClean="0"/>
              <a:t> </a:t>
            </a:r>
            <a:endParaRPr lang="ru-RU" sz="2400" dirty="0"/>
          </a:p>
        </p:txBody>
      </p:sp>
      <p:sp>
        <p:nvSpPr>
          <p:cNvPr id="7" name="Прямоугольник 6"/>
          <p:cNvSpPr/>
          <p:nvPr/>
        </p:nvSpPr>
        <p:spPr>
          <a:xfrm>
            <a:off x="1428728" y="428604"/>
            <a:ext cx="6429420" cy="769441"/>
          </a:xfrm>
          <a:prstGeom prst="rect">
            <a:avLst/>
          </a:prstGeom>
        </p:spPr>
        <p:txBody>
          <a:bodyPr wrap="square">
            <a:spAutoFit/>
          </a:bodyPr>
          <a:lstStyle/>
          <a:p>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Прямоугольник 7"/>
          <p:cNvSpPr/>
          <p:nvPr/>
        </p:nvSpPr>
        <p:spPr>
          <a:xfrm>
            <a:off x="-357222" y="285728"/>
            <a:ext cx="9501222" cy="769441"/>
          </a:xfrm>
          <a:prstGeom prst="rect">
            <a:avLst/>
          </a:prstGeom>
        </p:spPr>
        <p:txBody>
          <a:bodyPr wrap="square">
            <a:spAutoFit/>
          </a:bodyPr>
          <a:lstStyle/>
          <a:p>
            <a:pPr marL="800100" lvl="1" indent="-342900"/>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Обоснование возникшей проблемы</a:t>
            </a:r>
          </a:p>
        </p:txBody>
      </p:sp>
      <p:sp>
        <p:nvSpPr>
          <p:cNvPr id="9" name="Прямоугольник 8"/>
          <p:cNvSpPr/>
          <p:nvPr/>
        </p:nvSpPr>
        <p:spPr>
          <a:xfrm>
            <a:off x="0" y="1285860"/>
            <a:ext cx="9144000" cy="4524315"/>
          </a:xfrm>
          <a:prstGeom prst="rect">
            <a:avLst/>
          </a:prstGeom>
        </p:spPr>
        <p:txBody>
          <a:bodyPr wrap="square">
            <a:spAutoFit/>
          </a:bodyPr>
          <a:lstStyle/>
          <a:p>
            <a:pPr>
              <a:buNone/>
            </a:pPr>
            <a:r>
              <a:rPr lang="ru-RU" sz="2400" dirty="0" smtClean="0">
                <a:solidFill>
                  <a:schemeClr val="tx2">
                    <a:lumMod val="50000"/>
                  </a:schemeClr>
                </a:solidFill>
              </a:rPr>
              <a:t>Вышивка – один из древнейших видов искусства. Научиться вышивать  легко, нужно только немного  терпения. Я считаю, что вышитые картины значительно интереснее, чем нарисованные, потому что это ручная работа, а значит в нее вложены душа автора, а также любовь к тому, что изображено в работе. </a:t>
            </a:r>
            <a:r>
              <a:rPr lang="ru-RU" sz="2400" i="1" dirty="0" smtClean="0">
                <a:solidFill>
                  <a:schemeClr val="tx2">
                    <a:lumMod val="50000"/>
                  </a:schemeClr>
                </a:solidFill>
              </a:rPr>
              <a:t>Я выбрала тему «Вышивка крестом», т.к. мне очень нравится делать все своими руками. Доступность в этом деле является в том, что не требуется много материала для того, чтобы научиться вышивать. Все материалы, которые нужны для этого не дороги. Тему «вышивание крестом» мы проходили  на уроках технологии Уроки технологии очень увлекательны, интересны и легко нам даются.</a:t>
            </a:r>
            <a:endParaRPr lang="ru-RU" sz="2400" i="1" dirty="0">
              <a:solidFill>
                <a:schemeClr val="tx2">
                  <a:lumMod val="50000"/>
                </a:schemeClr>
              </a:solidFill>
            </a:endParaRPr>
          </a:p>
        </p:txBody>
      </p:sp>
      <p:sp>
        <p:nvSpPr>
          <p:cNvPr id="4" name="Стрелка влево 3">
            <a:hlinkClick r:id="rId3" action="ppaction://hlinksldjump"/>
          </p:cNvPr>
          <p:cNvSpPr/>
          <p:nvPr/>
        </p:nvSpPr>
        <p:spPr>
          <a:xfrm>
            <a:off x="467544" y="5810175"/>
            <a:ext cx="961184" cy="7871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6" name="TextBox 5"/>
          <p:cNvSpPr txBox="1"/>
          <p:nvPr/>
        </p:nvSpPr>
        <p:spPr>
          <a:xfrm>
            <a:off x="0" y="857232"/>
            <a:ext cx="8286808" cy="400110"/>
          </a:xfrm>
          <a:prstGeom prst="rect">
            <a:avLst/>
          </a:prstGeom>
          <a:noFill/>
        </p:spPr>
        <p:txBody>
          <a:bodyPr wrap="square" rtlCol="0">
            <a:spAutoFit/>
          </a:bodyPr>
          <a:lstStyle/>
          <a:p>
            <a:pPr>
              <a:buNone/>
            </a:pPr>
            <a:r>
              <a:rPr lang="ru-RU" sz="2000" dirty="0" smtClean="0"/>
              <a:t> </a:t>
            </a:r>
            <a:endParaRPr lang="ru-RU" sz="2400" dirty="0"/>
          </a:p>
        </p:txBody>
      </p:sp>
      <p:sp>
        <p:nvSpPr>
          <p:cNvPr id="7" name="Прямоугольник 6"/>
          <p:cNvSpPr/>
          <p:nvPr/>
        </p:nvSpPr>
        <p:spPr>
          <a:xfrm>
            <a:off x="1428728" y="428604"/>
            <a:ext cx="6429420" cy="769441"/>
          </a:xfrm>
          <a:prstGeom prst="rect">
            <a:avLst/>
          </a:prstGeom>
        </p:spPr>
        <p:txBody>
          <a:bodyPr wrap="square">
            <a:spAutoFit/>
          </a:bodyPr>
          <a:lstStyle/>
          <a:p>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Прямоугольник 7"/>
          <p:cNvSpPr/>
          <p:nvPr/>
        </p:nvSpPr>
        <p:spPr>
          <a:xfrm>
            <a:off x="-357222" y="285728"/>
            <a:ext cx="9501222" cy="769441"/>
          </a:xfrm>
          <a:prstGeom prst="rect">
            <a:avLst/>
          </a:prstGeom>
        </p:spPr>
        <p:txBody>
          <a:bodyPr wrap="square">
            <a:spAutoFit/>
          </a:bodyPr>
          <a:lstStyle/>
          <a:p>
            <a:pPr marL="800100" lvl="1" indent="-342900"/>
            <a:endPar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Прямоугольник 8"/>
          <p:cNvSpPr/>
          <p:nvPr/>
        </p:nvSpPr>
        <p:spPr>
          <a:xfrm>
            <a:off x="0" y="1285860"/>
            <a:ext cx="9144000" cy="461665"/>
          </a:xfrm>
          <a:prstGeom prst="rect">
            <a:avLst/>
          </a:prstGeom>
        </p:spPr>
        <p:txBody>
          <a:bodyPr wrap="square">
            <a:spAutoFit/>
          </a:bodyPr>
          <a:lstStyle/>
          <a:p>
            <a:pPr>
              <a:buNone/>
            </a:pPr>
            <a:endParaRPr lang="ru-RU" sz="2400" i="1" dirty="0">
              <a:solidFill>
                <a:schemeClr val="tx2">
                  <a:lumMod val="50000"/>
                </a:schemeClr>
              </a:solidFill>
            </a:endParaRPr>
          </a:p>
        </p:txBody>
      </p:sp>
      <p:sp>
        <p:nvSpPr>
          <p:cNvPr id="10" name="Прямоугольник 9"/>
          <p:cNvSpPr/>
          <p:nvPr/>
        </p:nvSpPr>
        <p:spPr>
          <a:xfrm>
            <a:off x="2286000" y="2136339"/>
            <a:ext cx="4572000" cy="369332"/>
          </a:xfrm>
          <a:prstGeom prst="rect">
            <a:avLst/>
          </a:prstGeom>
        </p:spPr>
        <p:txBody>
          <a:bodyPr>
            <a:spAutoFit/>
          </a:bodyPr>
          <a:lstStyle/>
          <a:p>
            <a:pPr>
              <a:buNone/>
            </a:pPr>
            <a:endParaRPr lang="ru-RU" dirty="0" smtClean="0"/>
          </a:p>
        </p:txBody>
      </p:sp>
      <p:sp>
        <p:nvSpPr>
          <p:cNvPr id="11" name="Прямоугольник 10"/>
          <p:cNvSpPr/>
          <p:nvPr/>
        </p:nvSpPr>
        <p:spPr>
          <a:xfrm>
            <a:off x="428564" y="285728"/>
            <a:ext cx="8715436" cy="646331"/>
          </a:xfrm>
          <a:prstGeom prst="rect">
            <a:avLst/>
          </a:prstGeom>
        </p:spPr>
        <p:txBody>
          <a:bodyPr wrap="square">
            <a:spAutoFit/>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Разработка идей и вариантов вышивки</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3794" name="Picture 2" descr="http://aurora.empherino.net/media/items/b7776ccd86677e084c73066d56234a62.jpg"/>
          <p:cNvPicPr>
            <a:picLocks noChangeAspect="1" noChangeArrowheads="1"/>
          </p:cNvPicPr>
          <p:nvPr/>
        </p:nvPicPr>
        <p:blipFill>
          <a:blip r:embed="rId3" cstate="print"/>
          <a:srcRect/>
          <a:stretch>
            <a:fillRect/>
          </a:stretch>
        </p:blipFill>
        <p:spPr bwMode="auto">
          <a:xfrm>
            <a:off x="357158" y="1142984"/>
            <a:ext cx="2762250" cy="2571751"/>
          </a:xfrm>
          <a:prstGeom prst="rect">
            <a:avLst/>
          </a:prstGeom>
          <a:ln>
            <a:noFill/>
          </a:ln>
          <a:effectLst>
            <a:outerShdw blurRad="190500" algn="tl" rotWithShape="0">
              <a:srgbClr val="000000">
                <a:alpha val="70000"/>
              </a:srgbClr>
            </a:outerShdw>
          </a:effectLst>
        </p:spPr>
      </p:pic>
      <p:pic>
        <p:nvPicPr>
          <p:cNvPr id="33796" name="Picture 4" descr="http://crosti.ru/patterns/00/06/d1/bfae739c2e/%D0%9F%D0%B8%D0%BE%D0%BD%D1%8B%20%28PICTTA%29-2.jpg"/>
          <p:cNvPicPr>
            <a:picLocks noChangeAspect="1" noChangeArrowheads="1"/>
          </p:cNvPicPr>
          <p:nvPr/>
        </p:nvPicPr>
        <p:blipFill>
          <a:blip r:embed="rId4" cstate="print"/>
          <a:srcRect/>
          <a:stretch>
            <a:fillRect/>
          </a:stretch>
        </p:blipFill>
        <p:spPr bwMode="auto">
          <a:xfrm>
            <a:off x="3500430" y="1071546"/>
            <a:ext cx="2928958" cy="3930473"/>
          </a:xfrm>
          <a:prstGeom prst="rect">
            <a:avLst/>
          </a:prstGeom>
          <a:ln>
            <a:noFill/>
          </a:ln>
          <a:effectLst>
            <a:outerShdw blurRad="190500" algn="tl" rotWithShape="0">
              <a:srgbClr val="000000">
                <a:alpha val="70000"/>
              </a:srgbClr>
            </a:outerShdw>
          </a:effectLst>
        </p:spPr>
      </p:pic>
      <p:pic>
        <p:nvPicPr>
          <p:cNvPr id="33798" name="Picture 6" descr="http://mirbisera.com/uploads/posts/2013-03-19/image_1441.jpg"/>
          <p:cNvPicPr>
            <a:picLocks noChangeAspect="1" noChangeArrowheads="1"/>
          </p:cNvPicPr>
          <p:nvPr/>
        </p:nvPicPr>
        <p:blipFill>
          <a:blip r:embed="rId5" cstate="print"/>
          <a:srcRect/>
          <a:stretch>
            <a:fillRect/>
          </a:stretch>
        </p:blipFill>
        <p:spPr bwMode="auto">
          <a:xfrm>
            <a:off x="2915816" y="5286388"/>
            <a:ext cx="6096000" cy="1323975"/>
          </a:xfrm>
          <a:prstGeom prst="rect">
            <a:avLst/>
          </a:prstGeom>
          <a:ln>
            <a:noFill/>
          </a:ln>
          <a:effectLst>
            <a:outerShdw blurRad="190500" algn="tl" rotWithShape="0">
              <a:srgbClr val="000000">
                <a:alpha val="70000"/>
              </a:srgbClr>
            </a:outerShdw>
          </a:effectLst>
        </p:spPr>
      </p:pic>
      <p:pic>
        <p:nvPicPr>
          <p:cNvPr id="33800" name="Picture 8" descr="http://img0.liveinternet.ru/images/attach/c/4/79/10/79010286_Pandya.jpg"/>
          <p:cNvPicPr>
            <a:picLocks noChangeAspect="1" noChangeArrowheads="1"/>
          </p:cNvPicPr>
          <p:nvPr/>
        </p:nvPicPr>
        <p:blipFill>
          <a:blip r:embed="rId6" cstate="print"/>
          <a:srcRect/>
          <a:stretch>
            <a:fillRect/>
          </a:stretch>
        </p:blipFill>
        <p:spPr bwMode="auto">
          <a:xfrm>
            <a:off x="6715140" y="2928934"/>
            <a:ext cx="2071702" cy="2071702"/>
          </a:xfrm>
          <a:prstGeom prst="rect">
            <a:avLst/>
          </a:prstGeom>
          <a:ln>
            <a:noFill/>
          </a:ln>
          <a:effectLst>
            <a:outerShdw blurRad="190500" algn="tl" rotWithShape="0">
              <a:srgbClr val="000000">
                <a:alpha val="70000"/>
              </a:srgbClr>
            </a:outerShdw>
          </a:effectLst>
        </p:spPr>
      </p:pic>
      <p:sp>
        <p:nvSpPr>
          <p:cNvPr id="4" name="Стрелка влево 3">
            <a:hlinkClick r:id="rId7" action="ppaction://hlinksldjump"/>
          </p:cNvPr>
          <p:cNvSpPr/>
          <p:nvPr/>
        </p:nvSpPr>
        <p:spPr>
          <a:xfrm>
            <a:off x="428564" y="5733256"/>
            <a:ext cx="1000164"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1000" fill="hold"/>
                                        <p:tgtEl>
                                          <p:spTgt spid="33794"/>
                                        </p:tgtEl>
                                        <p:attrNameLst>
                                          <p:attrName>ppt_w</p:attrName>
                                        </p:attrNameLst>
                                      </p:cBhvr>
                                      <p:tavLst>
                                        <p:tav tm="0">
                                          <p:val>
                                            <p:fltVal val="0"/>
                                          </p:val>
                                        </p:tav>
                                        <p:tav tm="100000">
                                          <p:val>
                                            <p:strVal val="#ppt_w"/>
                                          </p:val>
                                        </p:tav>
                                      </p:tavLst>
                                    </p:anim>
                                    <p:anim calcmode="lin" valueType="num">
                                      <p:cBhvr>
                                        <p:cTn id="13" dur="1000" fill="hold"/>
                                        <p:tgtEl>
                                          <p:spTgt spid="33794"/>
                                        </p:tgtEl>
                                        <p:attrNameLst>
                                          <p:attrName>ppt_h</p:attrName>
                                        </p:attrNameLst>
                                      </p:cBhvr>
                                      <p:tavLst>
                                        <p:tav tm="0">
                                          <p:val>
                                            <p:fltVal val="0"/>
                                          </p:val>
                                        </p:tav>
                                        <p:tav tm="100000">
                                          <p:val>
                                            <p:strVal val="#ppt_h"/>
                                          </p:val>
                                        </p:tav>
                                      </p:tavLst>
                                    </p:anim>
                                    <p:anim calcmode="lin" valueType="num">
                                      <p:cBhvr>
                                        <p:cTn id="14" dur="1000" fill="hold"/>
                                        <p:tgtEl>
                                          <p:spTgt spid="33794"/>
                                        </p:tgtEl>
                                        <p:attrNameLst>
                                          <p:attrName>style.rotation</p:attrName>
                                        </p:attrNameLst>
                                      </p:cBhvr>
                                      <p:tavLst>
                                        <p:tav tm="0">
                                          <p:val>
                                            <p:fltVal val="90"/>
                                          </p:val>
                                        </p:tav>
                                        <p:tav tm="100000">
                                          <p:val>
                                            <p:fltVal val="0"/>
                                          </p:val>
                                        </p:tav>
                                      </p:tavLst>
                                    </p:anim>
                                    <p:animEffect transition="in" filter="fade">
                                      <p:cBhvr>
                                        <p:cTn id="15" dur="1000"/>
                                        <p:tgtEl>
                                          <p:spTgt spid="3379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3796"/>
                                        </p:tgtEl>
                                        <p:attrNameLst>
                                          <p:attrName>style.visibility</p:attrName>
                                        </p:attrNameLst>
                                      </p:cBhvr>
                                      <p:to>
                                        <p:strVal val="visible"/>
                                      </p:to>
                                    </p:set>
                                    <p:anim calcmode="lin" valueType="num">
                                      <p:cBhvr>
                                        <p:cTn id="20" dur="1000" fill="hold"/>
                                        <p:tgtEl>
                                          <p:spTgt spid="33796"/>
                                        </p:tgtEl>
                                        <p:attrNameLst>
                                          <p:attrName>ppt_w</p:attrName>
                                        </p:attrNameLst>
                                      </p:cBhvr>
                                      <p:tavLst>
                                        <p:tav tm="0">
                                          <p:val>
                                            <p:fltVal val="0"/>
                                          </p:val>
                                        </p:tav>
                                        <p:tav tm="100000">
                                          <p:val>
                                            <p:strVal val="#ppt_w"/>
                                          </p:val>
                                        </p:tav>
                                      </p:tavLst>
                                    </p:anim>
                                    <p:anim calcmode="lin" valueType="num">
                                      <p:cBhvr>
                                        <p:cTn id="21" dur="1000" fill="hold"/>
                                        <p:tgtEl>
                                          <p:spTgt spid="33796"/>
                                        </p:tgtEl>
                                        <p:attrNameLst>
                                          <p:attrName>ppt_h</p:attrName>
                                        </p:attrNameLst>
                                      </p:cBhvr>
                                      <p:tavLst>
                                        <p:tav tm="0">
                                          <p:val>
                                            <p:fltVal val="0"/>
                                          </p:val>
                                        </p:tav>
                                        <p:tav tm="100000">
                                          <p:val>
                                            <p:strVal val="#ppt_h"/>
                                          </p:val>
                                        </p:tav>
                                      </p:tavLst>
                                    </p:anim>
                                    <p:anim calcmode="lin" valueType="num">
                                      <p:cBhvr>
                                        <p:cTn id="22" dur="1000" fill="hold"/>
                                        <p:tgtEl>
                                          <p:spTgt spid="33796"/>
                                        </p:tgtEl>
                                        <p:attrNameLst>
                                          <p:attrName>style.rotation</p:attrName>
                                        </p:attrNameLst>
                                      </p:cBhvr>
                                      <p:tavLst>
                                        <p:tav tm="0">
                                          <p:val>
                                            <p:fltVal val="90"/>
                                          </p:val>
                                        </p:tav>
                                        <p:tav tm="100000">
                                          <p:val>
                                            <p:fltVal val="0"/>
                                          </p:val>
                                        </p:tav>
                                      </p:tavLst>
                                    </p:anim>
                                    <p:animEffect transition="in" filter="fade">
                                      <p:cBhvr>
                                        <p:cTn id="23" dur="1000"/>
                                        <p:tgtEl>
                                          <p:spTgt spid="3379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3800"/>
                                        </p:tgtEl>
                                        <p:attrNameLst>
                                          <p:attrName>style.visibility</p:attrName>
                                        </p:attrNameLst>
                                      </p:cBhvr>
                                      <p:to>
                                        <p:strVal val="visible"/>
                                      </p:to>
                                    </p:set>
                                    <p:anim calcmode="lin" valueType="num">
                                      <p:cBhvr>
                                        <p:cTn id="28" dur="1000" fill="hold"/>
                                        <p:tgtEl>
                                          <p:spTgt spid="33800"/>
                                        </p:tgtEl>
                                        <p:attrNameLst>
                                          <p:attrName>ppt_w</p:attrName>
                                        </p:attrNameLst>
                                      </p:cBhvr>
                                      <p:tavLst>
                                        <p:tav tm="0">
                                          <p:val>
                                            <p:fltVal val="0"/>
                                          </p:val>
                                        </p:tav>
                                        <p:tav tm="100000">
                                          <p:val>
                                            <p:strVal val="#ppt_w"/>
                                          </p:val>
                                        </p:tav>
                                      </p:tavLst>
                                    </p:anim>
                                    <p:anim calcmode="lin" valueType="num">
                                      <p:cBhvr>
                                        <p:cTn id="29" dur="1000" fill="hold"/>
                                        <p:tgtEl>
                                          <p:spTgt spid="33800"/>
                                        </p:tgtEl>
                                        <p:attrNameLst>
                                          <p:attrName>ppt_h</p:attrName>
                                        </p:attrNameLst>
                                      </p:cBhvr>
                                      <p:tavLst>
                                        <p:tav tm="0">
                                          <p:val>
                                            <p:fltVal val="0"/>
                                          </p:val>
                                        </p:tav>
                                        <p:tav tm="100000">
                                          <p:val>
                                            <p:strVal val="#ppt_h"/>
                                          </p:val>
                                        </p:tav>
                                      </p:tavLst>
                                    </p:anim>
                                    <p:anim calcmode="lin" valueType="num">
                                      <p:cBhvr>
                                        <p:cTn id="30" dur="1000" fill="hold"/>
                                        <p:tgtEl>
                                          <p:spTgt spid="33800"/>
                                        </p:tgtEl>
                                        <p:attrNameLst>
                                          <p:attrName>style.rotation</p:attrName>
                                        </p:attrNameLst>
                                      </p:cBhvr>
                                      <p:tavLst>
                                        <p:tav tm="0">
                                          <p:val>
                                            <p:fltVal val="90"/>
                                          </p:val>
                                        </p:tav>
                                        <p:tav tm="100000">
                                          <p:val>
                                            <p:fltVal val="0"/>
                                          </p:val>
                                        </p:tav>
                                      </p:tavLst>
                                    </p:anim>
                                    <p:animEffect transition="in" filter="fade">
                                      <p:cBhvr>
                                        <p:cTn id="31" dur="1000"/>
                                        <p:tgtEl>
                                          <p:spTgt spid="3380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3798"/>
                                        </p:tgtEl>
                                        <p:attrNameLst>
                                          <p:attrName>style.visibility</p:attrName>
                                        </p:attrNameLst>
                                      </p:cBhvr>
                                      <p:to>
                                        <p:strVal val="visible"/>
                                      </p:to>
                                    </p:set>
                                    <p:anim calcmode="lin" valueType="num">
                                      <p:cBhvr>
                                        <p:cTn id="36" dur="1000" fill="hold"/>
                                        <p:tgtEl>
                                          <p:spTgt spid="33798"/>
                                        </p:tgtEl>
                                        <p:attrNameLst>
                                          <p:attrName>ppt_w</p:attrName>
                                        </p:attrNameLst>
                                      </p:cBhvr>
                                      <p:tavLst>
                                        <p:tav tm="0">
                                          <p:val>
                                            <p:fltVal val="0"/>
                                          </p:val>
                                        </p:tav>
                                        <p:tav tm="100000">
                                          <p:val>
                                            <p:strVal val="#ppt_w"/>
                                          </p:val>
                                        </p:tav>
                                      </p:tavLst>
                                    </p:anim>
                                    <p:anim calcmode="lin" valueType="num">
                                      <p:cBhvr>
                                        <p:cTn id="37" dur="1000" fill="hold"/>
                                        <p:tgtEl>
                                          <p:spTgt spid="33798"/>
                                        </p:tgtEl>
                                        <p:attrNameLst>
                                          <p:attrName>ppt_h</p:attrName>
                                        </p:attrNameLst>
                                      </p:cBhvr>
                                      <p:tavLst>
                                        <p:tav tm="0">
                                          <p:val>
                                            <p:fltVal val="0"/>
                                          </p:val>
                                        </p:tav>
                                        <p:tav tm="100000">
                                          <p:val>
                                            <p:strVal val="#ppt_h"/>
                                          </p:val>
                                        </p:tav>
                                      </p:tavLst>
                                    </p:anim>
                                    <p:anim calcmode="lin" valueType="num">
                                      <p:cBhvr>
                                        <p:cTn id="38" dur="1000" fill="hold"/>
                                        <p:tgtEl>
                                          <p:spTgt spid="33798"/>
                                        </p:tgtEl>
                                        <p:attrNameLst>
                                          <p:attrName>style.rotation</p:attrName>
                                        </p:attrNameLst>
                                      </p:cBhvr>
                                      <p:tavLst>
                                        <p:tav tm="0">
                                          <p:val>
                                            <p:fltVal val="90"/>
                                          </p:val>
                                        </p:tav>
                                        <p:tav tm="100000">
                                          <p:val>
                                            <p:fltVal val="0"/>
                                          </p:val>
                                        </p:tav>
                                      </p:tavLst>
                                    </p:anim>
                                    <p:animEffect transition="in" filter="fade">
                                      <p:cBhvr>
                                        <p:cTn id="39" dur="1000"/>
                                        <p:tgtEl>
                                          <p:spTgt spid="3379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6" name="TextBox 5"/>
          <p:cNvSpPr txBox="1"/>
          <p:nvPr/>
        </p:nvSpPr>
        <p:spPr>
          <a:xfrm>
            <a:off x="0" y="857232"/>
            <a:ext cx="8286808" cy="400110"/>
          </a:xfrm>
          <a:prstGeom prst="rect">
            <a:avLst/>
          </a:prstGeom>
          <a:noFill/>
        </p:spPr>
        <p:txBody>
          <a:bodyPr wrap="square" rtlCol="0">
            <a:spAutoFit/>
          </a:bodyPr>
          <a:lstStyle/>
          <a:p>
            <a:pPr>
              <a:buNone/>
            </a:pPr>
            <a:r>
              <a:rPr lang="ru-RU" sz="2000" dirty="0" smtClean="0"/>
              <a:t> </a:t>
            </a:r>
            <a:endParaRPr lang="ru-RU" sz="2400" dirty="0"/>
          </a:p>
        </p:txBody>
      </p:sp>
      <p:sp>
        <p:nvSpPr>
          <p:cNvPr id="7" name="Прямоугольник 6"/>
          <p:cNvSpPr/>
          <p:nvPr/>
        </p:nvSpPr>
        <p:spPr>
          <a:xfrm>
            <a:off x="1428728" y="428604"/>
            <a:ext cx="6429420" cy="769441"/>
          </a:xfrm>
          <a:prstGeom prst="rect">
            <a:avLst/>
          </a:prstGeom>
        </p:spPr>
        <p:txBody>
          <a:bodyPr wrap="square">
            <a:spAutoFit/>
          </a:bodyPr>
          <a:lstStyle/>
          <a:p>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Прямоугольник 7"/>
          <p:cNvSpPr/>
          <p:nvPr/>
        </p:nvSpPr>
        <p:spPr>
          <a:xfrm>
            <a:off x="-357222" y="285728"/>
            <a:ext cx="9501222" cy="769441"/>
          </a:xfrm>
          <a:prstGeom prst="rect">
            <a:avLst/>
          </a:prstGeom>
        </p:spPr>
        <p:txBody>
          <a:bodyPr wrap="square">
            <a:spAutoFit/>
          </a:bodyPr>
          <a:lstStyle/>
          <a:p>
            <a:pPr marL="800100" lvl="1" indent="-342900"/>
            <a:endPar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Прямоугольник 8"/>
          <p:cNvSpPr/>
          <p:nvPr/>
        </p:nvSpPr>
        <p:spPr>
          <a:xfrm>
            <a:off x="0" y="1285860"/>
            <a:ext cx="9144000" cy="461665"/>
          </a:xfrm>
          <a:prstGeom prst="rect">
            <a:avLst/>
          </a:prstGeom>
        </p:spPr>
        <p:txBody>
          <a:bodyPr wrap="square">
            <a:spAutoFit/>
          </a:bodyPr>
          <a:lstStyle/>
          <a:p>
            <a:pPr>
              <a:buNone/>
            </a:pPr>
            <a:endParaRPr lang="ru-RU" sz="2400" i="1" dirty="0">
              <a:solidFill>
                <a:schemeClr val="tx2">
                  <a:lumMod val="50000"/>
                </a:schemeClr>
              </a:solidFill>
            </a:endParaRPr>
          </a:p>
        </p:txBody>
      </p:sp>
      <p:sp>
        <p:nvSpPr>
          <p:cNvPr id="10" name="Прямоугольник 9"/>
          <p:cNvSpPr/>
          <p:nvPr/>
        </p:nvSpPr>
        <p:spPr>
          <a:xfrm>
            <a:off x="2286000" y="2136339"/>
            <a:ext cx="4572000" cy="369332"/>
          </a:xfrm>
          <a:prstGeom prst="rect">
            <a:avLst/>
          </a:prstGeom>
        </p:spPr>
        <p:txBody>
          <a:bodyPr>
            <a:spAutoFit/>
          </a:bodyPr>
          <a:lstStyle/>
          <a:p>
            <a:pPr>
              <a:buNone/>
            </a:pPr>
            <a:endParaRPr lang="ru-RU" dirty="0" smtClean="0"/>
          </a:p>
        </p:txBody>
      </p:sp>
      <p:sp>
        <p:nvSpPr>
          <p:cNvPr id="11" name="Прямоугольник 10"/>
          <p:cNvSpPr/>
          <p:nvPr/>
        </p:nvSpPr>
        <p:spPr>
          <a:xfrm>
            <a:off x="428564" y="285728"/>
            <a:ext cx="8715436" cy="646331"/>
          </a:xfrm>
          <a:prstGeom prst="rect">
            <a:avLst/>
          </a:prstGeom>
        </p:spPr>
        <p:txBody>
          <a:bodyPr wrap="square">
            <a:spAutoFit/>
          </a:bodyPr>
          <a:lstStyle/>
          <a:p>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Прямоугольник 11"/>
          <p:cNvSpPr/>
          <p:nvPr/>
        </p:nvSpPr>
        <p:spPr>
          <a:xfrm>
            <a:off x="1785918" y="571480"/>
            <a:ext cx="5280613" cy="707886"/>
          </a:xfrm>
          <a:prstGeom prst="rect">
            <a:avLst/>
          </a:prstGeom>
        </p:spPr>
        <p:txBody>
          <a:bodyPr wrap="none">
            <a:spAutoFit/>
          </a:bodyPr>
          <a:lstStyle/>
          <a:p>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Оптимальный вариант</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Стрелка влево 3">
            <a:hlinkClick r:id="rId3" action="ppaction://hlinksldjump"/>
          </p:cNvPr>
          <p:cNvSpPr/>
          <p:nvPr/>
        </p:nvSpPr>
        <p:spPr>
          <a:xfrm>
            <a:off x="611560" y="5445224"/>
            <a:ext cx="1008112"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2" descr="C:\Users\user\Desktop\IMG01273.jpg"/>
          <p:cNvPicPr>
            <a:picLocks noChangeAspect="1" noChangeArrowheads="1"/>
          </p:cNvPicPr>
          <p:nvPr/>
        </p:nvPicPr>
        <p:blipFill>
          <a:blip r:embed="rId4" cstate="print"/>
          <a:srcRect/>
          <a:stretch>
            <a:fillRect/>
          </a:stretch>
        </p:blipFill>
        <p:spPr bwMode="auto">
          <a:xfrm>
            <a:off x="571471" y="1571612"/>
            <a:ext cx="4191029" cy="3143272"/>
          </a:xfrm>
          <a:prstGeom prst="rect">
            <a:avLst/>
          </a:prstGeom>
          <a:noFill/>
        </p:spPr>
      </p:pic>
      <p:pic>
        <p:nvPicPr>
          <p:cNvPr id="1027" name="Picture 3" descr="C:\Users\user\Desktop\IMG01275.jpg"/>
          <p:cNvPicPr>
            <a:picLocks noChangeAspect="1" noChangeArrowheads="1"/>
          </p:cNvPicPr>
          <p:nvPr/>
        </p:nvPicPr>
        <p:blipFill>
          <a:blip r:embed="rId5" cstate="print"/>
          <a:srcRect/>
          <a:stretch>
            <a:fillRect/>
          </a:stretch>
        </p:blipFill>
        <p:spPr bwMode="auto">
          <a:xfrm rot="5400000">
            <a:off x="4179096" y="2107411"/>
            <a:ext cx="5429245" cy="4071934"/>
          </a:xfrm>
          <a:prstGeom prst="rect">
            <a:avLst/>
          </a:prstGeom>
          <a:noFill/>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18288"/>
            <a:ext cx="9144000" cy="6876288"/>
          </a:xfrm>
          <a:prstGeom prst="rect">
            <a:avLst/>
          </a:prstGeom>
          <a:noFill/>
        </p:spPr>
      </p:pic>
      <p:sp>
        <p:nvSpPr>
          <p:cNvPr id="6" name="TextBox 5"/>
          <p:cNvSpPr txBox="1"/>
          <p:nvPr/>
        </p:nvSpPr>
        <p:spPr>
          <a:xfrm>
            <a:off x="0" y="857232"/>
            <a:ext cx="8286808" cy="400110"/>
          </a:xfrm>
          <a:prstGeom prst="rect">
            <a:avLst/>
          </a:prstGeom>
          <a:noFill/>
        </p:spPr>
        <p:txBody>
          <a:bodyPr wrap="square" rtlCol="0">
            <a:spAutoFit/>
          </a:bodyPr>
          <a:lstStyle/>
          <a:p>
            <a:pPr>
              <a:buNone/>
            </a:pPr>
            <a:r>
              <a:rPr lang="ru-RU" sz="2000" dirty="0" smtClean="0"/>
              <a:t> </a:t>
            </a:r>
            <a:endParaRPr lang="ru-RU" sz="2400" dirty="0"/>
          </a:p>
        </p:txBody>
      </p:sp>
      <p:sp>
        <p:nvSpPr>
          <p:cNvPr id="7" name="Прямоугольник 6"/>
          <p:cNvSpPr/>
          <p:nvPr/>
        </p:nvSpPr>
        <p:spPr>
          <a:xfrm>
            <a:off x="1428728" y="428604"/>
            <a:ext cx="6429420" cy="769441"/>
          </a:xfrm>
          <a:prstGeom prst="rect">
            <a:avLst/>
          </a:prstGeom>
        </p:spPr>
        <p:txBody>
          <a:bodyPr wrap="square">
            <a:spAutoFit/>
          </a:bodyPr>
          <a:lstStyle/>
          <a:p>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Прямоугольник 7"/>
          <p:cNvSpPr/>
          <p:nvPr/>
        </p:nvSpPr>
        <p:spPr>
          <a:xfrm>
            <a:off x="-357222" y="285728"/>
            <a:ext cx="9501222" cy="769441"/>
          </a:xfrm>
          <a:prstGeom prst="rect">
            <a:avLst/>
          </a:prstGeom>
        </p:spPr>
        <p:txBody>
          <a:bodyPr wrap="square">
            <a:spAutoFit/>
          </a:bodyPr>
          <a:lstStyle/>
          <a:p>
            <a:pPr marL="800100" lvl="1" indent="-342900"/>
            <a:endPar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Прямоугольник 8"/>
          <p:cNvSpPr/>
          <p:nvPr/>
        </p:nvSpPr>
        <p:spPr>
          <a:xfrm>
            <a:off x="0" y="1285860"/>
            <a:ext cx="9144000" cy="461665"/>
          </a:xfrm>
          <a:prstGeom prst="rect">
            <a:avLst/>
          </a:prstGeom>
        </p:spPr>
        <p:txBody>
          <a:bodyPr wrap="square">
            <a:spAutoFit/>
          </a:bodyPr>
          <a:lstStyle/>
          <a:p>
            <a:pPr>
              <a:buNone/>
            </a:pPr>
            <a:endParaRPr lang="ru-RU" sz="2400" i="1" dirty="0">
              <a:solidFill>
                <a:schemeClr val="tx2">
                  <a:lumMod val="50000"/>
                </a:schemeClr>
              </a:solidFill>
            </a:endParaRPr>
          </a:p>
        </p:txBody>
      </p:sp>
      <p:sp>
        <p:nvSpPr>
          <p:cNvPr id="10" name="Прямоугольник 9"/>
          <p:cNvSpPr/>
          <p:nvPr/>
        </p:nvSpPr>
        <p:spPr>
          <a:xfrm>
            <a:off x="2285984" y="2143116"/>
            <a:ext cx="4572000" cy="369332"/>
          </a:xfrm>
          <a:prstGeom prst="rect">
            <a:avLst/>
          </a:prstGeom>
        </p:spPr>
        <p:txBody>
          <a:bodyPr>
            <a:spAutoFit/>
          </a:bodyPr>
          <a:lstStyle/>
          <a:p>
            <a:pPr>
              <a:buNone/>
            </a:pPr>
            <a:endParaRPr lang="ru-RU" dirty="0" smtClean="0"/>
          </a:p>
        </p:txBody>
      </p:sp>
      <p:sp>
        <p:nvSpPr>
          <p:cNvPr id="11" name="Прямоугольник 10"/>
          <p:cNvSpPr/>
          <p:nvPr/>
        </p:nvSpPr>
        <p:spPr>
          <a:xfrm>
            <a:off x="0" y="285728"/>
            <a:ext cx="9215534" cy="590931"/>
          </a:xfrm>
          <a:prstGeom prst="rect">
            <a:avLst/>
          </a:prstGeom>
        </p:spPr>
        <p:txBody>
          <a:bodyPr wrap="square">
            <a:spAutoFit/>
          </a:bodyPr>
          <a:lstStyle/>
          <a:p>
            <a:pPr>
              <a:lnSpc>
                <a:spcPct val="90000"/>
              </a:lnSpc>
            </a:pP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История развития данного вида творчества.</a:t>
            </a:r>
          </a:p>
        </p:txBody>
      </p:sp>
      <p:sp>
        <p:nvSpPr>
          <p:cNvPr id="13" name="Прямоугольник 12"/>
          <p:cNvSpPr/>
          <p:nvPr/>
        </p:nvSpPr>
        <p:spPr>
          <a:xfrm>
            <a:off x="357158" y="1142984"/>
            <a:ext cx="6858000" cy="4801314"/>
          </a:xfrm>
          <a:prstGeom prst="rect">
            <a:avLst/>
          </a:prstGeom>
        </p:spPr>
        <p:txBody>
          <a:bodyPr wrap="square">
            <a:spAutoFit/>
          </a:bodyPr>
          <a:lstStyle/>
          <a:p>
            <a:r>
              <a:rPr lang="ru-RU" dirty="0" smtClean="0">
                <a:solidFill>
                  <a:schemeClr val="tx2">
                    <a:lumMod val="50000"/>
                  </a:schemeClr>
                </a:solidFill>
              </a:rPr>
              <a:t>Вышивка крестом - один из самых популярных видов рукоделия, искусство уходит корнями в эпоху первобытной культуры, когда люди использовали стежки каменными иглами при шитье одежд из шкур животных. Одна из первых известных нам книг о вышивке крестом была издана в 1728 году в Аугсбурге Мартином Готфридом </a:t>
            </a:r>
            <a:r>
              <a:rPr lang="ru-RU" dirty="0" err="1" smtClean="0">
                <a:solidFill>
                  <a:schemeClr val="tx2">
                    <a:lumMod val="50000"/>
                  </a:schemeClr>
                </a:solidFill>
              </a:rPr>
              <a:t>Крофиусом</a:t>
            </a:r>
            <a:r>
              <a:rPr lang="ru-RU" dirty="0" smtClean="0">
                <a:solidFill>
                  <a:schemeClr val="tx2">
                    <a:lumMod val="50000"/>
                  </a:schemeClr>
                </a:solidFill>
              </a:rPr>
              <a:t>.  В Великобритании в XIX веке крест называли «вышивальным швом», да он и в наши дни продолжает ассоциироваться со стандартными образцами вышивки. </a:t>
            </a:r>
          </a:p>
          <a:p>
            <a:r>
              <a:rPr lang="ru-RU" dirty="0" smtClean="0">
                <a:solidFill>
                  <a:schemeClr val="tx2">
                    <a:lumMod val="50000"/>
                  </a:schemeClr>
                </a:solidFill>
              </a:rPr>
              <a:t>В XVIII-XIX веках овладение навыками вышивки крестом было неотъемлемой частью воспитания девочек, сочетавшего обучение шитью с уроками правописания, арифметики или географии.</a:t>
            </a:r>
          </a:p>
          <a:p>
            <a:r>
              <a:rPr lang="ru-RU" dirty="0" smtClean="0">
                <a:solidFill>
                  <a:schemeClr val="tx2">
                    <a:lumMod val="50000"/>
                  </a:schemeClr>
                </a:solidFill>
              </a:rPr>
              <a:t>Вышивка крестом присутствует на таблицах умножения и картах, пользовавшихся большой популярностью в период с 1770 по 1820 года. В последнее время интерес к этому виду вышивки возродился, но, в отличие от старых времен, крестом сейчас вышивают в основном взрослые, зачастую использующие готовые наборы для вышивания.</a:t>
            </a:r>
            <a:endParaRPr lang="ru-RU" dirty="0">
              <a:solidFill>
                <a:schemeClr val="tx2">
                  <a:lumMod val="50000"/>
                </a:schemeClr>
              </a:solidFill>
            </a:endParaRPr>
          </a:p>
        </p:txBody>
      </p:sp>
      <p:sp>
        <p:nvSpPr>
          <p:cNvPr id="4" name="Стрелка влево 3">
            <a:hlinkClick r:id="rId3" action="ppaction://hlinksldjump"/>
          </p:cNvPr>
          <p:cNvSpPr/>
          <p:nvPr/>
        </p:nvSpPr>
        <p:spPr>
          <a:xfrm>
            <a:off x="375494" y="6017553"/>
            <a:ext cx="88917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6" name="TextBox 5"/>
          <p:cNvSpPr txBox="1"/>
          <p:nvPr/>
        </p:nvSpPr>
        <p:spPr>
          <a:xfrm>
            <a:off x="0" y="857232"/>
            <a:ext cx="8286808" cy="400110"/>
          </a:xfrm>
          <a:prstGeom prst="rect">
            <a:avLst/>
          </a:prstGeom>
          <a:noFill/>
        </p:spPr>
        <p:txBody>
          <a:bodyPr wrap="square" rtlCol="0">
            <a:spAutoFit/>
          </a:bodyPr>
          <a:lstStyle/>
          <a:p>
            <a:pPr>
              <a:buNone/>
            </a:pPr>
            <a:r>
              <a:rPr lang="ru-RU" sz="2000" dirty="0" smtClean="0"/>
              <a:t> </a:t>
            </a:r>
            <a:endParaRPr lang="ru-RU" sz="2400" dirty="0"/>
          </a:p>
        </p:txBody>
      </p:sp>
      <p:sp>
        <p:nvSpPr>
          <p:cNvPr id="7" name="Прямоугольник 6"/>
          <p:cNvSpPr/>
          <p:nvPr/>
        </p:nvSpPr>
        <p:spPr>
          <a:xfrm>
            <a:off x="1428728" y="428604"/>
            <a:ext cx="6429420" cy="769441"/>
          </a:xfrm>
          <a:prstGeom prst="rect">
            <a:avLst/>
          </a:prstGeom>
        </p:spPr>
        <p:txBody>
          <a:bodyPr wrap="square">
            <a:spAutoFit/>
          </a:bodyPr>
          <a:lstStyle/>
          <a:p>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Прямоугольник 7"/>
          <p:cNvSpPr/>
          <p:nvPr/>
        </p:nvSpPr>
        <p:spPr>
          <a:xfrm>
            <a:off x="-357222" y="285728"/>
            <a:ext cx="9501222" cy="769441"/>
          </a:xfrm>
          <a:prstGeom prst="rect">
            <a:avLst/>
          </a:prstGeom>
        </p:spPr>
        <p:txBody>
          <a:bodyPr wrap="square">
            <a:spAutoFit/>
          </a:bodyPr>
          <a:lstStyle/>
          <a:p>
            <a:pPr marL="800100" lvl="1" indent="-342900"/>
            <a:endPar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Прямоугольник 8"/>
          <p:cNvSpPr/>
          <p:nvPr/>
        </p:nvSpPr>
        <p:spPr>
          <a:xfrm>
            <a:off x="0" y="1285860"/>
            <a:ext cx="9144000" cy="461665"/>
          </a:xfrm>
          <a:prstGeom prst="rect">
            <a:avLst/>
          </a:prstGeom>
        </p:spPr>
        <p:txBody>
          <a:bodyPr wrap="square">
            <a:spAutoFit/>
          </a:bodyPr>
          <a:lstStyle/>
          <a:p>
            <a:pPr>
              <a:buNone/>
            </a:pPr>
            <a:endParaRPr lang="ru-RU" sz="2400" i="1" dirty="0">
              <a:solidFill>
                <a:schemeClr val="tx2">
                  <a:lumMod val="50000"/>
                </a:schemeClr>
              </a:solidFill>
            </a:endParaRPr>
          </a:p>
        </p:txBody>
      </p:sp>
      <p:sp>
        <p:nvSpPr>
          <p:cNvPr id="10" name="Прямоугольник 9"/>
          <p:cNvSpPr/>
          <p:nvPr/>
        </p:nvSpPr>
        <p:spPr>
          <a:xfrm>
            <a:off x="2286000" y="2136339"/>
            <a:ext cx="4572000" cy="369332"/>
          </a:xfrm>
          <a:prstGeom prst="rect">
            <a:avLst/>
          </a:prstGeom>
        </p:spPr>
        <p:txBody>
          <a:bodyPr>
            <a:spAutoFit/>
          </a:bodyPr>
          <a:lstStyle/>
          <a:p>
            <a:pPr>
              <a:buNone/>
            </a:pPr>
            <a:endParaRPr lang="ru-RU" dirty="0" smtClean="0"/>
          </a:p>
        </p:txBody>
      </p:sp>
      <p:sp>
        <p:nvSpPr>
          <p:cNvPr id="11" name="Прямоугольник 10"/>
          <p:cNvSpPr/>
          <p:nvPr/>
        </p:nvSpPr>
        <p:spPr>
          <a:xfrm>
            <a:off x="428564" y="285728"/>
            <a:ext cx="8715436" cy="646331"/>
          </a:xfrm>
          <a:prstGeom prst="rect">
            <a:avLst/>
          </a:prstGeom>
        </p:spPr>
        <p:txBody>
          <a:bodyPr wrap="square">
            <a:spAutoFit/>
          </a:bodyPr>
          <a:lstStyle/>
          <a:p>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Прямоугольник 11"/>
          <p:cNvSpPr/>
          <p:nvPr/>
        </p:nvSpPr>
        <p:spPr>
          <a:xfrm>
            <a:off x="285720" y="357166"/>
            <a:ext cx="9358346" cy="523220"/>
          </a:xfrm>
          <a:prstGeom prst="rect">
            <a:avLst/>
          </a:prstGeom>
        </p:spPr>
        <p:txBody>
          <a:bodyPr wrap="squar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Подбор необходимых материалов и инструментов</a:t>
            </a:r>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Прямоугольник 12"/>
          <p:cNvSpPr/>
          <p:nvPr/>
        </p:nvSpPr>
        <p:spPr>
          <a:xfrm>
            <a:off x="1643042" y="1643050"/>
            <a:ext cx="4572000" cy="2554545"/>
          </a:xfrm>
          <a:prstGeom prst="rect">
            <a:avLst/>
          </a:prstGeom>
        </p:spPr>
        <p:txBody>
          <a:bodyPr>
            <a:spAutoFit/>
          </a:bodyPr>
          <a:lstStyle/>
          <a:p>
            <a:pPr lvl="0">
              <a:buFont typeface="Arial" pitchFamily="34" charset="0"/>
              <a:buChar char="•"/>
            </a:pPr>
            <a:r>
              <a:rPr lang="ru-RU" sz="3200" dirty="0" smtClean="0">
                <a:solidFill>
                  <a:schemeClr val="tx2">
                    <a:lumMod val="50000"/>
                  </a:schemeClr>
                </a:solidFill>
              </a:rPr>
              <a:t>Канва </a:t>
            </a:r>
          </a:p>
          <a:p>
            <a:pPr lvl="0">
              <a:buFont typeface="Arial" pitchFamily="34" charset="0"/>
              <a:buChar char="•"/>
            </a:pPr>
            <a:r>
              <a:rPr lang="ru-RU" sz="3200" dirty="0" smtClean="0">
                <a:solidFill>
                  <a:schemeClr val="tx2">
                    <a:lumMod val="50000"/>
                  </a:schemeClr>
                </a:solidFill>
              </a:rPr>
              <a:t>Нитки мулине</a:t>
            </a:r>
          </a:p>
          <a:p>
            <a:pPr lvl="0">
              <a:buFont typeface="Arial" pitchFamily="34" charset="0"/>
              <a:buChar char="•"/>
            </a:pPr>
            <a:r>
              <a:rPr lang="ru-RU" sz="3200" dirty="0" smtClean="0">
                <a:solidFill>
                  <a:schemeClr val="tx2">
                    <a:lumMod val="50000"/>
                  </a:schemeClr>
                </a:solidFill>
              </a:rPr>
              <a:t>Игла</a:t>
            </a:r>
          </a:p>
          <a:p>
            <a:pPr lvl="0">
              <a:buFont typeface="Arial" pitchFamily="34" charset="0"/>
              <a:buChar char="•"/>
            </a:pPr>
            <a:r>
              <a:rPr lang="ru-RU" sz="3200" dirty="0" smtClean="0">
                <a:solidFill>
                  <a:schemeClr val="tx2">
                    <a:lumMod val="50000"/>
                  </a:schemeClr>
                </a:solidFill>
              </a:rPr>
              <a:t>Ножницы</a:t>
            </a:r>
          </a:p>
          <a:p>
            <a:pPr>
              <a:buFont typeface="Arial" pitchFamily="34" charset="0"/>
              <a:buChar char="•"/>
            </a:pPr>
            <a:r>
              <a:rPr lang="ru-RU" sz="3200" dirty="0" smtClean="0">
                <a:solidFill>
                  <a:schemeClr val="tx2">
                    <a:lumMod val="50000"/>
                  </a:schemeClr>
                </a:solidFill>
              </a:rPr>
              <a:t>Пяльцы</a:t>
            </a:r>
            <a:endParaRPr lang="ru-RU" sz="3200" dirty="0">
              <a:solidFill>
                <a:schemeClr val="tx2">
                  <a:lumMod val="50000"/>
                </a:schemeClr>
              </a:solidFill>
            </a:endParaRPr>
          </a:p>
        </p:txBody>
      </p:sp>
      <p:sp>
        <p:nvSpPr>
          <p:cNvPr id="4" name="Стрелка влево 3">
            <a:hlinkClick r:id="rId3" action="ppaction://hlinksldjump"/>
          </p:cNvPr>
          <p:cNvSpPr/>
          <p:nvPr/>
        </p:nvSpPr>
        <p:spPr>
          <a:xfrm>
            <a:off x="539552" y="5589240"/>
            <a:ext cx="889176"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25166"/>
            <a:ext cx="9144000" cy="6876288"/>
          </a:xfrm>
          <a:prstGeom prst="rect">
            <a:avLst/>
          </a:prstGeom>
          <a:noFill/>
        </p:spPr>
      </p:pic>
      <p:sp>
        <p:nvSpPr>
          <p:cNvPr id="6" name="TextBox 5"/>
          <p:cNvSpPr txBox="1"/>
          <p:nvPr/>
        </p:nvSpPr>
        <p:spPr>
          <a:xfrm>
            <a:off x="0" y="857232"/>
            <a:ext cx="8286808" cy="400110"/>
          </a:xfrm>
          <a:prstGeom prst="rect">
            <a:avLst/>
          </a:prstGeom>
          <a:noFill/>
        </p:spPr>
        <p:txBody>
          <a:bodyPr wrap="square" rtlCol="0">
            <a:spAutoFit/>
          </a:bodyPr>
          <a:lstStyle/>
          <a:p>
            <a:pPr>
              <a:buNone/>
            </a:pPr>
            <a:r>
              <a:rPr lang="ru-RU" sz="2000" dirty="0" smtClean="0"/>
              <a:t> </a:t>
            </a:r>
            <a:endParaRPr lang="ru-RU" sz="2400" dirty="0"/>
          </a:p>
        </p:txBody>
      </p:sp>
      <p:sp>
        <p:nvSpPr>
          <p:cNvPr id="7" name="Прямоугольник 6"/>
          <p:cNvSpPr/>
          <p:nvPr/>
        </p:nvSpPr>
        <p:spPr>
          <a:xfrm>
            <a:off x="1428728" y="428604"/>
            <a:ext cx="6429420" cy="769441"/>
          </a:xfrm>
          <a:prstGeom prst="rect">
            <a:avLst/>
          </a:prstGeom>
        </p:spPr>
        <p:txBody>
          <a:bodyPr wrap="square">
            <a:spAutoFit/>
          </a:bodyPr>
          <a:lstStyle/>
          <a:p>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Прямоугольник 7"/>
          <p:cNvSpPr/>
          <p:nvPr/>
        </p:nvSpPr>
        <p:spPr>
          <a:xfrm>
            <a:off x="-357222" y="285728"/>
            <a:ext cx="9501222" cy="769441"/>
          </a:xfrm>
          <a:prstGeom prst="rect">
            <a:avLst/>
          </a:prstGeom>
        </p:spPr>
        <p:txBody>
          <a:bodyPr wrap="square">
            <a:spAutoFit/>
          </a:bodyPr>
          <a:lstStyle/>
          <a:p>
            <a:pPr marL="800100" lvl="1" indent="-342900"/>
            <a:endPar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Прямоугольник 8"/>
          <p:cNvSpPr/>
          <p:nvPr/>
        </p:nvSpPr>
        <p:spPr>
          <a:xfrm>
            <a:off x="0" y="1285860"/>
            <a:ext cx="9144000" cy="461665"/>
          </a:xfrm>
          <a:prstGeom prst="rect">
            <a:avLst/>
          </a:prstGeom>
        </p:spPr>
        <p:txBody>
          <a:bodyPr wrap="square">
            <a:spAutoFit/>
          </a:bodyPr>
          <a:lstStyle/>
          <a:p>
            <a:pPr>
              <a:buNone/>
            </a:pPr>
            <a:endParaRPr lang="ru-RU" sz="2400" i="1" dirty="0">
              <a:solidFill>
                <a:schemeClr val="tx2">
                  <a:lumMod val="50000"/>
                </a:schemeClr>
              </a:solidFill>
            </a:endParaRPr>
          </a:p>
        </p:txBody>
      </p:sp>
      <p:sp>
        <p:nvSpPr>
          <p:cNvPr id="10" name="Прямоугольник 9"/>
          <p:cNvSpPr/>
          <p:nvPr/>
        </p:nvSpPr>
        <p:spPr>
          <a:xfrm>
            <a:off x="2286000" y="2136339"/>
            <a:ext cx="4572000" cy="369332"/>
          </a:xfrm>
          <a:prstGeom prst="rect">
            <a:avLst/>
          </a:prstGeom>
        </p:spPr>
        <p:txBody>
          <a:bodyPr>
            <a:spAutoFit/>
          </a:bodyPr>
          <a:lstStyle/>
          <a:p>
            <a:pPr>
              <a:buNone/>
            </a:pPr>
            <a:endParaRPr lang="ru-RU" dirty="0" smtClean="0"/>
          </a:p>
        </p:txBody>
      </p:sp>
      <p:sp>
        <p:nvSpPr>
          <p:cNvPr id="11" name="Прямоугольник 10"/>
          <p:cNvSpPr/>
          <p:nvPr/>
        </p:nvSpPr>
        <p:spPr>
          <a:xfrm>
            <a:off x="428564" y="285728"/>
            <a:ext cx="8715436" cy="646331"/>
          </a:xfrm>
          <a:prstGeom prst="rect">
            <a:avLst/>
          </a:prstGeom>
        </p:spPr>
        <p:txBody>
          <a:bodyPr wrap="square">
            <a:spAutoFit/>
          </a:bodyPr>
          <a:lstStyle/>
          <a:p>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Прямоугольник 11"/>
          <p:cNvSpPr/>
          <p:nvPr/>
        </p:nvSpPr>
        <p:spPr>
          <a:xfrm>
            <a:off x="357158" y="1071546"/>
            <a:ext cx="6715156" cy="4093428"/>
          </a:xfrm>
          <a:prstGeom prst="rect">
            <a:avLst/>
          </a:prstGeom>
        </p:spPr>
        <p:txBody>
          <a:bodyPr wrap="square">
            <a:spAutoFit/>
          </a:bodyPr>
          <a:lstStyle/>
          <a:p>
            <a:r>
              <a:rPr lang="ru-RU" sz="2000" dirty="0" smtClean="0"/>
              <a:t>Техника вышивания, при которой выполняются два перекрещивающихся диагональных стежка. Порядок выполнения швов: нижний стежок выполняйте из левого нижнего угла в правый верхний, а верхний стежок – из нижнего правого угла в левый верхний. Для ряда крестиков одного цвета сначала выполняйте нижний ряд в одном направлении (</a:t>
            </a:r>
            <a:r>
              <a:rPr lang="ru-RU" sz="2000" dirty="0" err="1" smtClean="0"/>
              <a:t>полукрест</a:t>
            </a:r>
            <a:r>
              <a:rPr lang="ru-RU" sz="2000" dirty="0" smtClean="0"/>
              <a:t>), потом верхний – в обратном порядке (полный крест). Все верхние стежки должны смотреть в одну сторону. Если крестики одного цвета расположены недалеко друг от друга (не более 3 см), то рабочую нитку не отрезают, а делают протяжки с изнаночной стороны., т. е. от одного крестика до другого нитку закрепляют(продевают) под стежками.</a:t>
            </a:r>
          </a:p>
        </p:txBody>
      </p:sp>
      <p:sp>
        <p:nvSpPr>
          <p:cNvPr id="13" name="Прямоугольник 12"/>
          <p:cNvSpPr/>
          <p:nvPr/>
        </p:nvSpPr>
        <p:spPr>
          <a:xfrm>
            <a:off x="1571604" y="357166"/>
            <a:ext cx="5840381" cy="707886"/>
          </a:xfrm>
          <a:prstGeom prst="rect">
            <a:avLst/>
          </a:prstGeom>
        </p:spPr>
        <p:txBody>
          <a:bodyPr wrap="none">
            <a:spAutoFit/>
          </a:bodyPr>
          <a:lstStyle/>
          <a:p>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Технология изготовления</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170" name="AutoShape 2" descr="data:image/jpeg;base64,/9j/4AAQSkZJRgABAQAAAQABAAD/2wCEAAkGBxQSEhUUEhQUFRUXGBcWFBUVFRYUFhUVFxUYFxgVFRUYHCggGBolHRQVITEhJSkrLi4uFx8zODMsNygtLysBCgoKDg0OFA8PFCwcFxksLCwsLCwsLCwsLCwsLCwsLCwsLCwsNzc3LDc3LCwsKys3NysrKywrKysrKysrLCsrK//AABEIALEBHQMBIgACEQEDEQH/xAAbAAAABwEAAAAAAAAAAAAAAAAAAQIDBAUGB//EAEgQAAIBAgQEBAIFBgsHBQAAAAECAwARBBIhMQUGQVETImFxMoEjM0JSkQcUYqGx0hYkQ3KCk8HC0eHwFTRTVJKUokRjc7Lx/8QAFwEBAQEBAAAAAAAAAAAAAAAAAAECA//EAB0RAQEBAQACAwEAAAAAAAAAAAABESExQVFhcRL/2gAMAwEAAhEDEQA/AO20jLrSzSb61FKtTRG9O3pB60KUg0pVIjOlLoEmjojR0BVA4zxaHDJnmcKNgN2Y9lXcmofNnMSYKLxGBZ2OWNBu7nYeg9axHB+Fz42YyyuwmtZnscsKk6Ki7FrdPmazRP45+UF4SqhI4wwuviPnkPa8abfjRcI59aYqqy4YsRcoyyIQeoLXIFarhXK+Hw48iBmPxSP53Y73LH9gpWP4FhpxaaGNrdcoDD1DDUUwDhXH0lIR/o5DspIYN6o40b239KtWjvXNuM8rSYQeJhy0mHW7mJj54yP5RGGpt+OnWtRyZx/86i8xBdeu2dfv26b2P+dBokS1GRShQNaDO2tD0oz60FNjVDZ+H51IU1GG3zqSKlSCA19qVSb2NKoomNqbUX1pRN6NBpQEyaUaNcUdNg2NA7RFaAoMagCUdJQ6UZNFAmks1AmiyX3ohSik9TSwKRbU1Qa0dqC0dRSjSba0dJtrVQqmmG9O02dz7UgVEdBSqTHtSqUEaOiNCoOT80zHEcVMZIsiKsAzDKWYA5ragi97+i10nhUEcMSxq4NtzcXZjqSfc0t8HHnX6OPY65Fv09PWjmwsKqWaOIKBckqoAHc6VMD7yrYm4013HSkMb2PQ2rnnMHEUxB8KOKwa4jjRcjsNM0khGqpYkgdetdDhgVIwqgAAAADTYUgWbEelc34bhVwXEpVS6x3DrvlySkAqOgsb/hXRyQelc85tdhxEBdjhxmW+4u5vb0IFWjpApuSUAi53Nvna/wDZRI11HqB+ysz+URGOFuilsjq7Bb3KrfNtqdKDTqt99qDj9VY/lDj4KojMzROfoZH3Vt/Cc/8A1PypPM3HVkFlYiHNlupObEPtkS2vh3sCet+1P6GphmV1uCCL7j0qctZfkzAmHCKHsGZmcoNkzNfKPatOhvWqkBlvSQnvS6FRSbUa0dqJe1AdNgXJpTG1JU1AMtuulGV7miahegUfSk3oE0tRQALR0KFATsACSbAak9hTMMyv5kYMp2KkEH2I0o8XAJEZG2ZSp9iLVzLl3GycOxHgzAKijLIATkIJ8k6DbbRv8qaOoqdKAcHbWsjx/mZQpWNjk2eRNS7H+Rh7uRuen7LXlDBPFhlEi5WYtIyfczsSF+Qt+umqvBSTvRhqSTrVQs0yw1PtTmcU2W1PtTAuIaUqkxnSoPE8dJGV8PDyTA7lGjXL7h2F6UT2o6zcvMGJBt/s7EW754f36jTcxYxjli4bLcfF4ksaC3oQTc+lTRosVOqHM7BVVWLEmwA01NYbj3HHxTLHGLo1/CiGjyOpBvLf4Usb2PTU9qc4v+e4lkV8HkC3Kr4yOjNdbNJt5VF++tq0XL3LiYZSxs87W8SW1ibfZXsotQM8F5fXCxOzkPOy2kkNhpb4F7KP11oHOlZrmvmTwUMcSiWU2zLuI1Jtma3rsu5qLJzDiusNrf8AsTkXoNcpFq5fzM/i8TkXQ2EMS6bZtTr1PmNWvEebsQiMfCBYLcKcPiFub7Zth86yHDeYJFlbEeHmkdy4BvlzHy7DWyi5/CpUrtINhbrRMBdQdb33/mmqjljHzTq7TR5VBHhvZl8RSLlgjaqL96VzbxAwQFxfNqqZRc52GVbD51asYfjyRYSd4wC+Fa+dPsxO3mKqR16jtT/LWARscnjSBlSNWwgtZXFja/dlAHva9K5d4KccxaQsMNGxGQ6NK438Q7i2l6i8dwZwDCIsWj+PDSXBkhcXIBUalRtfa1ZHRsOPJ8z+01KU2qu4O5bDxs3xFVLe5FzVhW0h4UKaRqUaijZ6aDUGbtRoBf3rUBXpYFKKUYNShBWjtrRikK1qyHDSb0CL0oKKsADg0dZ7jfMIw86R+GWBQuzBgCoBtov2j1q9gmDqGUgqwBUjYg9RQOVz/wDKK6OC0dvEhBLufhysPqf03OmnStJzZxwYWCRgfpApKgWJH6R9B+uszyhgYppc8pOdR4keHcaqG2mY7Oxve40F6Cv5FkgaePPcoBbDq9ssM5JLoV+8bG1+gIrqNYXnLlxrnF4YgMNZYzoJLG4dT0kH6603LePaaBWkUrIABIpFiGsDqPYg/Op4FhrSrUQ2oDcVsKyU0RqfapFMv8XuKQoINKU1FA2lGTQggaUlFaidT0qCJLYzAdQl/wDy/wAqzfN3NTRscNhiokA+mlb4YAdv5zHoKe5q4o+Gt4es0ilUY/DGqm7O3oA/41jOXuAjGzEKWbCoxaVz5WlkvqCw+K9r36A1m30JXKPCjN9KRbDqyspYXaaYEedjuQDXU0UWqK2HVYrKoCrayqOikGwHyqSV7aVfoUPOvFRhsMz7ufJGOpZr/sFz8qrfye8OCx59zYKp7AasfcsTf+bVbz3ii+Kii3WNDIwtoGY5QTrroDppvWz4LhvCjRLWtGl+uvXX3oiytVZx7h64hPCfZr2Nr5WAurD1BsatKr+L4tYQJXNgub5+U6fqt86lac8wGKxGDkmQKhnS7SXuFxCkDK9uh10/ChwbCfn+IbUuNDipjpn6iJB9lelh61W8SMk86Kgz4xiWJU3EYFiI26ZQCPTSrrk/jvgNKjx5AH+nFrMj2AMgHVSdT+NZRu8CgWMKNABYewqVUTDNmS4Nx0I6joalxLpXRIKjFLy0QSilgUCKLNQL+lAV7UFbSgVvvTViBUC1vRqmutLUUTG1AR9KAel2psb0FBzbwU4lA8dxLFdorG2bYlD6G341lOBc2vCrgr5b+ZW0/NnJIJawvkOpt0Poa3vG+JjDxliMzHREGhY279BuSa5U/Bp8cZcTh1DLqZLg5cUxOqRgnYAAXNSjTcqcDbFEYjEglDdlV/imY3HiyAW8trZV6UgocFilgcnw2s2DmNroQuXwWPVbDr0qRyRzMXtE58vwpm0aJlH1T332NiddNai85Y5MQFJzPqRhIo2tJLLsJT91QQbe2ulBJ4hzFIxVFjLYksRFALERkG3iu22xuL6WrW8FwPgxBWbM5JeRjbzSNqzaab/srBcFxc0GIy4lcuJCCzjKRNCNfDvbe97He9htXRcJiVkRXTZgCO+ve9A4KRS0FFKK2hamkuNRRBqN9xQptDa/vTirTainlFKsAijNExo71lWR5j5ZfFyjNPkXw8rBU1Iz3sDm0v19qusNgxh4lRPDjjQa6FQABubmn5CqyMzWAVBck2sLkn2Glc55p482JbRj4INsPEt8+Iktozrf6u97d6iJvHOcpGYDDNDkYhEzK3iSNmAJVc2ietb+DNlGfLm65b2/XWM5d5Q8CNp8R9JiXFu4jBYaL+lbc1t22qK5lgSMRxSY6EeIsY6+SI+bT+h+ut8yT+IbNFa2gKN3O9mrDcggfnN73LNO59GuL679TXRR8Z/mjT5mkRGtiPvQ+nlf96qDnhZhhwS6gZgWyx3KqASSLnW1hWtqJjowzRg2Iu1weoMbC366qsbyG6oMimPxXu5kKEmYXJ0bNuL/AA9PWoHP0StKjIyLPH9bIoYIq2uFcX8zdhUHj8KYGcwq5ET+dSnx4ZidALfCLjS/QVI5Z4OcRiymJMZSIK6qCfpydRI19W1+K99TWUavlFJFwkQOUqUDXu1/Nrppa2taOE6CoWATLHlGw0Gluvap8Q0FdCFCjoUKKRIaUKJtdKIKaINjRW6UaraiJ196gGWhuPWlUlu9FYngnOMnivFiwi5XaPMumRg1lDg9G6NWl4lxVMPGZZb2GgA1ZidlUdTWT/KDwBP97SwlNkaM7Tj7oUC5e19e16y+HjkxT4ZPHKJYrmdi3h6t9FYjQm1rnpU3EWXGcTiMcss7ZhhYwFeOP49SDcMVubeUsR0NaPkzmBPDjhkZLZbQyLZEcAXKnWwcfr371ouGYBMPH4aABFGt+vcsfWuV8WxMeHnbw1zYOY2RD0bdmjXcLcmx9aXgl86rDiJC+HXw3c5VKEiTFN38P7ot8R1NW3JGPgaXNIA05ARZiuUWAt4QXaNha1utt6PkbhMYxMk0snizHWFmsQI9ASvZhbKbenek864NMNMJorASAnEQruwUXEygfCQQNaQXPOsEUkYQkie94MlgwI6k9E739KkcieIcIDJa5d2BF7EE7gdBe9Yzl+M4+crLLdbZmYm0mIUMbKpGyDqB79a6nDEFUKosAAABoABsKEGGo2N6aQUq1bQdqh4/FZRdbEi+l97akD9KwOlWFVPEuFFiWisGYgsrE5GI66fA/wCkPwNQqbg5QyhlNwdQe4NSK5vHzK2FxTQZPDF7mCVtGJsC0MuwBOvbfQVteE8cinAtdHP2HFmOgN1+8NRqKasWRo6J6UKK59zzxTxD4UYkKkBnyxuRJlJtGdO9yb6VK5M5cEQXEYjKZj8IHwxL91ex72rYB/OR2A/Xeq7mLjIwyeVc8r6Rp3P3mPRR1NZQON8WhjXLJKis1rAtqRmF9O1WiuGFxYgjQjYg7W9K5ZFDPip8hyyWZDiJbCwGa3hx+mprqZFhpsNqDk3KWNEWJa4AaGd1fQhvDdih+QJU61004xRIQWW9hoWF9zWU4vydIcZ+cQMoWUFZ42HlNx8R1FwbC/6qtuWcNKukxDWUBbjzABmGUn7VraE9KQXgxa9WUfMVR808wRwIrh1LAsF3PmIy3sPite9h2q+lhWx8o77Cs/zRwv8AOY0RDkcZmiYaZZFW6n2v+2tehksBgF4hLdzlwqtmZ28smKktub7Afs0FV+OikwE1vEzIpz4ecakEAkpL2BvlPfSr3l/mGSN5PFj8MKzfnMN83ha6Sxfom4uBp1FQ+P8AHZsTMkUSfHc4dN7D/jzDbQahTtcdayNrwHiqTwoyspZkDMoNypI1HyNXUOwqr4Jg/CgROqooY9SepPubmrSHatXwQ4KBNCiNAKS7Wos1EW1oDt3pjEYhEZVZ1Vm+BSQCbb2vT+Wsvz5gZGjEsK5ygIkj+9GdTYdSCAalGoVr0zjp1RCzsFUbsxsB7msVy3zgixgSsWjt5JLEm99InG+fa3e9t6gY/FzcRnMCghdM/wB3DxX8wY9ZmH4bd6gH57JxDEkYdtBdTLfywQnbw7aGRhfXppUrmLknwgsmCUmy5JYS31ovfOCT9Z1v61ExET4LEpEfILfxXEAfHYW8CW2/+VxU/jfNBaOzZoVCgy6+ZiSQscJH3iPi7GiKVuamfDxYeQSM5ZkcFcrTGNlCRliQBv5j1tWj5c5XuzzY5UeVxlEY1jijtbKum9rC9ZriHB5lw64wxDMLh4Dr4eGNguUfeHxE761f8N51UQXkUu5sIbD62+wY7Iw0J9NafopOMYKThLgxDxIS5fD9XifdlI3KkXF+xpfA8K3EpbuWEejYhibSSsRcRBd1iF//ANvS+GYOXibnOzeFcieX4cw6QQdl01P4+keOCXBYsRGQLIuuHkYeSaK/1ch7Aaem9FK5r4A2Bk/OMMCsK6ix/wB3kPUD7h00966FyzxT85w0UxBBZfNcW8w0JHpesDxHic2PnEKLZ7kGL4lhFrGaQ7Mb2t8q6Nwfhy4eCOFSSEULc7k9T8zek8iYbUYA3rITc4sVYHAY0aEG8Y7b6GtXhfgX+aP2VdDtNu2oH+v9a04azHMnGzh8RGAgN42OZ2ZE+JRlBCtdutu1BZcW4JBi0KYiMOOl9Cp6FWGorHcQ4LJw+IBc0+HVyxf+WgUhRmFtSFAOo77VYwc4sT/6T54h9Nf/AIqXjeabxnNJgbEMHUzsbi2wGUEnelsItOXOL+MuQvnZdQ+3iIdn00v0I7j1q+rh3KvHZIGBiAMalmuVcqkclgAdfhBAN966vy/xU4lXNhZHKB0OZJLfaQnW24+VSUO8V4ksAZz5ibBEW2Z3sbKP8ToKwOISfF4jww30rgF5VAK4eI3vGO+3uTVhzTw3Ey4nNDC4PkVZfIRGADnYLmvc3A+VaLgeCiwiZEjmLMSXcxsS7E6k/joKcD+H4QmGw6xQqLBk1OhY5hdmPU9asybkVmcfzjCjKipM15BGzBDZXuPLrufQVoMJi1kuVDqRuHRkJ9s29WJUyoxUCQn0A/b/AI09JJYXsT6AXP4VG/OAS3kfYfZNFSJH0qFiiFeIkgACQsToAAo1JoxiVB+CW/8AMasl+UzipjjhsrEMzKVNlEilPhudtbHXtTRRcz8Z8XExSYZTn8yRoFu2Ij3ct2UW0B1sb1P5DxEEcpKqAuIOVHJuySKDeA32Xe22xFM8mY3CQNmlLnFuAHdkKqotcKhvlAtbrrTPNuCXDMcVExVZDd4GXSRtLvEdbNsflUR02IeX5CpEOwql5e4iJoI2GY3jUkkGxNrHXrrV1FsK0pdChQqBDUilStWX4HzjHOcsimFmOVMzAhjmK5SR8LXU6GqNOTYX3pmfFhELv5VXUk9BTGO4jHAhkncIg6nuegHU+lY7jXH48bIYlWQRxW8QstgpfaRkvmIUa7aGpaMlxrF+HjHeOO0TfSTQoMwRL2aRugY2Fx0recjYmBF8JCMrlpI3JF5bm7Btbl1/WLVb8ucAhw8JCnxTJdpZWsTKW3J9PSsBzLw44F/4oylEcYgRWJeDcEgnTKdQF319Kk4i/wCfsSkqPBmCpHZ5Zt/DYXyolt5D2FZjhh+kgSdAMQgEkHiiwkW5AU/K1u1XfK0eHxc2eYgOhPhYWT4gb3MzjaR7k6i4FaHnDAwPFnnbJ4ZDRyD4le+gUDVr7ZetXPaDxvMUSwCQDOznIkJ0YyfaVr7Aa3PYVy5nyGUNeXCE/SmNSqQSHYxnc5Ta3zp+fESSYpWxCFI2BjleL4mYakWJsrkWuBraur8Hgw35qFhCGCxG+n6Wa/W+96lVWcqcbhXDlLoohTNmQWR4x/KJ89Cu4PvWO5oxkvEZUiRCHY5oItjEt/r526XGy9vWoHE440mRcAw8FJAwWTVASbeIO0QNt9CbV0XlLBxRg5STOxzTl7Zyx/udraWpOqy/L3EHiklzxhMRCAs0YteaFeo9RqQfUiuk4TErKiyIbq4DKfQi9Y3n7h0ekytlxK/VWGYv3VlG66bnSrbkO5wUZIAzF2VRsqlico9N6C8xrWjc9lb9hpeH+BfYfspE63VgdRY6H2qg4nzEIIUA8+IdB4UaqWLOVuMwHwj3rQkczcwjDAKih5mF1S/yBIGpudABqTUuF2Z4y4CuYruBsGJW4/Gqjl7hT5jiMSt5Tbww5zvEtjfzHYkkmw0FW07kTJ2yPf5FLX/E0xNTY11NE+HQ7op/oikBvNThlAFzoBqfapYscx4lc8RxaooyBI1k8q2CrHmyi/Qk/iK6bAoWwAAXoALAfhXMOFN48+KnQHJPL4cJFzm1tnB7CxPsDXVQNLVIGI2GZttCP2CszzRzGq5o1fIi/XzAXyg6eHH3c9T0qRzFxoYcsq28R8up2QWsZHHzAHc2rM8B4KcdKHIIwkTXUm9530J1+4GubjrV0SuVOASSsmKxF0VWBw0OosAx+lcdyD1rfCOkYkeXTe6/tH9lPUgRF1FAMLn2FGQL0n7Xy/tq0OE1S8d4dHiGSKZQ6MsmZT/R1B6EVaZtd6gcTxKRGOSVsqqXJPS3htp6+1Qc25m5TfAIXimEkJIXwpDaQ6Wyodn9vSs4nEoGszpLGygrmjLZVuPNYG4v32rX42ebimIAjBUKQUuAyQxspDPJbeU7AdK3nBuX4sLEI41B6szAFnbqXPWoMHwPnTwkWNTDMigIoH0T2FgLbqTr6VuOC8ywThVDZHO0cnlbTQ5ejfK9V8HLuFljGfDwkkE3CKDe56iqTif5PgPpMHKUYX+ilbPEfQX1XpVSOjCiY1yjl/mjEYeQxOrFlv4kDG4FiTeJidLjYbGuk4HikcyK6OvnAIBIDa9Ct999PSkVLNcz/KDwBsO74uL6p7CdNshJA8SP3P4E3rpGcDrXOeYuOvjpRDApYXPgqNVcg2aWQ7BRZrX96UVmIx8+IaOAMsz3Cwytbw1UC5du8o213tp1rV8W5QzYVVhb+MR5nEjbzM3xq7dm/VYVk+K8pScPQOGM2HYfxjoY3B0ZLfZud+lq03DebQMISxEkqAKgDD6QEeRz20+LtY1OexQcH5qmw8TQ5Mnmy+c64ZvtEqdSnUep7Vecp8LOIb85lB8EA+EH1eZzvPJ8tFH4VmoeC4rGs2MitmRTYvcfnLg7L2S1gL9q0PJXMCqoidrKWKoG8vgv/wAFgdh2PyojPcxcNOBnJ8wgds0Mw1MEmpy33tt7ipMnEsRjZoomy+KR5Gt9Eq65p1HVyNh0qZxziT42QRwIZAxtGljksb/xiYj7NvhBqv4pwSTBLHHIxMOrLMoI8CXcew0+dKRt8dynE2D/ADZbi3mV/tiT/iE9yd65xhuIyZGiDfSXIliuRHiPDJGYdTruBvaxrU4rnVmh8I+WewDFf5UEC3gfpNce2vpRYT8n14C0j5cUdUdfghte0aC3w62J63NPI0HLvLsKYdgSsxmW00lh5/0QPsqNrdKyuLhl4dMiNJ9GSfzadhfKbX8Cb9Ejf8al8D4++GkAxVoy3lmiN9XG00fcHY296Z4zLNxBkhiCt4g+mewePDxNsquLjxSN/l0opvDLNjcQYwSrMobFStb6snSPD6/BfYjteulYXDrGioosqgKB6AWrmoil4diEikbyf+lxBFgb7wTnoDr+ItXR8BixLGrrsd/QjQj5G4+VCEY6FyCVkCix0Khune9cwkw82CxKzSynzi8MkkZkw6gqBlcggxtbS/autSbEd6ZMAtlsCLWsRcW9qox+G51yIDioGW4+uw/08B0ve41X2IpScyxSSK6Y7C5AGBDDK1yV3BcdBvVhiOT4BdoDJh2O/gtZSfWM3X9VVGM5FL3LSQya3+lwyE6+qkU6lXUvNGCS5fEw6dBIGJ9ABrVBxrjbYyO0ZOGwrNleaQZHlSwukKHXUm1/wp6DkYqwIkgUfoYVMwFgNGZjr6+taLhfL8UWXMWmddQ8pDEG1vKLWXTsKdELlvhRFnMYjjUAYaK1iqkau46Me3a/etHMhKkBipOzC1x6i+lG4pdqLGPx3KCYmZ2lnmYjIpHkAYAZgDZddSTV7Dwt0AVJmVVAAUJGAAOg8tWGWx996VTFVuIwsgA+nfdR8Ca69dKLiOAkcqVxMkQG4RYyG9SWU/qqzIpmTX2piM3NwXFaleITgescRt/41O4LgJoi3jYh8RmAtmVVy73271b3ApDgVciDVL1Xcy8CXGRrE5ZQGDhltcEbbi3U1bINKVUvVV/BeER4WMRxDTdmPxOT9pj1NWFChTBzZuS5w7n6CQFmdRK8ysoY3ynKbWF6T/BCe2kGEYE7GWa1vmDXRWGp9qo+Y+YocDFnlOp0SNbZ3PYDoPWrkRy7j/BpYMTF5I4pnBEawy5h5dMzBk8oqZyvyXiZnjmksqtIJPFz+cZWJIVQNQxHfrRcKw+Kx+MaWRSrOtgb2WCG40FvtWJA6km9dfigCqqIAFUAD0A0FZyEOvEDVfwfgsGGzeDGqFviIGpHa56a7bVYZj1FJzCrFCRAVIIuDoRuD71mzyDg/FMvhnUfVZj4YN7kqvS/bbWtIuv406xoIqLl0AsNrAWsO1VGN5Zw80wlaOzXBYqSoe2wcDRum/ar1xRRm2lVMMcN4VFh1yQxpGpNyFFrnue9PzYdXBVlDA6EEXBHtT1qFTFV+B4LBCAscaqASRpqCexqcV0tS6FBX4rh0cjKzorMmqlgCRoQbX96Vh8KiDLGioL3sihRfvYVMYUy1UJxOESUMkiK6kWKsLg/I0eCwSQoI41CouwHSnV3pd6gQB1pQpJB70Vj3qmjl2pvpRyA96QsempqyJS8utHQCetDw/Wqhe9Lpoj1oW9ay0cIoU2bd6Ij1oHHNN3FEQO9JsKIMClJHSRaq3j3GYMJGZJ3svQC5Zj91R1NCLm9EWrmk3OGKmTxIxDhIrkK893ZgfhOXamhwrFYgZr4qTMVbOZfBiPfIgIOX5CouumSTqouzAe5A/bVXjebMHFfPiIrj7Ktnb2Crck1ixyIzG5hh7fSTSzfOxGtWEXI7EWLQp2McGq6DYs2+lOmo/FvyiF9MFCWvp40wMaL/ROt/Q2qp4HyxLinM05d3Nj48hKixN8scfW1t9BrW34dypBEQxVpXGoeU5rHuF+EfhV4sfpVz5TqLw/BJCuRNO56sdszHqalq9qMgdqIL6UIV4ntRBh1o7elDL6UUUh7UYajCmjyUSiDUgkU5Y+lArRRJJRiUetEENLsatBeJQD0MtDKagGem2NOZTQyetEpK705ekFDSwKVYqeKY8pJHEgOZwzlshkCqpUaqD1LCrONdBffrba/pVVjcVg5GUySRZh8PnsbEjTQ6gkDSn247hlveeEW0PnUW6d6mmJ7KKJVFQW49hrf7xDY6fWL/jSE4/hemIh0Nj9Iuh7b1dRZ5BQyDtUH/bmG/wCYh/rU/wAaMcbwxtbEQ66D6VNfbWmql5aXlqvfjWHG88P9an+NKbjeHH8vEeujq2nyNNEy1KtVQ3MuFv8AXL+Df4UteZMKf5dPxNTRa2ostVh5iwo/l4/+r+ykfwmwn/MR/wDVTYLNyACTsBc1xfGYmXieLaWxyK3hYaPcXvudR0BJNq6Rxnj2HlheOLFwozDLmLbKdGtbra+tUXBYcJhPD8LFQMI2Y2ZxmKyaG57jQ396lGh4JyxHDZ5LSy752F8umyA6KPar61Va8yYT/mIv+sUf+34SbAu3qsUjKR3DBbEe1BaUKqTzDD2m/qJv3aMcwQWv9J84ZR6fdq6q1oxVP/CSDvJ/Uy/u0n+EsHeT+qlH7VpoubUdqqP4R4f7zf1Un7tKPMWHG8lv6D/u00WtqFqqv4RYf7Lsx+6scjMfZQtzRDmCL7s//bzfu00W1CqheYoe0w94Jh0vvkpwcfg7v84pB/dpqLSiqtTjsB+0dO8cg/u0ocbgv8Z/6H/dposLUKrv9uwa+fbfyP8Au0k8wYfQeKNdtG/wq6LO1C1Vbcfi+yJXH3khldfa4WiPH4/uT/8Abzfu1FWtCqr+EMX3MR/2837tEOYYvuzf9vN+7TUW1Cqkcww/+72+om/dpQ5gg7yD3ilH92mqOfcfOlYjY0KFQRMT0/12qGuz/KhQohXT8aYbZfc/sFChQQeo/nVM5Y+N/b+9QoUGkO4/10pLUdCgS3+FEetChUUgf2f2Uym5/wBdqFCqh59j/rrU+P4R7CjoUChQFChVA7Ukb0KFAY6021ChQgxvTlChRRmhQoVUJNBqFCgTTfUe1ChQOJtSloUKAzRiioUUKMUKFZ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data:image/jpeg;base64,/9j/4AAQSkZJRgABAQAAAQABAAD/2wCEAAkGBxQSEhUUEhQUFRUXGBcWFBUVFRYUFhUVFxUYFxgVFRUYHCggGBolHRQVITEhJSkrLi4uFx8zODMsNygtLysBCgoKDg0OFA8PFCwcFxksLCwsLCwsLCwsLCwsLCwsLCwsLCwsNzc3LDc3LCwsKys3NysrKywrKysrKysrLCsrK//AABEIALEBHQMBIgACEQEDEQH/xAAbAAAABwEAAAAAAAAAAAAAAAAAAQIDBAUGB//EAEgQAAIBAgQEBAIFBgsHBQAAAAECAwARBBIhMQUGQVETImFxMoEjM0JSkQcUYqGx0hYkQ3KCk8HC0eHwFTRTVJKUokRjc7Lx/8QAFwEBAQEBAAAAAAAAAAAAAAAAAAECA//EAB0RAQEBAQACAwEAAAAAAAAAAAABESExQVFhcRL/2gAMAwEAAhEDEQA/AO20jLrSzSb61FKtTRG9O3pB60KUg0pVIjOlLoEmjojR0BVA4zxaHDJnmcKNgN2Y9lXcmofNnMSYKLxGBZ2OWNBu7nYeg9axHB+Fz42YyyuwmtZnscsKk6Ki7FrdPmazRP45+UF4SqhI4wwuviPnkPa8abfjRcI59aYqqy4YsRcoyyIQeoLXIFarhXK+Hw48iBmPxSP53Y73LH9gpWP4FhpxaaGNrdcoDD1DDUUwDhXH0lIR/o5DspIYN6o40b239KtWjvXNuM8rSYQeJhy0mHW7mJj54yP5RGGpt+OnWtRyZx/86i8xBdeu2dfv26b2P+dBokS1GRShQNaDO2tD0oz60FNjVDZ+H51IU1GG3zqSKlSCA19qVSb2NKoomNqbUX1pRN6NBpQEyaUaNcUdNg2NA7RFaAoMagCUdJQ6UZNFAmks1AmiyX3ohSik9TSwKRbU1Qa0dqC0dRSjSba0dJtrVQqmmG9O02dz7UgVEdBSqTHtSqUEaOiNCoOT80zHEcVMZIsiKsAzDKWYA5ragi97+i10nhUEcMSxq4NtzcXZjqSfc0t8HHnX6OPY65Fv09PWjmwsKqWaOIKBckqoAHc6VMD7yrYm4013HSkMb2PQ2rnnMHEUxB8KOKwa4jjRcjsNM0khGqpYkgdetdDhgVIwqgAAAADTYUgWbEelc34bhVwXEpVS6x3DrvlySkAqOgsb/hXRyQelc85tdhxEBdjhxmW+4u5vb0IFWjpApuSUAi53Nvna/wDZRI11HqB+ysz+URGOFuilsjq7Bb3KrfNtqdKDTqt99qDj9VY/lDj4KojMzROfoZH3Vt/Cc/8A1PypPM3HVkFlYiHNlupObEPtkS2vh3sCet+1P6GphmV1uCCL7j0qctZfkzAmHCKHsGZmcoNkzNfKPatOhvWqkBlvSQnvS6FRSbUa0dqJe1AdNgXJpTG1JU1AMtuulGV7miahegUfSk3oE0tRQALR0KFATsACSbAak9hTMMyv5kYMp2KkEH2I0o8XAJEZG2ZSp9iLVzLl3GycOxHgzAKijLIATkIJ8k6DbbRv8qaOoqdKAcHbWsjx/mZQpWNjk2eRNS7H+Rh7uRuen7LXlDBPFhlEi5WYtIyfczsSF+Qt+umqvBSTvRhqSTrVQs0yw1PtTmcU2W1PtTAuIaUqkxnSoPE8dJGV8PDyTA7lGjXL7h2F6UT2o6zcvMGJBt/s7EW754f36jTcxYxjli4bLcfF4ksaC3oQTc+lTRosVOqHM7BVVWLEmwA01NYbj3HHxTLHGLo1/CiGjyOpBvLf4Usb2PTU9qc4v+e4lkV8HkC3Kr4yOjNdbNJt5VF++tq0XL3LiYZSxs87W8SW1ibfZXsotQM8F5fXCxOzkPOy2kkNhpb4F7KP11oHOlZrmvmTwUMcSiWU2zLuI1Jtma3rsu5qLJzDiusNrf8AsTkXoNcpFq5fzM/i8TkXQ2EMS6bZtTr1PmNWvEebsQiMfCBYLcKcPiFub7Zth86yHDeYJFlbEeHmkdy4BvlzHy7DWyi5/CpUrtINhbrRMBdQdb33/mmqjljHzTq7TR5VBHhvZl8RSLlgjaqL96VzbxAwQFxfNqqZRc52GVbD51asYfjyRYSd4wC+Fa+dPsxO3mKqR16jtT/LWARscnjSBlSNWwgtZXFja/dlAHva9K5d4KccxaQsMNGxGQ6NK438Q7i2l6i8dwZwDCIsWj+PDSXBkhcXIBUalRtfa1ZHRsOPJ8z+01KU2qu4O5bDxs3xFVLe5FzVhW0h4UKaRqUaijZ6aDUGbtRoBf3rUBXpYFKKUYNShBWjtrRikK1qyHDSb0CL0oKKsADg0dZ7jfMIw86R+GWBQuzBgCoBtov2j1q9gmDqGUgqwBUjYg9RQOVz/wDKK6OC0dvEhBLufhysPqf03OmnStJzZxwYWCRgfpApKgWJH6R9B+uszyhgYppc8pOdR4keHcaqG2mY7Oxve40F6Cv5FkgaePPcoBbDq9ssM5JLoV+8bG1+gIrqNYXnLlxrnF4YgMNZYzoJLG4dT0kH6603LePaaBWkUrIABIpFiGsDqPYg/Op4FhrSrUQ2oDcVsKyU0RqfapFMv8XuKQoINKU1FA2lGTQggaUlFaidT0qCJLYzAdQl/wDy/wAqzfN3NTRscNhiokA+mlb4YAdv5zHoKe5q4o+Gt4es0ilUY/DGqm7O3oA/41jOXuAjGzEKWbCoxaVz5WlkvqCw+K9r36A1m30JXKPCjN9KRbDqyspYXaaYEedjuQDXU0UWqK2HVYrKoCrayqOikGwHyqSV7aVfoUPOvFRhsMz7ufJGOpZr/sFz8qrfye8OCx59zYKp7AasfcsTf+bVbz3ii+Kii3WNDIwtoGY5QTrroDppvWz4LhvCjRLWtGl+uvXX3oiytVZx7h64hPCfZr2Nr5WAurD1BsatKr+L4tYQJXNgub5+U6fqt86lac8wGKxGDkmQKhnS7SXuFxCkDK9uh10/ChwbCfn+IbUuNDipjpn6iJB9lelh61W8SMk86Kgz4xiWJU3EYFiI26ZQCPTSrrk/jvgNKjx5AH+nFrMj2AMgHVSdT+NZRu8CgWMKNABYewqVUTDNmS4Nx0I6joalxLpXRIKjFLy0QSilgUCKLNQL+lAV7UFbSgVvvTViBUC1vRqmutLUUTG1AR9KAel2psb0FBzbwU4lA8dxLFdorG2bYlD6G341lOBc2vCrgr5b+ZW0/NnJIJawvkOpt0Poa3vG+JjDxliMzHREGhY279BuSa5U/Bp8cZcTh1DLqZLg5cUxOqRgnYAAXNSjTcqcDbFEYjEglDdlV/imY3HiyAW8trZV6UgocFilgcnw2s2DmNroQuXwWPVbDr0qRyRzMXtE58vwpm0aJlH1T332NiddNai85Y5MQFJzPqRhIo2tJLLsJT91QQbe2ulBJ4hzFIxVFjLYksRFALERkG3iu22xuL6WrW8FwPgxBWbM5JeRjbzSNqzaab/srBcFxc0GIy4lcuJCCzjKRNCNfDvbe97He9htXRcJiVkRXTZgCO+ve9A4KRS0FFKK2hamkuNRRBqN9xQptDa/vTirTainlFKsAijNExo71lWR5j5ZfFyjNPkXw8rBU1Iz3sDm0v19qusNgxh4lRPDjjQa6FQABubmn5CqyMzWAVBck2sLkn2Glc55p482JbRj4INsPEt8+Iktozrf6u97d6iJvHOcpGYDDNDkYhEzK3iSNmAJVc2ietb+DNlGfLm65b2/XWM5d5Q8CNp8R9JiXFu4jBYaL+lbc1t22qK5lgSMRxSY6EeIsY6+SI+bT+h+ut8yT+IbNFa2gKN3O9mrDcggfnN73LNO59GuL679TXRR8Z/mjT5mkRGtiPvQ+nlf96qDnhZhhwS6gZgWyx3KqASSLnW1hWtqJjowzRg2Iu1weoMbC366qsbyG6oMimPxXu5kKEmYXJ0bNuL/AA9PWoHP0StKjIyLPH9bIoYIq2uFcX8zdhUHj8KYGcwq5ET+dSnx4ZidALfCLjS/QVI5Z4OcRiymJMZSIK6qCfpydRI19W1+K99TWUavlFJFwkQOUqUDXu1/Nrppa2taOE6CoWATLHlGw0Gluvap8Q0FdCFCjoUKKRIaUKJtdKIKaINjRW6UaraiJ196gGWhuPWlUlu9FYngnOMnivFiwi5XaPMumRg1lDg9G6NWl4lxVMPGZZb2GgA1ZidlUdTWT/KDwBP97SwlNkaM7Tj7oUC5e19e16y+HjkxT4ZPHKJYrmdi3h6t9FYjQm1rnpU3EWXGcTiMcss7ZhhYwFeOP49SDcMVubeUsR0NaPkzmBPDjhkZLZbQyLZEcAXKnWwcfr371ouGYBMPH4aABFGt+vcsfWuV8WxMeHnbw1zYOY2RD0bdmjXcLcmx9aXgl86rDiJC+HXw3c5VKEiTFN38P7ot8R1NW3JGPgaXNIA05ARZiuUWAt4QXaNha1utt6PkbhMYxMk0snizHWFmsQI9ASvZhbKbenek864NMNMJorASAnEQruwUXEygfCQQNaQXPOsEUkYQkie94MlgwI6k9E739KkcieIcIDJa5d2BF7EE7gdBe9Yzl+M4+crLLdbZmYm0mIUMbKpGyDqB79a6nDEFUKosAAABoABsKEGGo2N6aQUq1bQdqh4/FZRdbEi+l97akD9KwOlWFVPEuFFiWisGYgsrE5GI66fA/wCkPwNQqbg5QyhlNwdQe4NSK5vHzK2FxTQZPDF7mCVtGJsC0MuwBOvbfQVteE8cinAtdHP2HFmOgN1+8NRqKasWRo6J6UKK59zzxTxD4UYkKkBnyxuRJlJtGdO9yb6VK5M5cEQXEYjKZj8IHwxL91ex72rYB/OR2A/Xeq7mLjIwyeVc8r6Rp3P3mPRR1NZQON8WhjXLJKis1rAtqRmF9O1WiuGFxYgjQjYg7W9K5ZFDPip8hyyWZDiJbCwGa3hx+mprqZFhpsNqDk3KWNEWJa4AaGd1fQhvDdih+QJU61004xRIQWW9hoWF9zWU4vydIcZ+cQMoWUFZ42HlNx8R1FwbC/6qtuWcNKukxDWUBbjzABmGUn7VraE9KQXgxa9WUfMVR808wRwIrh1LAsF3PmIy3sPite9h2q+lhWx8o77Cs/zRwv8AOY0RDkcZmiYaZZFW6n2v+2tehksBgF4hLdzlwqtmZ28smKktub7Afs0FV+OikwE1vEzIpz4ecakEAkpL2BvlPfSr3l/mGSN5PFj8MKzfnMN83ha6Sxfom4uBp1FQ+P8AHZsTMkUSfHc4dN7D/jzDbQahTtcdayNrwHiqTwoyspZkDMoNypI1HyNXUOwqr4Jg/CgROqooY9SepPubmrSHatXwQ4KBNCiNAKS7Wos1EW1oDt3pjEYhEZVZ1Vm+BSQCbb2vT+Wsvz5gZGjEsK5ygIkj+9GdTYdSCAalGoVr0zjp1RCzsFUbsxsB7msVy3zgixgSsWjt5JLEm99InG+fa3e9t6gY/FzcRnMCghdM/wB3DxX8wY9ZmH4bd6gH57JxDEkYdtBdTLfywQnbw7aGRhfXppUrmLknwgsmCUmy5JYS31ovfOCT9Z1v61ExET4LEpEfILfxXEAfHYW8CW2/+VxU/jfNBaOzZoVCgy6+ZiSQscJH3iPi7GiKVuamfDxYeQSM5ZkcFcrTGNlCRliQBv5j1tWj5c5XuzzY5UeVxlEY1jijtbKum9rC9ZriHB5lw64wxDMLh4Dr4eGNguUfeHxE761f8N51UQXkUu5sIbD62+wY7Iw0J9NafopOMYKThLgxDxIS5fD9XifdlI3KkXF+xpfA8K3EpbuWEejYhibSSsRcRBd1iF//ANvS+GYOXibnOzeFcieX4cw6QQdl01P4+keOCXBYsRGQLIuuHkYeSaK/1ch7Aaem9FK5r4A2Bk/OMMCsK6ix/wB3kPUD7h00966FyzxT85w0UxBBZfNcW8w0JHpesDxHic2PnEKLZ7kGL4lhFrGaQ7Mb2t8q6Nwfhy4eCOFSSEULc7k9T8zek8iYbUYA3rITc4sVYHAY0aEG8Y7b6GtXhfgX+aP2VdDtNu2oH+v9a04azHMnGzh8RGAgN42OZ2ZE+JRlBCtdutu1BZcW4JBi0KYiMOOl9Cp6FWGorHcQ4LJw+IBc0+HVyxf+WgUhRmFtSFAOo77VYwc4sT/6T54h9Nf/AIqXjeabxnNJgbEMHUzsbi2wGUEnelsItOXOL+MuQvnZdQ+3iIdn00v0I7j1q+rh3KvHZIGBiAMalmuVcqkclgAdfhBAN966vy/xU4lXNhZHKB0OZJLfaQnW24+VSUO8V4ksAZz5ibBEW2Z3sbKP8ToKwOISfF4jww30rgF5VAK4eI3vGO+3uTVhzTw3Ey4nNDC4PkVZfIRGADnYLmvc3A+VaLgeCiwiZEjmLMSXcxsS7E6k/joKcD+H4QmGw6xQqLBk1OhY5hdmPU9asybkVmcfzjCjKipM15BGzBDZXuPLrufQVoMJi1kuVDqRuHRkJ9s29WJUyoxUCQn0A/b/AI09JJYXsT6AXP4VG/OAS3kfYfZNFSJH0qFiiFeIkgACQsToAAo1JoxiVB+CW/8AMasl+UzipjjhsrEMzKVNlEilPhudtbHXtTRRcz8Z8XExSYZTn8yRoFu2Ij3ct2UW0B1sb1P5DxEEcpKqAuIOVHJuySKDeA32Xe22xFM8mY3CQNmlLnFuAHdkKqotcKhvlAtbrrTPNuCXDMcVExVZDd4GXSRtLvEdbNsflUR02IeX5CpEOwql5e4iJoI2GY3jUkkGxNrHXrrV1FsK0pdChQqBDUilStWX4HzjHOcsimFmOVMzAhjmK5SR8LXU6GqNOTYX3pmfFhELv5VXUk9BTGO4jHAhkncIg6nuegHU+lY7jXH48bIYlWQRxW8QstgpfaRkvmIUa7aGpaMlxrF+HjHeOO0TfSTQoMwRL2aRugY2Fx0recjYmBF8JCMrlpI3JF5bm7Btbl1/WLVb8ucAhw8JCnxTJdpZWsTKW3J9PSsBzLw44F/4oylEcYgRWJeDcEgnTKdQF319Kk4i/wCfsSkqPBmCpHZ5Zt/DYXyolt5D2FZjhh+kgSdAMQgEkHiiwkW5AU/K1u1XfK0eHxc2eYgOhPhYWT4gb3MzjaR7k6i4FaHnDAwPFnnbJ4ZDRyD4le+gUDVr7ZetXPaDxvMUSwCQDOznIkJ0YyfaVr7Aa3PYVy5nyGUNeXCE/SmNSqQSHYxnc5Ta3zp+fESSYpWxCFI2BjleL4mYakWJsrkWuBraur8Hgw35qFhCGCxG+n6Wa/W+96lVWcqcbhXDlLoohTNmQWR4x/KJ89Cu4PvWO5oxkvEZUiRCHY5oItjEt/r526XGy9vWoHE440mRcAw8FJAwWTVASbeIO0QNt9CbV0XlLBxRg5STOxzTl7Zyx/udraWpOqy/L3EHiklzxhMRCAs0YteaFeo9RqQfUiuk4TErKiyIbq4DKfQi9Y3n7h0ekytlxK/VWGYv3VlG66bnSrbkO5wUZIAzF2VRsqlico9N6C8xrWjc9lb9hpeH+BfYfspE63VgdRY6H2qg4nzEIIUA8+IdB4UaqWLOVuMwHwj3rQkczcwjDAKih5mF1S/yBIGpudABqTUuF2Z4y4CuYruBsGJW4/Gqjl7hT5jiMSt5Tbww5zvEtjfzHYkkmw0FW07kTJ2yPf5FLX/E0xNTY11NE+HQ7op/oikBvNThlAFzoBqfapYscx4lc8RxaooyBI1k8q2CrHmyi/Qk/iK6bAoWwAAXoALAfhXMOFN48+KnQHJPL4cJFzm1tnB7CxPsDXVQNLVIGI2GZttCP2CszzRzGq5o1fIi/XzAXyg6eHH3c9T0qRzFxoYcsq28R8up2QWsZHHzAHc2rM8B4KcdKHIIwkTXUm9530J1+4GubjrV0SuVOASSsmKxF0VWBw0OosAx+lcdyD1rfCOkYkeXTe6/tH9lPUgRF1FAMLn2FGQL0n7Xy/tq0OE1S8d4dHiGSKZQ6MsmZT/R1B6EVaZtd6gcTxKRGOSVsqqXJPS3htp6+1Qc25m5TfAIXimEkJIXwpDaQ6Wyodn9vSs4nEoGszpLGygrmjLZVuPNYG4v32rX42ebimIAjBUKQUuAyQxspDPJbeU7AdK3nBuX4sLEI41B6szAFnbqXPWoMHwPnTwkWNTDMigIoH0T2FgLbqTr6VuOC8ywThVDZHO0cnlbTQ5ejfK9V8HLuFljGfDwkkE3CKDe56iqTif5PgPpMHKUYX+ilbPEfQX1XpVSOjCiY1yjl/mjEYeQxOrFlv4kDG4FiTeJidLjYbGuk4HikcyK6OvnAIBIDa9Ct999PSkVLNcz/KDwBsO74uL6p7CdNshJA8SP3P4E3rpGcDrXOeYuOvjpRDApYXPgqNVcg2aWQ7BRZrX96UVmIx8+IaOAMsz3Cwytbw1UC5du8o213tp1rV8W5QzYVVhb+MR5nEjbzM3xq7dm/VYVk+K8pScPQOGM2HYfxjoY3B0ZLfZud+lq03DebQMISxEkqAKgDD6QEeRz20+LtY1OexQcH5qmw8TQ5Mnmy+c64ZvtEqdSnUep7Vecp8LOIb85lB8EA+EH1eZzvPJ8tFH4VmoeC4rGs2MitmRTYvcfnLg7L2S1gL9q0PJXMCqoidrKWKoG8vgv/wAFgdh2PyojPcxcNOBnJ8wgds0Mw1MEmpy33tt7ipMnEsRjZoomy+KR5Gt9Eq65p1HVyNh0qZxziT42QRwIZAxtGljksb/xiYj7NvhBqv4pwSTBLHHIxMOrLMoI8CXcew0+dKRt8dynE2D/ADZbi3mV/tiT/iE9yd65xhuIyZGiDfSXIliuRHiPDJGYdTruBvaxrU4rnVmh8I+WewDFf5UEC3gfpNce2vpRYT8n14C0j5cUdUdfghte0aC3w62J63NPI0HLvLsKYdgSsxmW00lh5/0QPsqNrdKyuLhl4dMiNJ9GSfzadhfKbX8Cb9Ejf8al8D4++GkAxVoy3lmiN9XG00fcHY296Z4zLNxBkhiCt4g+mewePDxNsquLjxSN/l0opvDLNjcQYwSrMobFStb6snSPD6/BfYjteulYXDrGioosqgKB6AWrmoil4diEikbyf+lxBFgb7wTnoDr+ItXR8BixLGrrsd/QjQj5G4+VCEY6FyCVkCix0Khune9cwkw82CxKzSynzi8MkkZkw6gqBlcggxtbS/autSbEd6ZMAtlsCLWsRcW9qox+G51yIDioGW4+uw/08B0ve41X2IpScyxSSK6Y7C5AGBDDK1yV3BcdBvVhiOT4BdoDJh2O/gtZSfWM3X9VVGM5FL3LSQya3+lwyE6+qkU6lXUvNGCS5fEw6dBIGJ9ABrVBxrjbYyO0ZOGwrNleaQZHlSwukKHXUm1/wp6DkYqwIkgUfoYVMwFgNGZjr6+taLhfL8UWXMWmddQ8pDEG1vKLWXTsKdELlvhRFnMYjjUAYaK1iqkau46Me3a/etHMhKkBipOzC1x6i+lG4pdqLGPx3KCYmZ2lnmYjIpHkAYAZgDZddSTV7Dwt0AVJmVVAAUJGAAOg8tWGWx996VTFVuIwsgA+nfdR8Ca69dKLiOAkcqVxMkQG4RYyG9SWU/qqzIpmTX2piM3NwXFaleITgescRt/41O4LgJoi3jYh8RmAtmVVy73271b3ApDgVciDVL1Xcy8CXGRrE5ZQGDhltcEbbi3U1bINKVUvVV/BeER4WMRxDTdmPxOT9pj1NWFChTBzZuS5w7n6CQFmdRK8ysoY3ynKbWF6T/BCe2kGEYE7GWa1vmDXRWGp9qo+Y+YocDFnlOp0SNbZ3PYDoPWrkRy7j/BpYMTF5I4pnBEawy5h5dMzBk8oqZyvyXiZnjmksqtIJPFz+cZWJIVQNQxHfrRcKw+Kx+MaWRSrOtgb2WCG40FvtWJA6km9dfigCqqIAFUAD0A0FZyEOvEDVfwfgsGGzeDGqFviIGpHa56a7bVYZj1FJzCrFCRAVIIuDoRuD71mzyDg/FMvhnUfVZj4YN7kqvS/bbWtIuv406xoIqLl0AsNrAWsO1VGN5Zw80wlaOzXBYqSoe2wcDRum/ar1xRRm2lVMMcN4VFh1yQxpGpNyFFrnue9PzYdXBVlDA6EEXBHtT1qFTFV+B4LBCAscaqASRpqCexqcV0tS6FBX4rh0cjKzorMmqlgCRoQbX96Vh8KiDLGioL3sihRfvYVMYUy1UJxOESUMkiK6kWKsLg/I0eCwSQoI41CouwHSnV3pd6gQB1pQpJB70Vj3qmjl2pvpRyA96QsempqyJS8utHQCetDw/Wqhe9Lpoj1oW9ay0cIoU2bd6Ij1oHHNN3FEQO9JsKIMClJHSRaq3j3GYMJGZJ3svQC5Zj91R1NCLm9EWrmk3OGKmTxIxDhIrkK893ZgfhOXamhwrFYgZr4qTMVbOZfBiPfIgIOX5CouumSTqouzAe5A/bVXjebMHFfPiIrj7Ktnb2Crck1ixyIzG5hh7fSTSzfOxGtWEXI7EWLQp2McGq6DYs2+lOmo/FvyiF9MFCWvp40wMaL/ROt/Q2qp4HyxLinM05d3Nj48hKixN8scfW1t9BrW34dypBEQxVpXGoeU5rHuF+EfhV4sfpVz5TqLw/BJCuRNO56sdszHqalq9qMgdqIL6UIV4ntRBh1o7elDL6UUUh7UYajCmjyUSiDUgkU5Y+lArRRJJRiUetEENLsatBeJQD0MtDKagGem2NOZTQyetEpK705ekFDSwKVYqeKY8pJHEgOZwzlshkCqpUaqD1LCrONdBffrba/pVVjcVg5GUySRZh8PnsbEjTQ6gkDSn247hlveeEW0PnUW6d6mmJ7KKJVFQW49hrf7xDY6fWL/jSE4/hemIh0Nj9Iuh7b1dRZ5BQyDtUH/bmG/wCYh/rU/wAaMcbwxtbEQ66D6VNfbWmql5aXlqvfjWHG88P9an+NKbjeHH8vEeujq2nyNNEy1KtVQ3MuFv8AXL+Df4UteZMKf5dPxNTRa2ostVh5iwo/l4/+r+ykfwmwn/MR/wDVTYLNyACTsBc1xfGYmXieLaWxyK3hYaPcXvudR0BJNq6Rxnj2HlheOLFwozDLmLbKdGtbra+tUXBYcJhPD8LFQMI2Y2ZxmKyaG57jQ396lGh4JyxHDZ5LSy752F8umyA6KPar61Va8yYT/mIv+sUf+34SbAu3qsUjKR3DBbEe1BaUKqTzDD2m/qJv3aMcwQWv9J84ZR6fdq6q1oxVP/CSDvJ/Uy/u0n+EsHeT+qlH7VpoubUdqqP4R4f7zf1Un7tKPMWHG8lv6D/u00WtqFqqv4RYf7Lsx+6scjMfZQtzRDmCL7s//bzfu00W1CqheYoe0w94Jh0vvkpwcfg7v84pB/dpqLSiqtTjsB+0dO8cg/u0ocbgv8Z/6H/dposLUKrv9uwa+fbfyP8Au0k8wYfQeKNdtG/wq6LO1C1Vbcfi+yJXH3khldfa4WiPH4/uT/8Abzfu1FWtCqr+EMX3MR/2837tEOYYvuzf9vN+7TUW1Cqkcww/+72+om/dpQ5gg7yD3ilH92mqOfcfOlYjY0KFQRMT0/12qGuz/KhQohXT8aYbZfc/sFChQQeo/nVM5Y+N/b+9QoUGkO4/10pLUdCgS3+FEetChUUgf2f2Uym5/wBdqFCqh59j/rrU+P4R7CjoUChQFChVA7Ukb0KFAY6021ChQgxvTlChRRmhQoVUJNBqFCgTTfUe1ChQOJtSloUKAzRiioUUKMUKFZ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data:image/jpeg;base64,/9j/4AAQSkZJRgABAQAAAQABAAD/2wCEAAkGBxQSEhUUEhQUFRUXGBcWFBUVFRYUFhUVFxUYFxgVFRUYHCggGBolHRQVITEhJSkrLi4uFx8zODMsNygtLysBCgoKDg0OFA8PFCwcFxksLCwsLCwsLCwsLCwsLCwsLCwsLCwsNzc3LDc3LCwsKys3NysrKywrKysrKysrLCsrK//AABEIALEBHQMBIgACEQEDEQH/xAAbAAAABwEAAAAAAAAAAAAAAAAAAQIDBAUGB//EAEgQAAIBAgQEBAIFBgsHBQAAAAECAwARBBIhMQUGQVETImFxMoEjM0JSkQcUYqGx0hYkQ3KCk8HC0eHwFTRTVJKUokRjc7Lx/8QAFwEBAQEBAAAAAAAAAAAAAAAAAAECA//EAB0RAQEBAQACAwEAAAAAAAAAAAABESExQVFhcRL/2gAMAwEAAhEDEQA/AO20jLrSzSb61FKtTRG9O3pB60KUg0pVIjOlLoEmjojR0BVA4zxaHDJnmcKNgN2Y9lXcmofNnMSYKLxGBZ2OWNBu7nYeg9axHB+Fz42YyyuwmtZnscsKk6Ki7FrdPmazRP45+UF4SqhI4wwuviPnkPa8abfjRcI59aYqqy4YsRcoyyIQeoLXIFarhXK+Hw48iBmPxSP53Y73LH9gpWP4FhpxaaGNrdcoDD1DDUUwDhXH0lIR/o5DspIYN6o40b239KtWjvXNuM8rSYQeJhy0mHW7mJj54yP5RGGpt+OnWtRyZx/86i8xBdeu2dfv26b2P+dBokS1GRShQNaDO2tD0oz60FNjVDZ+H51IU1GG3zqSKlSCA19qVSb2NKoomNqbUX1pRN6NBpQEyaUaNcUdNg2NA7RFaAoMagCUdJQ6UZNFAmks1AmiyX3ohSik9TSwKRbU1Qa0dqC0dRSjSba0dJtrVQqmmG9O02dz7UgVEdBSqTHtSqUEaOiNCoOT80zHEcVMZIsiKsAzDKWYA5ragi97+i10nhUEcMSxq4NtzcXZjqSfc0t8HHnX6OPY65Fv09PWjmwsKqWaOIKBckqoAHc6VMD7yrYm4013HSkMb2PQ2rnnMHEUxB8KOKwa4jjRcjsNM0khGqpYkgdetdDhgVIwqgAAAADTYUgWbEelc34bhVwXEpVS6x3DrvlySkAqOgsb/hXRyQelc85tdhxEBdjhxmW+4u5vb0IFWjpApuSUAi53Nvna/wDZRI11HqB+ysz+URGOFuilsjq7Bb3KrfNtqdKDTqt99qDj9VY/lDj4KojMzROfoZH3Vt/Cc/8A1PypPM3HVkFlYiHNlupObEPtkS2vh3sCet+1P6GphmV1uCCL7j0qctZfkzAmHCKHsGZmcoNkzNfKPatOhvWqkBlvSQnvS6FRSbUa0dqJe1AdNgXJpTG1JU1AMtuulGV7miahegUfSk3oE0tRQALR0KFATsACSbAak9hTMMyv5kYMp2KkEH2I0o8XAJEZG2ZSp9iLVzLl3GycOxHgzAKijLIATkIJ8k6DbbRv8qaOoqdKAcHbWsjx/mZQpWNjk2eRNS7H+Rh7uRuen7LXlDBPFhlEi5WYtIyfczsSF+Qt+umqvBSTvRhqSTrVQs0yw1PtTmcU2W1PtTAuIaUqkxnSoPE8dJGV8PDyTA7lGjXL7h2F6UT2o6zcvMGJBt/s7EW754f36jTcxYxjli4bLcfF4ksaC3oQTc+lTRosVOqHM7BVVWLEmwA01NYbj3HHxTLHGLo1/CiGjyOpBvLf4Usb2PTU9qc4v+e4lkV8HkC3Kr4yOjNdbNJt5VF++tq0XL3LiYZSxs87W8SW1ibfZXsotQM8F5fXCxOzkPOy2kkNhpb4F7KP11oHOlZrmvmTwUMcSiWU2zLuI1Jtma3rsu5qLJzDiusNrf8AsTkXoNcpFq5fzM/i8TkXQ2EMS6bZtTr1PmNWvEebsQiMfCBYLcKcPiFub7Zth86yHDeYJFlbEeHmkdy4BvlzHy7DWyi5/CpUrtINhbrRMBdQdb33/mmqjljHzTq7TR5VBHhvZl8RSLlgjaqL96VzbxAwQFxfNqqZRc52GVbD51asYfjyRYSd4wC+Fa+dPsxO3mKqR16jtT/LWARscnjSBlSNWwgtZXFja/dlAHva9K5d4KccxaQsMNGxGQ6NK438Q7i2l6i8dwZwDCIsWj+PDSXBkhcXIBUalRtfa1ZHRsOPJ8z+01KU2qu4O5bDxs3xFVLe5FzVhW0h4UKaRqUaijZ6aDUGbtRoBf3rUBXpYFKKUYNShBWjtrRikK1qyHDSb0CL0oKKsADg0dZ7jfMIw86R+GWBQuzBgCoBtov2j1q9gmDqGUgqwBUjYg9RQOVz/wDKK6OC0dvEhBLufhysPqf03OmnStJzZxwYWCRgfpApKgWJH6R9B+uszyhgYppc8pOdR4keHcaqG2mY7Oxve40F6Cv5FkgaePPcoBbDq9ssM5JLoV+8bG1+gIrqNYXnLlxrnF4YgMNZYzoJLG4dT0kH6603LePaaBWkUrIABIpFiGsDqPYg/Op4FhrSrUQ2oDcVsKyU0RqfapFMv8XuKQoINKU1FA2lGTQggaUlFaidT0qCJLYzAdQl/wDy/wAqzfN3NTRscNhiokA+mlb4YAdv5zHoKe5q4o+Gt4es0ilUY/DGqm7O3oA/41jOXuAjGzEKWbCoxaVz5WlkvqCw+K9r36A1m30JXKPCjN9KRbDqyspYXaaYEedjuQDXU0UWqK2HVYrKoCrayqOikGwHyqSV7aVfoUPOvFRhsMz7ufJGOpZr/sFz8qrfye8OCx59zYKp7AasfcsTf+bVbz3ii+Kii3WNDIwtoGY5QTrroDppvWz4LhvCjRLWtGl+uvXX3oiytVZx7h64hPCfZr2Nr5WAurD1BsatKr+L4tYQJXNgub5+U6fqt86lac8wGKxGDkmQKhnS7SXuFxCkDK9uh10/ChwbCfn+IbUuNDipjpn6iJB9lelh61W8SMk86Kgz4xiWJU3EYFiI26ZQCPTSrrk/jvgNKjx5AH+nFrMj2AMgHVSdT+NZRu8CgWMKNABYewqVUTDNmS4Nx0I6joalxLpXRIKjFLy0QSilgUCKLNQL+lAV7UFbSgVvvTViBUC1vRqmutLUUTG1AR9KAel2psb0FBzbwU4lA8dxLFdorG2bYlD6G341lOBc2vCrgr5b+ZW0/NnJIJawvkOpt0Poa3vG+JjDxliMzHREGhY279BuSa5U/Bp8cZcTh1DLqZLg5cUxOqRgnYAAXNSjTcqcDbFEYjEglDdlV/imY3HiyAW8trZV6UgocFilgcnw2s2DmNroQuXwWPVbDr0qRyRzMXtE58vwpm0aJlH1T332NiddNai85Y5MQFJzPqRhIo2tJLLsJT91QQbe2ulBJ4hzFIxVFjLYksRFALERkG3iu22xuL6WrW8FwPgxBWbM5JeRjbzSNqzaab/srBcFxc0GIy4lcuJCCzjKRNCNfDvbe97He9htXRcJiVkRXTZgCO+ve9A4KRS0FFKK2hamkuNRRBqN9xQptDa/vTirTainlFKsAijNExo71lWR5j5ZfFyjNPkXw8rBU1Iz3sDm0v19qusNgxh4lRPDjjQa6FQABubmn5CqyMzWAVBck2sLkn2Glc55p482JbRj4INsPEt8+Iktozrf6u97d6iJvHOcpGYDDNDkYhEzK3iSNmAJVc2ietb+DNlGfLm65b2/XWM5d5Q8CNp8R9JiXFu4jBYaL+lbc1t22qK5lgSMRxSY6EeIsY6+SI+bT+h+ut8yT+IbNFa2gKN3O9mrDcggfnN73LNO59GuL679TXRR8Z/mjT5mkRGtiPvQ+nlf96qDnhZhhwS6gZgWyx3KqASSLnW1hWtqJjowzRg2Iu1weoMbC366qsbyG6oMimPxXu5kKEmYXJ0bNuL/AA9PWoHP0StKjIyLPH9bIoYIq2uFcX8zdhUHj8KYGcwq5ET+dSnx4ZidALfCLjS/QVI5Z4OcRiymJMZSIK6qCfpydRI19W1+K99TWUavlFJFwkQOUqUDXu1/Nrppa2taOE6CoWATLHlGw0Gluvap8Q0FdCFCjoUKKRIaUKJtdKIKaINjRW6UaraiJ196gGWhuPWlUlu9FYngnOMnivFiwi5XaPMumRg1lDg9G6NWl4lxVMPGZZb2GgA1ZidlUdTWT/KDwBP97SwlNkaM7Tj7oUC5e19e16y+HjkxT4ZPHKJYrmdi3h6t9FYjQm1rnpU3EWXGcTiMcss7ZhhYwFeOP49SDcMVubeUsR0NaPkzmBPDjhkZLZbQyLZEcAXKnWwcfr371ouGYBMPH4aABFGt+vcsfWuV8WxMeHnbw1zYOY2RD0bdmjXcLcmx9aXgl86rDiJC+HXw3c5VKEiTFN38P7ot8R1NW3JGPgaXNIA05ARZiuUWAt4QXaNha1utt6PkbhMYxMk0snizHWFmsQI9ASvZhbKbenek864NMNMJorASAnEQruwUXEygfCQQNaQXPOsEUkYQkie94MlgwI6k9E739KkcieIcIDJa5d2BF7EE7gdBe9Yzl+M4+crLLdbZmYm0mIUMbKpGyDqB79a6nDEFUKosAAABoABsKEGGo2N6aQUq1bQdqh4/FZRdbEi+l97akD9KwOlWFVPEuFFiWisGYgsrE5GI66fA/wCkPwNQqbg5QyhlNwdQe4NSK5vHzK2FxTQZPDF7mCVtGJsC0MuwBOvbfQVteE8cinAtdHP2HFmOgN1+8NRqKasWRo6J6UKK59zzxTxD4UYkKkBnyxuRJlJtGdO9yb6VK5M5cEQXEYjKZj8IHwxL91ex72rYB/OR2A/Xeq7mLjIwyeVc8r6Rp3P3mPRR1NZQON8WhjXLJKis1rAtqRmF9O1WiuGFxYgjQjYg7W9K5ZFDPip8hyyWZDiJbCwGa3hx+mprqZFhpsNqDk3KWNEWJa4AaGd1fQhvDdih+QJU61004xRIQWW9hoWF9zWU4vydIcZ+cQMoWUFZ42HlNx8R1FwbC/6qtuWcNKukxDWUBbjzABmGUn7VraE9KQXgxa9WUfMVR808wRwIrh1LAsF3PmIy3sPite9h2q+lhWx8o77Cs/zRwv8AOY0RDkcZmiYaZZFW6n2v+2tehksBgF4hLdzlwqtmZ28smKktub7Afs0FV+OikwE1vEzIpz4ecakEAkpL2BvlPfSr3l/mGSN5PFj8MKzfnMN83ha6Sxfom4uBp1FQ+P8AHZsTMkUSfHc4dN7D/jzDbQahTtcdayNrwHiqTwoyspZkDMoNypI1HyNXUOwqr4Jg/CgROqooY9SepPubmrSHatXwQ4KBNCiNAKS7Wos1EW1oDt3pjEYhEZVZ1Vm+BSQCbb2vT+Wsvz5gZGjEsK5ygIkj+9GdTYdSCAalGoVr0zjp1RCzsFUbsxsB7msVy3zgixgSsWjt5JLEm99InG+fa3e9t6gY/FzcRnMCghdM/wB3DxX8wY9ZmH4bd6gH57JxDEkYdtBdTLfywQnbw7aGRhfXppUrmLknwgsmCUmy5JYS31ovfOCT9Z1v61ExET4LEpEfILfxXEAfHYW8CW2/+VxU/jfNBaOzZoVCgy6+ZiSQscJH3iPi7GiKVuamfDxYeQSM5ZkcFcrTGNlCRliQBv5j1tWj5c5XuzzY5UeVxlEY1jijtbKum9rC9ZriHB5lw64wxDMLh4Dr4eGNguUfeHxE761f8N51UQXkUu5sIbD62+wY7Iw0J9NafopOMYKThLgxDxIS5fD9XifdlI3KkXF+xpfA8K3EpbuWEejYhibSSsRcRBd1iF//ANvS+GYOXibnOzeFcieX4cw6QQdl01P4+keOCXBYsRGQLIuuHkYeSaK/1ch7Aaem9FK5r4A2Bk/OMMCsK6ix/wB3kPUD7h00966FyzxT85w0UxBBZfNcW8w0JHpesDxHic2PnEKLZ7kGL4lhFrGaQ7Mb2t8q6Nwfhy4eCOFSSEULc7k9T8zek8iYbUYA3rITc4sVYHAY0aEG8Y7b6GtXhfgX+aP2VdDtNu2oH+v9a04azHMnGzh8RGAgN42OZ2ZE+JRlBCtdutu1BZcW4JBi0KYiMOOl9Cp6FWGorHcQ4LJw+IBc0+HVyxf+WgUhRmFtSFAOo77VYwc4sT/6T54h9Nf/AIqXjeabxnNJgbEMHUzsbi2wGUEnelsItOXOL+MuQvnZdQ+3iIdn00v0I7j1q+rh3KvHZIGBiAMalmuVcqkclgAdfhBAN966vy/xU4lXNhZHKB0OZJLfaQnW24+VSUO8V4ksAZz5ibBEW2Z3sbKP8ToKwOISfF4jww30rgF5VAK4eI3vGO+3uTVhzTw3Ey4nNDC4PkVZfIRGADnYLmvc3A+VaLgeCiwiZEjmLMSXcxsS7E6k/joKcD+H4QmGw6xQqLBk1OhY5hdmPU9asybkVmcfzjCjKipM15BGzBDZXuPLrufQVoMJi1kuVDqRuHRkJ9s29WJUyoxUCQn0A/b/AI09JJYXsT6AXP4VG/OAS3kfYfZNFSJH0qFiiFeIkgACQsToAAo1JoxiVB+CW/8AMasl+UzipjjhsrEMzKVNlEilPhudtbHXtTRRcz8Z8XExSYZTn8yRoFu2Ij3ct2UW0B1sb1P5DxEEcpKqAuIOVHJuySKDeA32Xe22xFM8mY3CQNmlLnFuAHdkKqotcKhvlAtbrrTPNuCXDMcVExVZDd4GXSRtLvEdbNsflUR02IeX5CpEOwql5e4iJoI2GY3jUkkGxNrHXrrV1FsK0pdChQqBDUilStWX4HzjHOcsimFmOVMzAhjmK5SR8LXU6GqNOTYX3pmfFhELv5VXUk9BTGO4jHAhkncIg6nuegHU+lY7jXH48bIYlWQRxW8QstgpfaRkvmIUa7aGpaMlxrF+HjHeOO0TfSTQoMwRL2aRugY2Fx0recjYmBF8JCMrlpI3JF5bm7Btbl1/WLVb8ucAhw8JCnxTJdpZWsTKW3J9PSsBzLw44F/4oylEcYgRWJeDcEgnTKdQF319Kk4i/wCfsSkqPBmCpHZ5Zt/DYXyolt5D2FZjhh+kgSdAMQgEkHiiwkW5AU/K1u1XfK0eHxc2eYgOhPhYWT4gb3MzjaR7k6i4FaHnDAwPFnnbJ4ZDRyD4le+gUDVr7ZetXPaDxvMUSwCQDOznIkJ0YyfaVr7Aa3PYVy5nyGUNeXCE/SmNSqQSHYxnc5Ta3zp+fESSYpWxCFI2BjleL4mYakWJsrkWuBraur8Hgw35qFhCGCxG+n6Wa/W+96lVWcqcbhXDlLoohTNmQWR4x/KJ89Cu4PvWO5oxkvEZUiRCHY5oItjEt/r526XGy9vWoHE440mRcAw8FJAwWTVASbeIO0QNt9CbV0XlLBxRg5STOxzTl7Zyx/udraWpOqy/L3EHiklzxhMRCAs0YteaFeo9RqQfUiuk4TErKiyIbq4DKfQi9Y3n7h0ekytlxK/VWGYv3VlG66bnSrbkO5wUZIAzF2VRsqlico9N6C8xrWjc9lb9hpeH+BfYfspE63VgdRY6H2qg4nzEIIUA8+IdB4UaqWLOVuMwHwj3rQkczcwjDAKih5mF1S/yBIGpudABqTUuF2Z4y4CuYruBsGJW4/Gqjl7hT5jiMSt5Tbww5zvEtjfzHYkkmw0FW07kTJ2yPf5FLX/E0xNTY11NE+HQ7op/oikBvNThlAFzoBqfapYscx4lc8RxaooyBI1k8q2CrHmyi/Qk/iK6bAoWwAAXoALAfhXMOFN48+KnQHJPL4cJFzm1tnB7CxPsDXVQNLVIGI2GZttCP2CszzRzGq5o1fIi/XzAXyg6eHH3c9T0qRzFxoYcsq28R8up2QWsZHHzAHc2rM8B4KcdKHIIwkTXUm9530J1+4GubjrV0SuVOASSsmKxF0VWBw0OosAx+lcdyD1rfCOkYkeXTe6/tH9lPUgRF1FAMLn2FGQL0n7Xy/tq0OE1S8d4dHiGSKZQ6MsmZT/R1B6EVaZtd6gcTxKRGOSVsqqXJPS3htp6+1Qc25m5TfAIXimEkJIXwpDaQ6Wyodn9vSs4nEoGszpLGygrmjLZVuPNYG4v32rX42ebimIAjBUKQUuAyQxspDPJbeU7AdK3nBuX4sLEI41B6szAFnbqXPWoMHwPnTwkWNTDMigIoH0T2FgLbqTr6VuOC8ywThVDZHO0cnlbTQ5ejfK9V8HLuFljGfDwkkE3CKDe56iqTif5PgPpMHKUYX+ilbPEfQX1XpVSOjCiY1yjl/mjEYeQxOrFlv4kDG4FiTeJidLjYbGuk4HikcyK6OvnAIBIDa9Ct999PSkVLNcz/KDwBsO74uL6p7CdNshJA8SP3P4E3rpGcDrXOeYuOvjpRDApYXPgqNVcg2aWQ7BRZrX96UVmIx8+IaOAMsz3Cwytbw1UC5du8o213tp1rV8W5QzYVVhb+MR5nEjbzM3xq7dm/VYVk+K8pScPQOGM2HYfxjoY3B0ZLfZud+lq03DebQMISxEkqAKgDD6QEeRz20+LtY1OexQcH5qmw8TQ5Mnmy+c64ZvtEqdSnUep7Vecp8LOIb85lB8EA+EH1eZzvPJ8tFH4VmoeC4rGs2MitmRTYvcfnLg7L2S1gL9q0PJXMCqoidrKWKoG8vgv/wAFgdh2PyojPcxcNOBnJ8wgds0Mw1MEmpy33tt7ipMnEsRjZoomy+KR5Gt9Eq65p1HVyNh0qZxziT42QRwIZAxtGljksb/xiYj7NvhBqv4pwSTBLHHIxMOrLMoI8CXcew0+dKRt8dynE2D/ADZbi3mV/tiT/iE9yd65xhuIyZGiDfSXIliuRHiPDJGYdTruBvaxrU4rnVmh8I+WewDFf5UEC3gfpNce2vpRYT8n14C0j5cUdUdfghte0aC3w62J63NPI0HLvLsKYdgSsxmW00lh5/0QPsqNrdKyuLhl4dMiNJ9GSfzadhfKbX8Cb9Ejf8al8D4++GkAxVoy3lmiN9XG00fcHY296Z4zLNxBkhiCt4g+mewePDxNsquLjxSN/l0opvDLNjcQYwSrMobFStb6snSPD6/BfYjteulYXDrGioosqgKB6AWrmoil4diEikbyf+lxBFgb7wTnoDr+ItXR8BixLGrrsd/QjQj5G4+VCEY6FyCVkCix0Khune9cwkw82CxKzSynzi8MkkZkw6gqBlcggxtbS/autSbEd6ZMAtlsCLWsRcW9qox+G51yIDioGW4+uw/08B0ve41X2IpScyxSSK6Y7C5AGBDDK1yV3BcdBvVhiOT4BdoDJh2O/gtZSfWM3X9VVGM5FL3LSQya3+lwyE6+qkU6lXUvNGCS5fEw6dBIGJ9ABrVBxrjbYyO0ZOGwrNleaQZHlSwukKHXUm1/wp6DkYqwIkgUfoYVMwFgNGZjr6+taLhfL8UWXMWmddQ8pDEG1vKLWXTsKdELlvhRFnMYjjUAYaK1iqkau46Me3a/etHMhKkBipOzC1x6i+lG4pdqLGPx3KCYmZ2lnmYjIpHkAYAZgDZddSTV7Dwt0AVJmVVAAUJGAAOg8tWGWx996VTFVuIwsgA+nfdR8Ca69dKLiOAkcqVxMkQG4RYyG9SWU/qqzIpmTX2piM3NwXFaleITgescRt/41O4LgJoi3jYh8RmAtmVVy73271b3ApDgVciDVL1Xcy8CXGRrE5ZQGDhltcEbbi3U1bINKVUvVV/BeER4WMRxDTdmPxOT9pj1NWFChTBzZuS5w7n6CQFmdRK8ysoY3ynKbWF6T/BCe2kGEYE7GWa1vmDXRWGp9qo+Y+YocDFnlOp0SNbZ3PYDoPWrkRy7j/BpYMTF5I4pnBEawy5h5dMzBk8oqZyvyXiZnjmksqtIJPFz+cZWJIVQNQxHfrRcKw+Kx+MaWRSrOtgb2WCG40FvtWJA6km9dfigCqqIAFUAD0A0FZyEOvEDVfwfgsGGzeDGqFviIGpHa56a7bVYZj1FJzCrFCRAVIIuDoRuD71mzyDg/FMvhnUfVZj4YN7kqvS/bbWtIuv406xoIqLl0AsNrAWsO1VGN5Zw80wlaOzXBYqSoe2wcDRum/ar1xRRm2lVMMcN4VFh1yQxpGpNyFFrnue9PzYdXBVlDA6EEXBHtT1qFTFV+B4LBCAscaqASRpqCexqcV0tS6FBX4rh0cjKzorMmqlgCRoQbX96Vh8KiDLGioL3sihRfvYVMYUy1UJxOESUMkiK6kWKsLg/I0eCwSQoI41CouwHSnV3pd6gQB1pQpJB70Vj3qmjl2pvpRyA96QsempqyJS8utHQCetDw/Wqhe9Lpoj1oW9ay0cIoU2bd6Ij1oHHNN3FEQO9JsKIMClJHSRaq3j3GYMJGZJ3svQC5Zj91R1NCLm9EWrmk3OGKmTxIxDhIrkK893ZgfhOXamhwrFYgZr4qTMVbOZfBiPfIgIOX5CouumSTqouzAe5A/bVXjebMHFfPiIrj7Ktnb2Crck1ixyIzG5hh7fSTSzfOxGtWEXI7EWLQp2McGq6DYs2+lOmo/FvyiF9MFCWvp40wMaL/ROt/Q2qp4HyxLinM05d3Nj48hKixN8scfW1t9BrW34dypBEQxVpXGoeU5rHuF+EfhV4sfpVz5TqLw/BJCuRNO56sdszHqalq9qMgdqIL6UIV4ntRBh1o7elDL6UUUh7UYajCmjyUSiDUgkU5Y+lArRRJJRiUetEENLsatBeJQD0MtDKagGem2NOZTQyetEpK705ekFDSwKVYqeKY8pJHEgOZwzlshkCqpUaqD1LCrONdBffrba/pVVjcVg5GUySRZh8PnsbEjTQ6gkDSn247hlveeEW0PnUW6d6mmJ7KKJVFQW49hrf7xDY6fWL/jSE4/hemIh0Nj9Iuh7b1dRZ5BQyDtUH/bmG/wCYh/rU/wAaMcbwxtbEQ66D6VNfbWmql5aXlqvfjWHG88P9an+NKbjeHH8vEeujq2nyNNEy1KtVQ3MuFv8AXL+Df4UteZMKf5dPxNTRa2ostVh5iwo/l4/+r+ykfwmwn/MR/wDVTYLNyACTsBc1xfGYmXieLaWxyK3hYaPcXvudR0BJNq6Rxnj2HlheOLFwozDLmLbKdGtbra+tUXBYcJhPD8LFQMI2Y2ZxmKyaG57jQ396lGh4JyxHDZ5LSy752F8umyA6KPar61Va8yYT/mIv+sUf+34SbAu3qsUjKR3DBbEe1BaUKqTzDD2m/qJv3aMcwQWv9J84ZR6fdq6q1oxVP/CSDvJ/Uy/u0n+EsHeT+qlH7VpoubUdqqP4R4f7zf1Un7tKPMWHG8lv6D/u00WtqFqqv4RYf7Lsx+6scjMfZQtzRDmCL7s//bzfu00W1CqheYoe0w94Jh0vvkpwcfg7v84pB/dpqLSiqtTjsB+0dO8cg/u0ocbgv8Z/6H/dposLUKrv9uwa+fbfyP8Au0k8wYfQeKNdtG/wq6LO1C1Vbcfi+yJXH3khldfa4WiPH4/uT/8Abzfu1FWtCqr+EMX3MR/2837tEOYYvuzf9vN+7TUW1Cqkcww/+72+om/dpQ5gg7yD3ilH92mqOfcfOlYjY0KFQRMT0/12qGuz/KhQohXT8aYbZfc/sFChQQeo/nVM5Y+N/b+9QoUGkO4/10pLUdCgS3+FEetChUUgf2f2Uym5/wBdqFCqh59j/rrU+P4R7CjoUChQFChVA7Ukb0KFAY6021ChQgxvTlChRRmhQoVUJNBqFCgTTfUe1ChQOJtSloUKAzRiioUUKMUKFZ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data:image/jpeg;base64,/9j/4AAQSkZJRgABAQAAAQABAAD/2wCEAAkGBxQSEhUUEhQUFRUXGBcWFBUVFRYUFhUVFxUYFxgVFRUYHCggGBolHRQVITEhJSkrLi4uFx8zODMsNygtLysBCgoKDg0OFA8PFCwcFxksLCwsLCwsLCwsLCwsLCwsLCwsLCwsNzc3LDc3LCwsKys3NysrKywrKysrKysrLCsrK//AABEIALEBHQMBIgACEQEDEQH/xAAbAAAABwEAAAAAAAAAAAAAAAAAAQIDBAUGB//EAEgQAAIBAgQEBAIFBgsHBQAAAAECAwARBBIhMQUGQVETImFxMoEjM0JSkQcUYqGx0hYkQ3KCk8HC0eHwFTRTVJKUokRjc7Lx/8QAFwEBAQEBAAAAAAAAAAAAAAAAAAECA//EAB0RAQEBAQACAwEAAAAAAAAAAAABESExQVFhcRL/2gAMAwEAAhEDEQA/AO20jLrSzSb61FKtTRG9O3pB60KUg0pVIjOlLoEmjojR0BVA4zxaHDJnmcKNgN2Y9lXcmofNnMSYKLxGBZ2OWNBu7nYeg9axHB+Fz42YyyuwmtZnscsKk6Ki7FrdPmazRP45+UF4SqhI4wwuviPnkPa8abfjRcI59aYqqy4YsRcoyyIQeoLXIFarhXK+Hw48iBmPxSP53Y73LH9gpWP4FhpxaaGNrdcoDD1DDUUwDhXH0lIR/o5DspIYN6o40b239KtWjvXNuM8rSYQeJhy0mHW7mJj54yP5RGGpt+OnWtRyZx/86i8xBdeu2dfv26b2P+dBokS1GRShQNaDO2tD0oz60FNjVDZ+H51IU1GG3zqSKlSCA19qVSb2NKoomNqbUX1pRN6NBpQEyaUaNcUdNg2NA7RFaAoMagCUdJQ6UZNFAmks1AmiyX3ohSik9TSwKRbU1Qa0dqC0dRSjSba0dJtrVQqmmG9O02dz7UgVEdBSqTHtSqUEaOiNCoOT80zHEcVMZIsiKsAzDKWYA5ragi97+i10nhUEcMSxq4NtzcXZjqSfc0t8HHnX6OPY65Fv09PWjmwsKqWaOIKBckqoAHc6VMD7yrYm4013HSkMb2PQ2rnnMHEUxB8KOKwa4jjRcjsNM0khGqpYkgdetdDhgVIwqgAAAADTYUgWbEelc34bhVwXEpVS6x3DrvlySkAqOgsb/hXRyQelc85tdhxEBdjhxmW+4u5vb0IFWjpApuSUAi53Nvna/wDZRI11HqB+ysz+URGOFuilsjq7Bb3KrfNtqdKDTqt99qDj9VY/lDj4KojMzROfoZH3Vt/Cc/8A1PypPM3HVkFlYiHNlupObEPtkS2vh3sCet+1P6GphmV1uCCL7j0qctZfkzAmHCKHsGZmcoNkzNfKPatOhvWqkBlvSQnvS6FRSbUa0dqJe1AdNgXJpTG1JU1AMtuulGV7miahegUfSk3oE0tRQALR0KFATsACSbAak9hTMMyv5kYMp2KkEH2I0o8XAJEZG2ZSp9iLVzLl3GycOxHgzAKijLIATkIJ8k6DbbRv8qaOoqdKAcHbWsjx/mZQpWNjk2eRNS7H+Rh7uRuen7LXlDBPFhlEi5WYtIyfczsSF+Qt+umqvBSTvRhqSTrVQs0yw1PtTmcU2W1PtTAuIaUqkxnSoPE8dJGV8PDyTA7lGjXL7h2F6UT2o6zcvMGJBt/s7EW754f36jTcxYxjli4bLcfF4ksaC3oQTc+lTRosVOqHM7BVVWLEmwA01NYbj3HHxTLHGLo1/CiGjyOpBvLf4Usb2PTU9qc4v+e4lkV8HkC3Kr4yOjNdbNJt5VF++tq0XL3LiYZSxs87W8SW1ibfZXsotQM8F5fXCxOzkPOy2kkNhpb4F7KP11oHOlZrmvmTwUMcSiWU2zLuI1Jtma3rsu5qLJzDiusNrf8AsTkXoNcpFq5fzM/i8TkXQ2EMS6bZtTr1PmNWvEebsQiMfCBYLcKcPiFub7Zth86yHDeYJFlbEeHmkdy4BvlzHy7DWyi5/CpUrtINhbrRMBdQdb33/mmqjljHzTq7TR5VBHhvZl8RSLlgjaqL96VzbxAwQFxfNqqZRc52GVbD51asYfjyRYSd4wC+Fa+dPsxO3mKqR16jtT/LWARscnjSBlSNWwgtZXFja/dlAHva9K5d4KccxaQsMNGxGQ6NK438Q7i2l6i8dwZwDCIsWj+PDSXBkhcXIBUalRtfa1ZHRsOPJ8z+01KU2qu4O5bDxs3xFVLe5FzVhW0h4UKaRqUaijZ6aDUGbtRoBf3rUBXpYFKKUYNShBWjtrRikK1qyHDSb0CL0oKKsADg0dZ7jfMIw86R+GWBQuzBgCoBtov2j1q9gmDqGUgqwBUjYg9RQOVz/wDKK6OC0dvEhBLufhysPqf03OmnStJzZxwYWCRgfpApKgWJH6R9B+uszyhgYppc8pOdR4keHcaqG2mY7Oxve40F6Cv5FkgaePPcoBbDq9ssM5JLoV+8bG1+gIrqNYXnLlxrnF4YgMNZYzoJLG4dT0kH6603LePaaBWkUrIABIpFiGsDqPYg/Op4FhrSrUQ2oDcVsKyU0RqfapFMv8XuKQoINKU1FA2lGTQggaUlFaidT0qCJLYzAdQl/wDy/wAqzfN3NTRscNhiokA+mlb4YAdv5zHoKe5q4o+Gt4es0ilUY/DGqm7O3oA/41jOXuAjGzEKWbCoxaVz5WlkvqCw+K9r36A1m30JXKPCjN9KRbDqyspYXaaYEedjuQDXU0UWqK2HVYrKoCrayqOikGwHyqSV7aVfoUPOvFRhsMz7ufJGOpZr/sFz8qrfye8OCx59zYKp7AasfcsTf+bVbz3ii+Kii3WNDIwtoGY5QTrroDppvWz4LhvCjRLWtGl+uvXX3oiytVZx7h64hPCfZr2Nr5WAurD1BsatKr+L4tYQJXNgub5+U6fqt86lac8wGKxGDkmQKhnS7SXuFxCkDK9uh10/ChwbCfn+IbUuNDipjpn6iJB9lelh61W8SMk86Kgz4xiWJU3EYFiI26ZQCPTSrrk/jvgNKjx5AH+nFrMj2AMgHVSdT+NZRu8CgWMKNABYewqVUTDNmS4Nx0I6joalxLpXRIKjFLy0QSilgUCKLNQL+lAV7UFbSgVvvTViBUC1vRqmutLUUTG1AR9KAel2psb0FBzbwU4lA8dxLFdorG2bYlD6G341lOBc2vCrgr5b+ZW0/NnJIJawvkOpt0Poa3vG+JjDxliMzHREGhY279BuSa5U/Bp8cZcTh1DLqZLg5cUxOqRgnYAAXNSjTcqcDbFEYjEglDdlV/imY3HiyAW8trZV6UgocFilgcnw2s2DmNroQuXwWPVbDr0qRyRzMXtE58vwpm0aJlH1T332NiddNai85Y5MQFJzPqRhIo2tJLLsJT91QQbe2ulBJ4hzFIxVFjLYksRFALERkG3iu22xuL6WrW8FwPgxBWbM5JeRjbzSNqzaab/srBcFxc0GIy4lcuJCCzjKRNCNfDvbe97He9htXRcJiVkRXTZgCO+ve9A4KRS0FFKK2hamkuNRRBqN9xQptDa/vTirTainlFKsAijNExo71lWR5j5ZfFyjNPkXw8rBU1Iz3sDm0v19qusNgxh4lRPDjjQa6FQABubmn5CqyMzWAVBck2sLkn2Glc55p482JbRj4INsPEt8+Iktozrf6u97d6iJvHOcpGYDDNDkYhEzK3iSNmAJVc2ietb+DNlGfLm65b2/XWM5d5Q8CNp8R9JiXFu4jBYaL+lbc1t22qK5lgSMRxSY6EeIsY6+SI+bT+h+ut8yT+IbNFa2gKN3O9mrDcggfnN73LNO59GuL679TXRR8Z/mjT5mkRGtiPvQ+nlf96qDnhZhhwS6gZgWyx3KqASSLnW1hWtqJjowzRg2Iu1weoMbC366qsbyG6oMimPxXu5kKEmYXJ0bNuL/AA9PWoHP0StKjIyLPH9bIoYIq2uFcX8zdhUHj8KYGcwq5ET+dSnx4ZidALfCLjS/QVI5Z4OcRiymJMZSIK6qCfpydRI19W1+K99TWUavlFJFwkQOUqUDXu1/Nrppa2taOE6CoWATLHlGw0Gluvap8Q0FdCFCjoUKKRIaUKJtdKIKaINjRW6UaraiJ196gGWhuPWlUlu9FYngnOMnivFiwi5XaPMumRg1lDg9G6NWl4lxVMPGZZb2GgA1ZidlUdTWT/KDwBP97SwlNkaM7Tj7oUC5e19e16y+HjkxT4ZPHKJYrmdi3h6t9FYjQm1rnpU3EWXGcTiMcss7ZhhYwFeOP49SDcMVubeUsR0NaPkzmBPDjhkZLZbQyLZEcAXKnWwcfr371ouGYBMPH4aABFGt+vcsfWuV8WxMeHnbw1zYOY2RD0bdmjXcLcmx9aXgl86rDiJC+HXw3c5VKEiTFN38P7ot8R1NW3JGPgaXNIA05ARZiuUWAt4QXaNha1utt6PkbhMYxMk0snizHWFmsQI9ASvZhbKbenek864NMNMJorASAnEQruwUXEygfCQQNaQXPOsEUkYQkie94MlgwI6k9E739KkcieIcIDJa5d2BF7EE7gdBe9Yzl+M4+crLLdbZmYm0mIUMbKpGyDqB79a6nDEFUKosAAABoABsKEGGo2N6aQUq1bQdqh4/FZRdbEi+l97akD9KwOlWFVPEuFFiWisGYgsrE5GI66fA/wCkPwNQqbg5QyhlNwdQe4NSK5vHzK2FxTQZPDF7mCVtGJsC0MuwBOvbfQVteE8cinAtdHP2HFmOgN1+8NRqKasWRo6J6UKK59zzxTxD4UYkKkBnyxuRJlJtGdO9yb6VK5M5cEQXEYjKZj8IHwxL91ex72rYB/OR2A/Xeq7mLjIwyeVc8r6Rp3P3mPRR1NZQON8WhjXLJKis1rAtqRmF9O1WiuGFxYgjQjYg7W9K5ZFDPip8hyyWZDiJbCwGa3hx+mprqZFhpsNqDk3KWNEWJa4AaGd1fQhvDdih+QJU61004xRIQWW9hoWF9zWU4vydIcZ+cQMoWUFZ42HlNx8R1FwbC/6qtuWcNKukxDWUBbjzABmGUn7VraE9KQXgxa9WUfMVR808wRwIrh1LAsF3PmIy3sPite9h2q+lhWx8o77Cs/zRwv8AOY0RDkcZmiYaZZFW6n2v+2tehksBgF4hLdzlwqtmZ28smKktub7Afs0FV+OikwE1vEzIpz4ecakEAkpL2BvlPfSr3l/mGSN5PFj8MKzfnMN83ha6Sxfom4uBp1FQ+P8AHZsTMkUSfHc4dN7D/jzDbQahTtcdayNrwHiqTwoyspZkDMoNypI1HyNXUOwqr4Jg/CgROqooY9SepPubmrSHatXwQ4KBNCiNAKS7Wos1EW1oDt3pjEYhEZVZ1Vm+BSQCbb2vT+Wsvz5gZGjEsK5ygIkj+9GdTYdSCAalGoVr0zjp1RCzsFUbsxsB7msVy3zgixgSsWjt5JLEm99InG+fa3e9t6gY/FzcRnMCghdM/wB3DxX8wY9ZmH4bd6gH57JxDEkYdtBdTLfywQnbw7aGRhfXppUrmLknwgsmCUmy5JYS31ovfOCT9Z1v61ExET4LEpEfILfxXEAfHYW8CW2/+VxU/jfNBaOzZoVCgy6+ZiSQscJH3iPi7GiKVuamfDxYeQSM5ZkcFcrTGNlCRliQBv5j1tWj5c5XuzzY5UeVxlEY1jijtbKum9rC9ZriHB5lw64wxDMLh4Dr4eGNguUfeHxE761f8N51UQXkUu5sIbD62+wY7Iw0J9NafopOMYKThLgxDxIS5fD9XifdlI3KkXF+xpfA8K3EpbuWEejYhibSSsRcRBd1iF//ANvS+GYOXibnOzeFcieX4cw6QQdl01P4+keOCXBYsRGQLIuuHkYeSaK/1ch7Aaem9FK5r4A2Bk/OMMCsK6ix/wB3kPUD7h00966FyzxT85w0UxBBZfNcW8w0JHpesDxHic2PnEKLZ7kGL4lhFrGaQ7Mb2t8q6Nwfhy4eCOFSSEULc7k9T8zek8iYbUYA3rITc4sVYHAY0aEG8Y7b6GtXhfgX+aP2VdDtNu2oH+v9a04azHMnGzh8RGAgN42OZ2ZE+JRlBCtdutu1BZcW4JBi0KYiMOOl9Cp6FWGorHcQ4LJw+IBc0+HVyxf+WgUhRmFtSFAOo77VYwc4sT/6T54h9Nf/AIqXjeabxnNJgbEMHUzsbi2wGUEnelsItOXOL+MuQvnZdQ+3iIdn00v0I7j1q+rh3KvHZIGBiAMalmuVcqkclgAdfhBAN966vy/xU4lXNhZHKB0OZJLfaQnW24+VSUO8V4ksAZz5ibBEW2Z3sbKP8ToKwOISfF4jww30rgF5VAK4eI3vGO+3uTVhzTw3Ey4nNDC4PkVZfIRGADnYLmvc3A+VaLgeCiwiZEjmLMSXcxsS7E6k/joKcD+H4QmGw6xQqLBk1OhY5hdmPU9asybkVmcfzjCjKipM15BGzBDZXuPLrufQVoMJi1kuVDqRuHRkJ9s29WJUyoxUCQn0A/b/AI09JJYXsT6AXP4VG/OAS3kfYfZNFSJH0qFiiFeIkgACQsToAAo1JoxiVB+CW/8AMasl+UzipjjhsrEMzKVNlEilPhudtbHXtTRRcz8Z8XExSYZTn8yRoFu2Ij3ct2UW0B1sb1P5DxEEcpKqAuIOVHJuySKDeA32Xe22xFM8mY3CQNmlLnFuAHdkKqotcKhvlAtbrrTPNuCXDMcVExVZDd4GXSRtLvEdbNsflUR02IeX5CpEOwql5e4iJoI2GY3jUkkGxNrHXrrV1FsK0pdChQqBDUilStWX4HzjHOcsimFmOVMzAhjmK5SR8LXU6GqNOTYX3pmfFhELv5VXUk9BTGO4jHAhkncIg6nuegHU+lY7jXH48bIYlWQRxW8QstgpfaRkvmIUa7aGpaMlxrF+HjHeOO0TfSTQoMwRL2aRugY2Fx0recjYmBF8JCMrlpI3JF5bm7Btbl1/WLVb8ucAhw8JCnxTJdpZWsTKW3J9PSsBzLw44F/4oylEcYgRWJeDcEgnTKdQF319Kk4i/wCfsSkqPBmCpHZ5Zt/DYXyolt5D2FZjhh+kgSdAMQgEkHiiwkW5AU/K1u1XfK0eHxc2eYgOhPhYWT4gb3MzjaR7k6i4FaHnDAwPFnnbJ4ZDRyD4le+gUDVr7ZetXPaDxvMUSwCQDOznIkJ0YyfaVr7Aa3PYVy5nyGUNeXCE/SmNSqQSHYxnc5Ta3zp+fESSYpWxCFI2BjleL4mYakWJsrkWuBraur8Hgw35qFhCGCxG+n6Wa/W+96lVWcqcbhXDlLoohTNmQWR4x/KJ89Cu4PvWO5oxkvEZUiRCHY5oItjEt/r526XGy9vWoHE440mRcAw8FJAwWTVASbeIO0QNt9CbV0XlLBxRg5STOxzTl7Zyx/udraWpOqy/L3EHiklzxhMRCAs0YteaFeo9RqQfUiuk4TErKiyIbq4DKfQi9Y3n7h0ekytlxK/VWGYv3VlG66bnSrbkO5wUZIAzF2VRsqlico9N6C8xrWjc9lb9hpeH+BfYfspE63VgdRY6H2qg4nzEIIUA8+IdB4UaqWLOVuMwHwj3rQkczcwjDAKih5mF1S/yBIGpudABqTUuF2Z4y4CuYruBsGJW4/Gqjl7hT5jiMSt5Tbww5zvEtjfzHYkkmw0FW07kTJ2yPf5FLX/E0xNTY11NE+HQ7op/oikBvNThlAFzoBqfapYscx4lc8RxaooyBI1k8q2CrHmyi/Qk/iK6bAoWwAAXoALAfhXMOFN48+KnQHJPL4cJFzm1tnB7CxPsDXVQNLVIGI2GZttCP2CszzRzGq5o1fIi/XzAXyg6eHH3c9T0qRzFxoYcsq28R8up2QWsZHHzAHc2rM8B4KcdKHIIwkTXUm9530J1+4GubjrV0SuVOASSsmKxF0VWBw0OosAx+lcdyD1rfCOkYkeXTe6/tH9lPUgRF1FAMLn2FGQL0n7Xy/tq0OE1S8d4dHiGSKZQ6MsmZT/R1B6EVaZtd6gcTxKRGOSVsqqXJPS3htp6+1Qc25m5TfAIXimEkJIXwpDaQ6Wyodn9vSs4nEoGszpLGygrmjLZVuPNYG4v32rX42ebimIAjBUKQUuAyQxspDPJbeU7AdK3nBuX4sLEI41B6szAFnbqXPWoMHwPnTwkWNTDMigIoH0T2FgLbqTr6VuOC8ywThVDZHO0cnlbTQ5ejfK9V8HLuFljGfDwkkE3CKDe56iqTif5PgPpMHKUYX+ilbPEfQX1XpVSOjCiY1yjl/mjEYeQxOrFlv4kDG4FiTeJidLjYbGuk4HikcyK6OvnAIBIDa9Ct999PSkVLNcz/KDwBsO74uL6p7CdNshJA8SP3P4E3rpGcDrXOeYuOvjpRDApYXPgqNVcg2aWQ7BRZrX96UVmIx8+IaOAMsz3Cwytbw1UC5du8o213tp1rV8W5QzYVVhb+MR5nEjbzM3xq7dm/VYVk+K8pScPQOGM2HYfxjoY3B0ZLfZud+lq03DebQMISxEkqAKgDD6QEeRz20+LtY1OexQcH5qmw8TQ5Mnmy+c64ZvtEqdSnUep7Vecp8LOIb85lB8EA+EH1eZzvPJ8tFH4VmoeC4rGs2MitmRTYvcfnLg7L2S1gL9q0PJXMCqoidrKWKoG8vgv/wAFgdh2PyojPcxcNOBnJ8wgds0Mw1MEmpy33tt7ipMnEsRjZoomy+KR5Gt9Eq65p1HVyNh0qZxziT42QRwIZAxtGljksb/xiYj7NvhBqv4pwSTBLHHIxMOrLMoI8CXcew0+dKRt8dynE2D/ADZbi3mV/tiT/iE9yd65xhuIyZGiDfSXIliuRHiPDJGYdTruBvaxrU4rnVmh8I+WewDFf5UEC3gfpNce2vpRYT8n14C0j5cUdUdfghte0aC3w62J63NPI0HLvLsKYdgSsxmW00lh5/0QPsqNrdKyuLhl4dMiNJ9GSfzadhfKbX8Cb9Ejf8al8D4++GkAxVoy3lmiN9XG00fcHY296Z4zLNxBkhiCt4g+mewePDxNsquLjxSN/l0opvDLNjcQYwSrMobFStb6snSPD6/BfYjteulYXDrGioosqgKB6AWrmoil4diEikbyf+lxBFgb7wTnoDr+ItXR8BixLGrrsd/QjQj5G4+VCEY6FyCVkCix0Khune9cwkw82CxKzSynzi8MkkZkw6gqBlcggxtbS/autSbEd6ZMAtlsCLWsRcW9qox+G51yIDioGW4+uw/08B0ve41X2IpScyxSSK6Y7C5AGBDDK1yV3BcdBvVhiOT4BdoDJh2O/gtZSfWM3X9VVGM5FL3LSQya3+lwyE6+qkU6lXUvNGCS5fEw6dBIGJ9ABrVBxrjbYyO0ZOGwrNleaQZHlSwukKHXUm1/wp6DkYqwIkgUfoYVMwFgNGZjr6+taLhfL8UWXMWmddQ8pDEG1vKLWXTsKdELlvhRFnMYjjUAYaK1iqkau46Me3a/etHMhKkBipOzC1x6i+lG4pdqLGPx3KCYmZ2lnmYjIpHkAYAZgDZddSTV7Dwt0AVJmVVAAUJGAAOg8tWGWx996VTFVuIwsgA+nfdR8Ca69dKLiOAkcqVxMkQG4RYyG9SWU/qqzIpmTX2piM3NwXFaleITgescRt/41O4LgJoi3jYh8RmAtmVVy73271b3ApDgVciDVL1Xcy8CXGRrE5ZQGDhltcEbbi3U1bINKVUvVV/BeER4WMRxDTdmPxOT9pj1NWFChTBzZuS5w7n6CQFmdRK8ysoY3ynKbWF6T/BCe2kGEYE7GWa1vmDXRWGp9qo+Y+YocDFnlOp0SNbZ3PYDoPWrkRy7j/BpYMTF5I4pnBEawy5h5dMzBk8oqZyvyXiZnjmksqtIJPFz+cZWJIVQNQxHfrRcKw+Kx+MaWRSrOtgb2WCG40FvtWJA6km9dfigCqqIAFUAD0A0FZyEOvEDVfwfgsGGzeDGqFviIGpHa56a7bVYZj1FJzCrFCRAVIIuDoRuD71mzyDg/FMvhnUfVZj4YN7kqvS/bbWtIuv406xoIqLl0AsNrAWsO1VGN5Zw80wlaOzXBYqSoe2wcDRum/ar1xRRm2lVMMcN4VFh1yQxpGpNyFFrnue9PzYdXBVlDA6EEXBHtT1qFTFV+B4LBCAscaqASRpqCexqcV0tS6FBX4rh0cjKzorMmqlgCRoQbX96Vh8KiDLGioL3sihRfvYVMYUy1UJxOESUMkiK6kWKsLg/I0eCwSQoI41CouwHSnV3pd6gQB1pQpJB70Vj3qmjl2pvpRyA96QsempqyJS8utHQCetDw/Wqhe9Lpoj1oW9ay0cIoU2bd6Ij1oHHNN3FEQO9JsKIMClJHSRaq3j3GYMJGZJ3svQC5Zj91R1NCLm9EWrmk3OGKmTxIxDhIrkK893ZgfhOXamhwrFYgZr4qTMVbOZfBiPfIgIOX5CouumSTqouzAe5A/bVXjebMHFfPiIrj7Ktnb2Crck1ixyIzG5hh7fSTSzfOxGtWEXI7EWLQp2McGq6DYs2+lOmo/FvyiF9MFCWvp40wMaL/ROt/Q2qp4HyxLinM05d3Nj48hKixN8scfW1t9BrW34dypBEQxVpXGoeU5rHuF+EfhV4sfpVz5TqLw/BJCuRNO56sdszHqalq9qMgdqIL6UIV4ntRBh1o7elDL6UUUh7UYajCmjyUSiDUgkU5Y+lArRRJJRiUetEENLsatBeJQD0MtDKagGem2NOZTQyetEpK705ekFDSwKVYqeKY8pJHEgOZwzlshkCqpUaqD1LCrONdBffrba/pVVjcVg5GUySRZh8PnsbEjTQ6gkDSn247hlveeEW0PnUW6d6mmJ7KKJVFQW49hrf7xDY6fWL/jSE4/hemIh0Nj9Iuh7b1dRZ5BQyDtUH/bmG/wCYh/rU/wAaMcbwxtbEQ66D6VNfbWmql5aXlqvfjWHG88P9an+NKbjeHH8vEeujq2nyNNEy1KtVQ3MuFv8AXL+Df4UteZMKf5dPxNTRa2ostVh5iwo/l4/+r+ykfwmwn/MR/wDVTYLNyACTsBc1xfGYmXieLaWxyK3hYaPcXvudR0BJNq6Rxnj2HlheOLFwozDLmLbKdGtbra+tUXBYcJhPD8LFQMI2Y2ZxmKyaG57jQ396lGh4JyxHDZ5LSy752F8umyA6KPar61Va8yYT/mIv+sUf+34SbAu3qsUjKR3DBbEe1BaUKqTzDD2m/qJv3aMcwQWv9J84ZR6fdq6q1oxVP/CSDvJ/Uy/u0n+EsHeT+qlH7VpoubUdqqP4R4f7zf1Un7tKPMWHG8lv6D/u00WtqFqqv4RYf7Lsx+6scjMfZQtzRDmCL7s//bzfu00W1CqheYoe0w94Jh0vvkpwcfg7v84pB/dpqLSiqtTjsB+0dO8cg/u0ocbgv8Z/6H/dposLUKrv9uwa+fbfyP8Au0k8wYfQeKNdtG/wq6LO1C1Vbcfi+yJXH3khldfa4WiPH4/uT/8Abzfu1FWtCqr+EMX3MR/2837tEOYYvuzf9vN+7TUW1Cqkcww/+72+om/dpQ5gg7yD3ilH92mqOfcfOlYjY0KFQRMT0/12qGuz/KhQohXT8aYbZfc/sFChQQeo/nVM5Y+N/b+9QoUGkO4/10pLUdCgS3+FEetChUUgf2f2Uym5/wBdqFCqh59j/rrU+P4R7CjoUChQFChVA7Ukb0KFAY6021ChQgxvTlChRRmhQoVUJNBqFCgTTfUe1ChQOJtSloUKAzRiioUUKMUKFZ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data:image/jpeg;base64,/9j/4AAQSkZJRgABAQAAAQABAAD/2wCEAAkGBxQSEhUUEhQUFRUXGBcWFBUVFRYUFhUVFxUYFxgVFRUYHCggGBolHRQVITEhJSkrLi4uFx8zODMsNygtLysBCgoKDg0OFA8PFCwcFxksLCwsLCwsLCwsLCwsLCwsLCwsLCwsNzc3LDc3LCwsKys3NysrKywrKysrKysrLCsrK//AABEIALEBHQMBIgACEQEDEQH/xAAbAAAABwEAAAAAAAAAAAAAAAAAAQIDBAUGB//EAEgQAAIBAgQEBAIFBgsHBQAAAAECAwARBBIhMQUGQVETImFxMoEjM0JSkQcUYqGx0hYkQ3KCk8HC0eHwFTRTVJKUokRjc7Lx/8QAFwEBAQEBAAAAAAAAAAAAAAAAAAECA//EAB0RAQEBAQACAwEAAAAAAAAAAAABESExQVFhcRL/2gAMAwEAAhEDEQA/AO20jLrSzSb61FKtTRG9O3pB60KUg0pVIjOlLoEmjojR0BVA4zxaHDJnmcKNgN2Y9lXcmofNnMSYKLxGBZ2OWNBu7nYeg9axHB+Fz42YyyuwmtZnscsKk6Ki7FrdPmazRP45+UF4SqhI4wwuviPnkPa8abfjRcI59aYqqy4YsRcoyyIQeoLXIFarhXK+Hw48iBmPxSP53Y73LH9gpWP4FhpxaaGNrdcoDD1DDUUwDhXH0lIR/o5DspIYN6o40b239KtWjvXNuM8rSYQeJhy0mHW7mJj54yP5RGGpt+OnWtRyZx/86i8xBdeu2dfv26b2P+dBokS1GRShQNaDO2tD0oz60FNjVDZ+H51IU1GG3zqSKlSCA19qVSb2NKoomNqbUX1pRN6NBpQEyaUaNcUdNg2NA7RFaAoMagCUdJQ6UZNFAmks1AmiyX3ohSik9TSwKRbU1Qa0dqC0dRSjSba0dJtrVQqmmG9O02dz7UgVEdBSqTHtSqUEaOiNCoOT80zHEcVMZIsiKsAzDKWYA5ragi97+i10nhUEcMSxq4NtzcXZjqSfc0t8HHnX6OPY65Fv09PWjmwsKqWaOIKBckqoAHc6VMD7yrYm4013HSkMb2PQ2rnnMHEUxB8KOKwa4jjRcjsNM0khGqpYkgdetdDhgVIwqgAAAADTYUgWbEelc34bhVwXEpVS6x3DrvlySkAqOgsb/hXRyQelc85tdhxEBdjhxmW+4u5vb0IFWjpApuSUAi53Nvna/wDZRI11HqB+ysz+URGOFuilsjq7Bb3KrfNtqdKDTqt99qDj9VY/lDj4KojMzROfoZH3Vt/Cc/8A1PypPM3HVkFlYiHNlupObEPtkS2vh3sCet+1P6GphmV1uCCL7j0qctZfkzAmHCKHsGZmcoNkzNfKPatOhvWqkBlvSQnvS6FRSbUa0dqJe1AdNgXJpTG1JU1AMtuulGV7miahegUfSk3oE0tRQALR0KFATsACSbAak9hTMMyv5kYMp2KkEH2I0o8XAJEZG2ZSp9iLVzLl3GycOxHgzAKijLIATkIJ8k6DbbRv8qaOoqdKAcHbWsjx/mZQpWNjk2eRNS7H+Rh7uRuen7LXlDBPFhlEi5WYtIyfczsSF+Qt+umqvBSTvRhqSTrVQs0yw1PtTmcU2W1PtTAuIaUqkxnSoPE8dJGV8PDyTA7lGjXL7h2F6UT2o6zcvMGJBt/s7EW754f36jTcxYxjli4bLcfF4ksaC3oQTc+lTRosVOqHM7BVVWLEmwA01NYbj3HHxTLHGLo1/CiGjyOpBvLf4Usb2PTU9qc4v+e4lkV8HkC3Kr4yOjNdbNJt5VF++tq0XL3LiYZSxs87W8SW1ibfZXsotQM8F5fXCxOzkPOy2kkNhpb4F7KP11oHOlZrmvmTwUMcSiWU2zLuI1Jtma3rsu5qLJzDiusNrf8AsTkXoNcpFq5fzM/i8TkXQ2EMS6bZtTr1PmNWvEebsQiMfCBYLcKcPiFub7Zth86yHDeYJFlbEeHmkdy4BvlzHy7DWyi5/CpUrtINhbrRMBdQdb33/mmqjljHzTq7TR5VBHhvZl8RSLlgjaqL96VzbxAwQFxfNqqZRc52GVbD51asYfjyRYSd4wC+Fa+dPsxO3mKqR16jtT/LWARscnjSBlSNWwgtZXFja/dlAHva9K5d4KccxaQsMNGxGQ6NK438Q7i2l6i8dwZwDCIsWj+PDSXBkhcXIBUalRtfa1ZHRsOPJ8z+01KU2qu4O5bDxs3xFVLe5FzVhW0h4UKaRqUaijZ6aDUGbtRoBf3rUBXpYFKKUYNShBWjtrRikK1qyHDSb0CL0oKKsADg0dZ7jfMIw86R+GWBQuzBgCoBtov2j1q9gmDqGUgqwBUjYg9RQOVz/wDKK6OC0dvEhBLufhysPqf03OmnStJzZxwYWCRgfpApKgWJH6R9B+uszyhgYppc8pOdR4keHcaqG2mY7Oxve40F6Cv5FkgaePPcoBbDq9ssM5JLoV+8bG1+gIrqNYXnLlxrnF4YgMNZYzoJLG4dT0kH6603LePaaBWkUrIABIpFiGsDqPYg/Op4FhrSrUQ2oDcVsKyU0RqfapFMv8XuKQoINKU1FA2lGTQggaUlFaidT0qCJLYzAdQl/wDy/wAqzfN3NTRscNhiokA+mlb4YAdv5zHoKe5q4o+Gt4es0ilUY/DGqm7O3oA/41jOXuAjGzEKWbCoxaVz5WlkvqCw+K9r36A1m30JXKPCjN9KRbDqyspYXaaYEedjuQDXU0UWqK2HVYrKoCrayqOikGwHyqSV7aVfoUPOvFRhsMz7ufJGOpZr/sFz8qrfye8OCx59zYKp7AasfcsTf+bVbz3ii+Kii3WNDIwtoGY5QTrroDppvWz4LhvCjRLWtGl+uvXX3oiytVZx7h64hPCfZr2Nr5WAurD1BsatKr+L4tYQJXNgub5+U6fqt86lac8wGKxGDkmQKhnS7SXuFxCkDK9uh10/ChwbCfn+IbUuNDipjpn6iJB9lelh61W8SMk86Kgz4xiWJU3EYFiI26ZQCPTSrrk/jvgNKjx5AH+nFrMj2AMgHVSdT+NZRu8CgWMKNABYewqVUTDNmS4Nx0I6joalxLpXRIKjFLy0QSilgUCKLNQL+lAV7UFbSgVvvTViBUC1vRqmutLUUTG1AR9KAel2psb0FBzbwU4lA8dxLFdorG2bYlD6G341lOBc2vCrgr5b+ZW0/NnJIJawvkOpt0Poa3vG+JjDxliMzHREGhY279BuSa5U/Bp8cZcTh1DLqZLg5cUxOqRgnYAAXNSjTcqcDbFEYjEglDdlV/imY3HiyAW8trZV6UgocFilgcnw2s2DmNroQuXwWPVbDr0qRyRzMXtE58vwpm0aJlH1T332NiddNai85Y5MQFJzPqRhIo2tJLLsJT91QQbe2ulBJ4hzFIxVFjLYksRFALERkG3iu22xuL6WrW8FwPgxBWbM5JeRjbzSNqzaab/srBcFxc0GIy4lcuJCCzjKRNCNfDvbe97He9htXRcJiVkRXTZgCO+ve9A4KRS0FFKK2hamkuNRRBqN9xQptDa/vTirTainlFKsAijNExo71lWR5j5ZfFyjNPkXw8rBU1Iz3sDm0v19qusNgxh4lRPDjjQa6FQABubmn5CqyMzWAVBck2sLkn2Glc55p482JbRj4INsPEt8+Iktozrf6u97d6iJvHOcpGYDDNDkYhEzK3iSNmAJVc2ietb+DNlGfLm65b2/XWM5d5Q8CNp8R9JiXFu4jBYaL+lbc1t22qK5lgSMRxSY6EeIsY6+SI+bT+h+ut8yT+IbNFa2gKN3O9mrDcggfnN73LNO59GuL679TXRR8Z/mjT5mkRGtiPvQ+nlf96qDnhZhhwS6gZgWyx3KqASSLnW1hWtqJjowzRg2Iu1weoMbC366qsbyG6oMimPxXu5kKEmYXJ0bNuL/AA9PWoHP0StKjIyLPH9bIoYIq2uFcX8zdhUHj8KYGcwq5ET+dSnx4ZidALfCLjS/QVI5Z4OcRiymJMZSIK6qCfpydRI19W1+K99TWUavlFJFwkQOUqUDXu1/Nrppa2taOE6CoWATLHlGw0Gluvap8Q0FdCFCjoUKKRIaUKJtdKIKaINjRW6UaraiJ196gGWhuPWlUlu9FYngnOMnivFiwi5XaPMumRg1lDg9G6NWl4lxVMPGZZb2GgA1ZidlUdTWT/KDwBP97SwlNkaM7Tj7oUC5e19e16y+HjkxT4ZPHKJYrmdi3h6t9FYjQm1rnpU3EWXGcTiMcss7ZhhYwFeOP49SDcMVubeUsR0NaPkzmBPDjhkZLZbQyLZEcAXKnWwcfr371ouGYBMPH4aABFGt+vcsfWuV8WxMeHnbw1zYOY2RD0bdmjXcLcmx9aXgl86rDiJC+HXw3c5VKEiTFN38P7ot8R1NW3JGPgaXNIA05ARZiuUWAt4QXaNha1utt6PkbhMYxMk0snizHWFmsQI9ASvZhbKbenek864NMNMJorASAnEQruwUXEygfCQQNaQXPOsEUkYQkie94MlgwI6k9E739KkcieIcIDJa5d2BF7EE7gdBe9Yzl+M4+crLLdbZmYm0mIUMbKpGyDqB79a6nDEFUKosAAABoABsKEGGo2N6aQUq1bQdqh4/FZRdbEi+l97akD9KwOlWFVPEuFFiWisGYgsrE5GI66fA/wCkPwNQqbg5QyhlNwdQe4NSK5vHzK2FxTQZPDF7mCVtGJsC0MuwBOvbfQVteE8cinAtdHP2HFmOgN1+8NRqKasWRo6J6UKK59zzxTxD4UYkKkBnyxuRJlJtGdO9yb6VK5M5cEQXEYjKZj8IHwxL91ex72rYB/OR2A/Xeq7mLjIwyeVc8r6Rp3P3mPRR1NZQON8WhjXLJKis1rAtqRmF9O1WiuGFxYgjQjYg7W9K5ZFDPip8hyyWZDiJbCwGa3hx+mprqZFhpsNqDk3KWNEWJa4AaGd1fQhvDdih+QJU61004xRIQWW9hoWF9zWU4vydIcZ+cQMoWUFZ42HlNx8R1FwbC/6qtuWcNKukxDWUBbjzABmGUn7VraE9KQXgxa9WUfMVR808wRwIrh1LAsF3PmIy3sPite9h2q+lhWx8o77Cs/zRwv8AOY0RDkcZmiYaZZFW6n2v+2tehksBgF4hLdzlwqtmZ28smKktub7Afs0FV+OikwE1vEzIpz4ecakEAkpL2BvlPfSr3l/mGSN5PFj8MKzfnMN83ha6Sxfom4uBp1FQ+P8AHZsTMkUSfHc4dN7D/jzDbQahTtcdayNrwHiqTwoyspZkDMoNypI1HyNXUOwqr4Jg/CgROqooY9SepPubmrSHatXwQ4KBNCiNAKS7Wos1EW1oDt3pjEYhEZVZ1Vm+BSQCbb2vT+Wsvz5gZGjEsK5ygIkj+9GdTYdSCAalGoVr0zjp1RCzsFUbsxsB7msVy3zgixgSsWjt5JLEm99InG+fa3e9t6gY/FzcRnMCghdM/wB3DxX8wY9ZmH4bd6gH57JxDEkYdtBdTLfywQnbw7aGRhfXppUrmLknwgsmCUmy5JYS31ovfOCT9Z1v61ExET4LEpEfILfxXEAfHYW8CW2/+VxU/jfNBaOzZoVCgy6+ZiSQscJH3iPi7GiKVuamfDxYeQSM5ZkcFcrTGNlCRliQBv5j1tWj5c5XuzzY5UeVxlEY1jijtbKum9rC9ZriHB5lw64wxDMLh4Dr4eGNguUfeHxE761f8N51UQXkUu5sIbD62+wY7Iw0J9NafopOMYKThLgxDxIS5fD9XifdlI3KkXF+xpfA8K3EpbuWEejYhibSSsRcRBd1iF//ANvS+GYOXibnOzeFcieX4cw6QQdl01P4+keOCXBYsRGQLIuuHkYeSaK/1ch7Aaem9FK5r4A2Bk/OMMCsK6ix/wB3kPUD7h00966FyzxT85w0UxBBZfNcW8w0JHpesDxHic2PnEKLZ7kGL4lhFrGaQ7Mb2t8q6Nwfhy4eCOFSSEULc7k9T8zek8iYbUYA3rITc4sVYHAY0aEG8Y7b6GtXhfgX+aP2VdDtNu2oH+v9a04azHMnGzh8RGAgN42OZ2ZE+JRlBCtdutu1BZcW4JBi0KYiMOOl9Cp6FWGorHcQ4LJw+IBc0+HVyxf+WgUhRmFtSFAOo77VYwc4sT/6T54h9Nf/AIqXjeabxnNJgbEMHUzsbi2wGUEnelsItOXOL+MuQvnZdQ+3iIdn00v0I7j1q+rh3KvHZIGBiAMalmuVcqkclgAdfhBAN966vy/xU4lXNhZHKB0OZJLfaQnW24+VSUO8V4ksAZz5ibBEW2Z3sbKP8ToKwOISfF4jww30rgF5VAK4eI3vGO+3uTVhzTw3Ey4nNDC4PkVZfIRGADnYLmvc3A+VaLgeCiwiZEjmLMSXcxsS7E6k/joKcD+H4QmGw6xQqLBk1OhY5hdmPU9asybkVmcfzjCjKipM15BGzBDZXuPLrufQVoMJi1kuVDqRuHRkJ9s29WJUyoxUCQn0A/b/AI09JJYXsT6AXP4VG/OAS3kfYfZNFSJH0qFiiFeIkgACQsToAAo1JoxiVB+CW/8AMasl+UzipjjhsrEMzKVNlEilPhudtbHXtTRRcz8Z8XExSYZTn8yRoFu2Ij3ct2UW0B1sb1P5DxEEcpKqAuIOVHJuySKDeA32Xe22xFM8mY3CQNmlLnFuAHdkKqotcKhvlAtbrrTPNuCXDMcVExVZDd4GXSRtLvEdbNsflUR02IeX5CpEOwql5e4iJoI2GY3jUkkGxNrHXrrV1FsK0pdChQqBDUilStWX4HzjHOcsimFmOVMzAhjmK5SR8LXU6GqNOTYX3pmfFhELv5VXUk9BTGO4jHAhkncIg6nuegHU+lY7jXH48bIYlWQRxW8QstgpfaRkvmIUa7aGpaMlxrF+HjHeOO0TfSTQoMwRL2aRugY2Fx0recjYmBF8JCMrlpI3JF5bm7Btbl1/WLVb8ucAhw8JCnxTJdpZWsTKW3J9PSsBzLw44F/4oylEcYgRWJeDcEgnTKdQF319Kk4i/wCfsSkqPBmCpHZ5Zt/DYXyolt5D2FZjhh+kgSdAMQgEkHiiwkW5AU/K1u1XfK0eHxc2eYgOhPhYWT4gb3MzjaR7k6i4FaHnDAwPFnnbJ4ZDRyD4le+gUDVr7ZetXPaDxvMUSwCQDOznIkJ0YyfaVr7Aa3PYVy5nyGUNeXCE/SmNSqQSHYxnc5Ta3zp+fESSYpWxCFI2BjleL4mYakWJsrkWuBraur8Hgw35qFhCGCxG+n6Wa/W+96lVWcqcbhXDlLoohTNmQWR4x/KJ89Cu4PvWO5oxkvEZUiRCHY5oItjEt/r526XGy9vWoHE440mRcAw8FJAwWTVASbeIO0QNt9CbV0XlLBxRg5STOxzTl7Zyx/udraWpOqy/L3EHiklzxhMRCAs0YteaFeo9RqQfUiuk4TErKiyIbq4DKfQi9Y3n7h0ekytlxK/VWGYv3VlG66bnSrbkO5wUZIAzF2VRsqlico9N6C8xrWjc9lb9hpeH+BfYfspE63VgdRY6H2qg4nzEIIUA8+IdB4UaqWLOVuMwHwj3rQkczcwjDAKih5mF1S/yBIGpudABqTUuF2Z4y4CuYruBsGJW4/Gqjl7hT5jiMSt5Tbww5zvEtjfzHYkkmw0FW07kTJ2yPf5FLX/E0xNTY11NE+HQ7op/oikBvNThlAFzoBqfapYscx4lc8RxaooyBI1k8q2CrHmyi/Qk/iK6bAoWwAAXoALAfhXMOFN48+KnQHJPL4cJFzm1tnB7CxPsDXVQNLVIGI2GZttCP2CszzRzGq5o1fIi/XzAXyg6eHH3c9T0qRzFxoYcsq28R8up2QWsZHHzAHc2rM8B4KcdKHIIwkTXUm9530J1+4GubjrV0SuVOASSsmKxF0VWBw0OosAx+lcdyD1rfCOkYkeXTe6/tH9lPUgRF1FAMLn2FGQL0n7Xy/tq0OE1S8d4dHiGSKZQ6MsmZT/R1B6EVaZtd6gcTxKRGOSVsqqXJPS3htp6+1Qc25m5TfAIXimEkJIXwpDaQ6Wyodn9vSs4nEoGszpLGygrmjLZVuPNYG4v32rX42ebimIAjBUKQUuAyQxspDPJbeU7AdK3nBuX4sLEI41B6szAFnbqXPWoMHwPnTwkWNTDMigIoH0T2FgLbqTr6VuOC8ywThVDZHO0cnlbTQ5ejfK9V8HLuFljGfDwkkE3CKDe56iqTif5PgPpMHKUYX+ilbPEfQX1XpVSOjCiY1yjl/mjEYeQxOrFlv4kDG4FiTeJidLjYbGuk4HikcyK6OvnAIBIDa9Ct999PSkVLNcz/KDwBsO74uL6p7CdNshJA8SP3P4E3rpGcDrXOeYuOvjpRDApYXPgqNVcg2aWQ7BRZrX96UVmIx8+IaOAMsz3Cwytbw1UC5du8o213tp1rV8W5QzYVVhb+MR5nEjbzM3xq7dm/VYVk+K8pScPQOGM2HYfxjoY3B0ZLfZud+lq03DebQMISxEkqAKgDD6QEeRz20+LtY1OexQcH5qmw8TQ5Mnmy+c64ZvtEqdSnUep7Vecp8LOIb85lB8EA+EH1eZzvPJ8tFH4VmoeC4rGs2MitmRTYvcfnLg7L2S1gL9q0PJXMCqoidrKWKoG8vgv/wAFgdh2PyojPcxcNOBnJ8wgds0Mw1MEmpy33tt7ipMnEsRjZoomy+KR5Gt9Eq65p1HVyNh0qZxziT42QRwIZAxtGljksb/xiYj7NvhBqv4pwSTBLHHIxMOrLMoI8CXcew0+dKRt8dynE2D/ADZbi3mV/tiT/iE9yd65xhuIyZGiDfSXIliuRHiPDJGYdTruBvaxrU4rnVmh8I+WewDFf5UEC3gfpNce2vpRYT8n14C0j5cUdUdfghte0aC3w62J63NPI0HLvLsKYdgSsxmW00lh5/0QPsqNrdKyuLhl4dMiNJ9GSfzadhfKbX8Cb9Ejf8al8D4++GkAxVoy3lmiN9XG00fcHY296Z4zLNxBkhiCt4g+mewePDxNsquLjxSN/l0opvDLNjcQYwSrMobFStb6snSPD6/BfYjteulYXDrGioosqgKB6AWrmoil4diEikbyf+lxBFgb7wTnoDr+ItXR8BixLGrrsd/QjQj5G4+VCEY6FyCVkCix0Khune9cwkw82CxKzSynzi8MkkZkw6gqBlcggxtbS/autSbEd6ZMAtlsCLWsRcW9qox+G51yIDioGW4+uw/08B0ve41X2IpScyxSSK6Y7C5AGBDDK1yV3BcdBvVhiOT4BdoDJh2O/gtZSfWM3X9VVGM5FL3LSQya3+lwyE6+qkU6lXUvNGCS5fEw6dBIGJ9ABrVBxrjbYyO0ZOGwrNleaQZHlSwukKHXUm1/wp6DkYqwIkgUfoYVMwFgNGZjr6+taLhfL8UWXMWmddQ8pDEG1vKLWXTsKdELlvhRFnMYjjUAYaK1iqkau46Me3a/etHMhKkBipOzC1x6i+lG4pdqLGPx3KCYmZ2lnmYjIpHkAYAZgDZddSTV7Dwt0AVJmVVAAUJGAAOg8tWGWx996VTFVuIwsgA+nfdR8Ca69dKLiOAkcqVxMkQG4RYyG9SWU/qqzIpmTX2piM3NwXFaleITgescRt/41O4LgJoi3jYh8RmAtmVVy73271b3ApDgVciDVL1Xcy8CXGRrE5ZQGDhltcEbbi3U1bINKVUvVV/BeER4WMRxDTdmPxOT9pj1NWFChTBzZuS5w7n6CQFmdRK8ysoY3ynKbWF6T/BCe2kGEYE7GWa1vmDXRWGp9qo+Y+YocDFnlOp0SNbZ3PYDoPWrkRy7j/BpYMTF5I4pnBEawy5h5dMzBk8oqZyvyXiZnjmksqtIJPFz+cZWJIVQNQxHfrRcKw+Kx+MaWRSrOtgb2WCG40FvtWJA6km9dfigCqqIAFUAD0A0FZyEOvEDVfwfgsGGzeDGqFviIGpHa56a7bVYZj1FJzCrFCRAVIIuDoRuD71mzyDg/FMvhnUfVZj4YN7kqvS/bbWtIuv406xoIqLl0AsNrAWsO1VGN5Zw80wlaOzXBYqSoe2wcDRum/ar1xRRm2lVMMcN4VFh1yQxpGpNyFFrnue9PzYdXBVlDA6EEXBHtT1qFTFV+B4LBCAscaqASRpqCexqcV0tS6FBX4rh0cjKzorMmqlgCRoQbX96Vh8KiDLGioL3sihRfvYVMYUy1UJxOESUMkiK6kWKsLg/I0eCwSQoI41CouwHSnV3pd6gQB1pQpJB70Vj3qmjl2pvpRyA96QsempqyJS8utHQCetDw/Wqhe9Lpoj1oW9ay0cIoU2bd6Ij1oHHNN3FEQO9JsKIMClJHSRaq3j3GYMJGZJ3svQC5Zj91R1NCLm9EWrmk3OGKmTxIxDhIrkK893ZgfhOXamhwrFYgZr4qTMVbOZfBiPfIgIOX5CouumSTqouzAe5A/bVXjebMHFfPiIrj7Ktnb2Crck1ixyIzG5hh7fSTSzfOxGtWEXI7EWLQp2McGq6DYs2+lOmo/FvyiF9MFCWvp40wMaL/ROt/Q2qp4HyxLinM05d3Nj48hKixN8scfW1t9BrW34dypBEQxVpXGoeU5rHuF+EfhV4sfpVz5TqLw/BJCuRNO56sdszHqalq9qMgdqIL6UIV4ntRBh1o7elDL6UUUh7UYajCmjyUSiDUgkU5Y+lArRRJJRiUetEENLsatBeJQD0MtDKagGem2NOZTQyetEpK705ekFDSwKVYqeKY8pJHEgOZwzlshkCqpUaqD1LCrONdBffrba/pVVjcVg5GUySRZh8PnsbEjTQ6gkDSn247hlveeEW0PnUW6d6mmJ7KKJVFQW49hrf7xDY6fWL/jSE4/hemIh0Nj9Iuh7b1dRZ5BQyDtUH/bmG/wCYh/rU/wAaMcbwxtbEQ66D6VNfbWmql5aXlqvfjWHG88P9an+NKbjeHH8vEeujq2nyNNEy1KtVQ3MuFv8AXL+Df4UteZMKf5dPxNTRa2ostVh5iwo/l4/+r+ykfwmwn/MR/wDVTYLNyACTsBc1xfGYmXieLaWxyK3hYaPcXvudR0BJNq6Rxnj2HlheOLFwozDLmLbKdGtbra+tUXBYcJhPD8LFQMI2Y2ZxmKyaG57jQ396lGh4JyxHDZ5LSy752F8umyA6KPar61Va8yYT/mIv+sUf+34SbAu3qsUjKR3DBbEe1BaUKqTzDD2m/qJv3aMcwQWv9J84ZR6fdq6q1oxVP/CSDvJ/Uy/u0n+EsHeT+qlH7VpoubUdqqP4R4f7zf1Un7tKPMWHG8lv6D/u00WtqFqqv4RYf7Lsx+6scjMfZQtzRDmCL7s//bzfu00W1CqheYoe0w94Jh0vvkpwcfg7v84pB/dpqLSiqtTjsB+0dO8cg/u0ocbgv8Z/6H/dposLUKrv9uwa+fbfyP8Au0k8wYfQeKNdtG/wq6LO1C1Vbcfi+yJXH3khldfa4WiPH4/uT/8Abzfu1FWtCqr+EMX3MR/2837tEOYYvuzf9vN+7TUW1Cqkcww/+72+om/dpQ5gg7yD3ilH92mqOfcfOlYjY0KFQRMT0/12qGuz/KhQohXT8aYbZfc/sFChQQeo/nVM5Y+N/b+9QoUGkO4/10pLUdCgS3+FEetChUUgf2f2Uym5/wBdqFCqh59j/rrU+P4R7CjoUChQFChVA7Ukb0KFAY6021ChQgxvTlChRRmhQoVUJNBqFCgTTfUe1ChQOJtSloUKAzRiioUUKMUKFZ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0" name="AutoShape 12" descr="data:image/jpeg;base64,/9j/4AAQSkZJRgABAQAAAQABAAD/2wCEAAkGBxQSEhUUEhQUFRUXGBcWFBUVFRYUFhUVFxUYFxgVFRUYHCggGBolHRQVITEhJSkrLi4uFx8zODMsNygtLysBCgoKDg0OFA8PFCwcFxksLCwsLCwsLCwsLCwsLCwsLCwsLCwsNzc3LDc3LCwsKys3NysrKywrKysrKysrLCsrK//AABEIALEBHQMBIgACEQEDEQH/xAAbAAAABwEAAAAAAAAAAAAAAAAAAQIDBAUGB//EAEgQAAIBAgQEBAIFBgsHBQAAAAECAwARBBIhMQUGQVETImFxMoEjM0JSkQcUYqGx0hYkQ3KCk8HC0eHwFTRTVJKUokRjc7Lx/8QAFwEBAQEBAAAAAAAAAAAAAAAAAAECA//EAB0RAQEBAQACAwEAAAAAAAAAAAABESExQVFhcRL/2gAMAwEAAhEDEQA/AO20jLrSzSb61FKtTRG9O3pB60KUg0pVIjOlLoEmjojR0BVA4zxaHDJnmcKNgN2Y9lXcmofNnMSYKLxGBZ2OWNBu7nYeg9axHB+Fz42YyyuwmtZnscsKk6Ki7FrdPmazRP45+UF4SqhI4wwuviPnkPa8abfjRcI59aYqqy4YsRcoyyIQeoLXIFarhXK+Hw48iBmPxSP53Y73LH9gpWP4FhpxaaGNrdcoDD1DDUUwDhXH0lIR/o5DspIYN6o40b239KtWjvXNuM8rSYQeJhy0mHW7mJj54yP5RGGpt+OnWtRyZx/86i8xBdeu2dfv26b2P+dBokS1GRShQNaDO2tD0oz60FNjVDZ+H51IU1GG3zqSKlSCA19qVSb2NKoomNqbUX1pRN6NBpQEyaUaNcUdNg2NA7RFaAoMagCUdJQ6UZNFAmks1AmiyX3ohSik9TSwKRbU1Qa0dqC0dRSjSba0dJtrVQqmmG9O02dz7UgVEdBSqTHtSqUEaOiNCoOT80zHEcVMZIsiKsAzDKWYA5ragi97+i10nhUEcMSxq4NtzcXZjqSfc0t8HHnX6OPY65Fv09PWjmwsKqWaOIKBckqoAHc6VMD7yrYm4013HSkMb2PQ2rnnMHEUxB8KOKwa4jjRcjsNM0khGqpYkgdetdDhgVIwqgAAAADTYUgWbEelc34bhVwXEpVS6x3DrvlySkAqOgsb/hXRyQelc85tdhxEBdjhxmW+4u5vb0IFWjpApuSUAi53Nvna/wDZRI11HqB+ysz+URGOFuilsjq7Bb3KrfNtqdKDTqt99qDj9VY/lDj4KojMzROfoZH3Vt/Cc/8A1PypPM3HVkFlYiHNlupObEPtkS2vh3sCet+1P6GphmV1uCCL7j0qctZfkzAmHCKHsGZmcoNkzNfKPatOhvWqkBlvSQnvS6FRSbUa0dqJe1AdNgXJpTG1JU1AMtuulGV7miahegUfSk3oE0tRQALR0KFATsACSbAak9hTMMyv5kYMp2KkEH2I0o8XAJEZG2ZSp9iLVzLl3GycOxHgzAKijLIATkIJ8k6DbbRv8qaOoqdKAcHbWsjx/mZQpWNjk2eRNS7H+Rh7uRuen7LXlDBPFhlEi5WYtIyfczsSF+Qt+umqvBSTvRhqSTrVQs0yw1PtTmcU2W1PtTAuIaUqkxnSoPE8dJGV8PDyTA7lGjXL7h2F6UT2o6zcvMGJBt/s7EW754f36jTcxYxjli4bLcfF4ksaC3oQTc+lTRosVOqHM7BVVWLEmwA01NYbj3HHxTLHGLo1/CiGjyOpBvLf4Usb2PTU9qc4v+e4lkV8HkC3Kr4yOjNdbNJt5VF++tq0XL3LiYZSxs87W8SW1ibfZXsotQM8F5fXCxOzkPOy2kkNhpb4F7KP11oHOlZrmvmTwUMcSiWU2zLuI1Jtma3rsu5qLJzDiusNrf8AsTkXoNcpFq5fzM/i8TkXQ2EMS6bZtTr1PmNWvEebsQiMfCBYLcKcPiFub7Zth86yHDeYJFlbEeHmkdy4BvlzHy7DWyi5/CpUrtINhbrRMBdQdb33/mmqjljHzTq7TR5VBHhvZl8RSLlgjaqL96VzbxAwQFxfNqqZRc52GVbD51asYfjyRYSd4wC+Fa+dPsxO3mKqR16jtT/LWARscnjSBlSNWwgtZXFja/dlAHva9K5d4KccxaQsMNGxGQ6NK438Q7i2l6i8dwZwDCIsWj+PDSXBkhcXIBUalRtfa1ZHRsOPJ8z+01KU2qu4O5bDxs3xFVLe5FzVhW0h4UKaRqUaijZ6aDUGbtRoBf3rUBXpYFKKUYNShBWjtrRikK1qyHDSb0CL0oKKsADg0dZ7jfMIw86R+GWBQuzBgCoBtov2j1q9gmDqGUgqwBUjYg9RQOVz/wDKK6OC0dvEhBLufhysPqf03OmnStJzZxwYWCRgfpApKgWJH6R9B+uszyhgYppc8pOdR4keHcaqG2mY7Oxve40F6Cv5FkgaePPcoBbDq9ssM5JLoV+8bG1+gIrqNYXnLlxrnF4YgMNZYzoJLG4dT0kH6603LePaaBWkUrIABIpFiGsDqPYg/Op4FhrSrUQ2oDcVsKyU0RqfapFMv8XuKQoINKU1FA2lGTQggaUlFaidT0qCJLYzAdQl/wDy/wAqzfN3NTRscNhiokA+mlb4YAdv5zHoKe5q4o+Gt4es0ilUY/DGqm7O3oA/41jOXuAjGzEKWbCoxaVz5WlkvqCw+K9r36A1m30JXKPCjN9KRbDqyspYXaaYEedjuQDXU0UWqK2HVYrKoCrayqOikGwHyqSV7aVfoUPOvFRhsMz7ufJGOpZr/sFz8qrfye8OCx59zYKp7AasfcsTf+bVbz3ii+Kii3WNDIwtoGY5QTrroDppvWz4LhvCjRLWtGl+uvXX3oiytVZx7h64hPCfZr2Nr5WAurD1BsatKr+L4tYQJXNgub5+U6fqt86lac8wGKxGDkmQKhnS7SXuFxCkDK9uh10/ChwbCfn+IbUuNDipjpn6iJB9lelh61W8SMk86Kgz4xiWJU3EYFiI26ZQCPTSrrk/jvgNKjx5AH+nFrMj2AMgHVSdT+NZRu8CgWMKNABYewqVUTDNmS4Nx0I6joalxLpXRIKjFLy0QSilgUCKLNQL+lAV7UFbSgVvvTViBUC1vRqmutLUUTG1AR9KAel2psb0FBzbwU4lA8dxLFdorG2bYlD6G341lOBc2vCrgr5b+ZW0/NnJIJawvkOpt0Poa3vG+JjDxliMzHREGhY279BuSa5U/Bp8cZcTh1DLqZLg5cUxOqRgnYAAXNSjTcqcDbFEYjEglDdlV/imY3HiyAW8trZV6UgocFilgcnw2s2DmNroQuXwWPVbDr0qRyRzMXtE58vwpm0aJlH1T332NiddNai85Y5MQFJzPqRhIo2tJLLsJT91QQbe2ulBJ4hzFIxVFjLYksRFALERkG3iu22xuL6WrW8FwPgxBWbM5JeRjbzSNqzaab/srBcFxc0GIy4lcuJCCzjKRNCNfDvbe97He9htXRcJiVkRXTZgCO+ve9A4KRS0FFKK2hamkuNRRBqN9xQptDa/vTirTainlFKsAijNExo71lWR5j5ZfFyjNPkXw8rBU1Iz3sDm0v19qusNgxh4lRPDjjQa6FQABubmn5CqyMzWAVBck2sLkn2Glc55p482JbRj4INsPEt8+Iktozrf6u97d6iJvHOcpGYDDNDkYhEzK3iSNmAJVc2ietb+DNlGfLm65b2/XWM5d5Q8CNp8R9JiXFu4jBYaL+lbc1t22qK5lgSMRxSY6EeIsY6+SI+bT+h+ut8yT+IbNFa2gKN3O9mrDcggfnN73LNO59GuL679TXRR8Z/mjT5mkRGtiPvQ+nlf96qDnhZhhwS6gZgWyx3KqASSLnW1hWtqJjowzRg2Iu1weoMbC366qsbyG6oMimPxXu5kKEmYXJ0bNuL/AA9PWoHP0StKjIyLPH9bIoYIq2uFcX8zdhUHj8KYGcwq5ET+dSnx4ZidALfCLjS/QVI5Z4OcRiymJMZSIK6qCfpydRI19W1+K99TWUavlFJFwkQOUqUDXu1/Nrppa2taOE6CoWATLHlGw0Gluvap8Q0FdCFCjoUKKRIaUKJtdKIKaINjRW6UaraiJ196gGWhuPWlUlu9FYngnOMnivFiwi5XaPMumRg1lDg9G6NWl4lxVMPGZZb2GgA1ZidlUdTWT/KDwBP97SwlNkaM7Tj7oUC5e19e16y+HjkxT4ZPHKJYrmdi3h6t9FYjQm1rnpU3EWXGcTiMcss7ZhhYwFeOP49SDcMVubeUsR0NaPkzmBPDjhkZLZbQyLZEcAXKnWwcfr371ouGYBMPH4aABFGt+vcsfWuV8WxMeHnbw1zYOY2RD0bdmjXcLcmx9aXgl86rDiJC+HXw3c5VKEiTFN38P7ot8R1NW3JGPgaXNIA05ARZiuUWAt4QXaNha1utt6PkbhMYxMk0snizHWFmsQI9ASvZhbKbenek864NMNMJorASAnEQruwUXEygfCQQNaQXPOsEUkYQkie94MlgwI6k9E739KkcieIcIDJa5d2BF7EE7gdBe9Yzl+M4+crLLdbZmYm0mIUMbKpGyDqB79a6nDEFUKosAAABoABsKEGGo2N6aQUq1bQdqh4/FZRdbEi+l97akD9KwOlWFVPEuFFiWisGYgsrE5GI66fA/wCkPwNQqbg5QyhlNwdQe4NSK5vHzK2FxTQZPDF7mCVtGJsC0MuwBOvbfQVteE8cinAtdHP2HFmOgN1+8NRqKasWRo6J6UKK59zzxTxD4UYkKkBnyxuRJlJtGdO9yb6VK5M5cEQXEYjKZj8IHwxL91ex72rYB/OR2A/Xeq7mLjIwyeVc8r6Rp3P3mPRR1NZQON8WhjXLJKis1rAtqRmF9O1WiuGFxYgjQjYg7W9K5ZFDPip8hyyWZDiJbCwGa3hx+mprqZFhpsNqDk3KWNEWJa4AaGd1fQhvDdih+QJU61004xRIQWW9hoWF9zWU4vydIcZ+cQMoWUFZ42HlNx8R1FwbC/6qtuWcNKukxDWUBbjzABmGUn7VraE9KQXgxa9WUfMVR808wRwIrh1LAsF3PmIy3sPite9h2q+lhWx8o77Cs/zRwv8AOY0RDkcZmiYaZZFW6n2v+2tehksBgF4hLdzlwqtmZ28smKktub7Afs0FV+OikwE1vEzIpz4ecakEAkpL2BvlPfSr3l/mGSN5PFj8MKzfnMN83ha6Sxfom4uBp1FQ+P8AHZsTMkUSfHc4dN7D/jzDbQahTtcdayNrwHiqTwoyspZkDMoNypI1HyNXUOwqr4Jg/CgROqooY9SepPubmrSHatXwQ4KBNCiNAKS7Wos1EW1oDt3pjEYhEZVZ1Vm+BSQCbb2vT+Wsvz5gZGjEsK5ygIkj+9GdTYdSCAalGoVr0zjp1RCzsFUbsxsB7msVy3zgixgSsWjt5JLEm99InG+fa3e9t6gY/FzcRnMCghdM/wB3DxX8wY9ZmH4bd6gH57JxDEkYdtBdTLfywQnbw7aGRhfXppUrmLknwgsmCUmy5JYS31ovfOCT9Z1v61ExET4LEpEfILfxXEAfHYW8CW2/+VxU/jfNBaOzZoVCgy6+ZiSQscJH3iPi7GiKVuamfDxYeQSM5ZkcFcrTGNlCRliQBv5j1tWj5c5XuzzY5UeVxlEY1jijtbKum9rC9ZriHB5lw64wxDMLh4Dr4eGNguUfeHxE761f8N51UQXkUu5sIbD62+wY7Iw0J9NafopOMYKThLgxDxIS5fD9XifdlI3KkXF+xpfA8K3EpbuWEejYhibSSsRcRBd1iF//ANvS+GYOXibnOzeFcieX4cw6QQdl01P4+keOCXBYsRGQLIuuHkYeSaK/1ch7Aaem9FK5r4A2Bk/OMMCsK6ix/wB3kPUD7h00966FyzxT85w0UxBBZfNcW8w0JHpesDxHic2PnEKLZ7kGL4lhFrGaQ7Mb2t8q6Nwfhy4eCOFSSEULc7k9T8zek8iYbUYA3rITc4sVYHAY0aEG8Y7b6GtXhfgX+aP2VdDtNu2oH+v9a04azHMnGzh8RGAgN42OZ2ZE+JRlBCtdutu1BZcW4JBi0KYiMOOl9Cp6FWGorHcQ4LJw+IBc0+HVyxf+WgUhRmFtSFAOo77VYwc4sT/6T54h9Nf/AIqXjeabxnNJgbEMHUzsbi2wGUEnelsItOXOL+MuQvnZdQ+3iIdn00v0I7j1q+rh3KvHZIGBiAMalmuVcqkclgAdfhBAN966vy/xU4lXNhZHKB0OZJLfaQnW24+VSUO8V4ksAZz5ibBEW2Z3sbKP8ToKwOISfF4jww30rgF5VAK4eI3vGO+3uTVhzTw3Ey4nNDC4PkVZfIRGADnYLmvc3A+VaLgeCiwiZEjmLMSXcxsS7E6k/joKcD+H4QmGw6xQqLBk1OhY5hdmPU9asybkVmcfzjCjKipM15BGzBDZXuPLrufQVoMJi1kuVDqRuHRkJ9s29WJUyoxUCQn0A/b/AI09JJYXsT6AXP4VG/OAS3kfYfZNFSJH0qFiiFeIkgACQsToAAo1JoxiVB+CW/8AMasl+UzipjjhsrEMzKVNlEilPhudtbHXtTRRcz8Z8XExSYZTn8yRoFu2Ij3ct2UW0B1sb1P5DxEEcpKqAuIOVHJuySKDeA32Xe22xFM8mY3CQNmlLnFuAHdkKqotcKhvlAtbrrTPNuCXDMcVExVZDd4GXSRtLvEdbNsflUR02IeX5CpEOwql5e4iJoI2GY3jUkkGxNrHXrrV1FsK0pdChQqBDUilStWX4HzjHOcsimFmOVMzAhjmK5SR8LXU6GqNOTYX3pmfFhELv5VXUk9BTGO4jHAhkncIg6nuegHU+lY7jXH48bIYlWQRxW8QstgpfaRkvmIUa7aGpaMlxrF+HjHeOO0TfSTQoMwRL2aRugY2Fx0recjYmBF8JCMrlpI3JF5bm7Btbl1/WLVb8ucAhw8JCnxTJdpZWsTKW3J9PSsBzLw44F/4oylEcYgRWJeDcEgnTKdQF319Kk4i/wCfsSkqPBmCpHZ5Zt/DYXyolt5D2FZjhh+kgSdAMQgEkHiiwkW5AU/K1u1XfK0eHxc2eYgOhPhYWT4gb3MzjaR7k6i4FaHnDAwPFnnbJ4ZDRyD4le+gUDVr7ZetXPaDxvMUSwCQDOznIkJ0YyfaVr7Aa3PYVy5nyGUNeXCE/SmNSqQSHYxnc5Ta3zp+fESSYpWxCFI2BjleL4mYakWJsrkWuBraur8Hgw35qFhCGCxG+n6Wa/W+96lVWcqcbhXDlLoohTNmQWR4x/KJ89Cu4PvWO5oxkvEZUiRCHY5oItjEt/r526XGy9vWoHE440mRcAw8FJAwWTVASbeIO0QNt9CbV0XlLBxRg5STOxzTl7Zyx/udraWpOqy/L3EHiklzxhMRCAs0YteaFeo9RqQfUiuk4TErKiyIbq4DKfQi9Y3n7h0ekytlxK/VWGYv3VlG66bnSrbkO5wUZIAzF2VRsqlico9N6C8xrWjc9lb9hpeH+BfYfspE63VgdRY6H2qg4nzEIIUA8+IdB4UaqWLOVuMwHwj3rQkczcwjDAKih5mF1S/yBIGpudABqTUuF2Z4y4CuYruBsGJW4/Gqjl7hT5jiMSt5Tbww5zvEtjfzHYkkmw0FW07kTJ2yPf5FLX/E0xNTY11NE+HQ7op/oikBvNThlAFzoBqfapYscx4lc8RxaooyBI1k8q2CrHmyi/Qk/iK6bAoWwAAXoALAfhXMOFN48+KnQHJPL4cJFzm1tnB7CxPsDXVQNLVIGI2GZttCP2CszzRzGq5o1fIi/XzAXyg6eHH3c9T0qRzFxoYcsq28R8up2QWsZHHzAHc2rM8B4KcdKHIIwkTXUm9530J1+4GubjrV0SuVOASSsmKxF0VWBw0OosAx+lcdyD1rfCOkYkeXTe6/tH9lPUgRF1FAMLn2FGQL0n7Xy/tq0OE1S8d4dHiGSKZQ6MsmZT/R1B6EVaZtd6gcTxKRGOSVsqqXJPS3htp6+1Qc25m5TfAIXimEkJIXwpDaQ6Wyodn9vSs4nEoGszpLGygrmjLZVuPNYG4v32rX42ebimIAjBUKQUuAyQxspDPJbeU7AdK3nBuX4sLEI41B6szAFnbqXPWoMHwPnTwkWNTDMigIoH0T2FgLbqTr6VuOC8ywThVDZHO0cnlbTQ5ejfK9V8HLuFljGfDwkkE3CKDe56iqTif5PgPpMHKUYX+ilbPEfQX1XpVSOjCiY1yjl/mjEYeQxOrFlv4kDG4FiTeJidLjYbGuk4HikcyK6OvnAIBIDa9Ct999PSkVLNcz/KDwBsO74uL6p7CdNshJA8SP3P4E3rpGcDrXOeYuOvjpRDApYXPgqNVcg2aWQ7BRZrX96UVmIx8+IaOAMsz3Cwytbw1UC5du8o213tp1rV8W5QzYVVhb+MR5nEjbzM3xq7dm/VYVk+K8pScPQOGM2HYfxjoY3B0ZLfZud+lq03DebQMISxEkqAKgDD6QEeRz20+LtY1OexQcH5qmw8TQ5Mnmy+c64ZvtEqdSnUep7Vecp8LOIb85lB8EA+EH1eZzvPJ8tFH4VmoeC4rGs2MitmRTYvcfnLg7L2S1gL9q0PJXMCqoidrKWKoG8vgv/wAFgdh2PyojPcxcNOBnJ8wgds0Mw1MEmpy33tt7ipMnEsRjZoomy+KR5Gt9Eq65p1HVyNh0qZxziT42QRwIZAxtGljksb/xiYj7NvhBqv4pwSTBLHHIxMOrLMoI8CXcew0+dKRt8dynE2D/ADZbi3mV/tiT/iE9yd65xhuIyZGiDfSXIliuRHiPDJGYdTruBvaxrU4rnVmh8I+WewDFf5UEC3gfpNce2vpRYT8n14C0j5cUdUdfghte0aC3w62J63NPI0HLvLsKYdgSsxmW00lh5/0QPsqNrdKyuLhl4dMiNJ9GSfzadhfKbX8Cb9Ejf8al8D4++GkAxVoy3lmiN9XG00fcHY296Z4zLNxBkhiCt4g+mewePDxNsquLjxSN/l0opvDLNjcQYwSrMobFStb6snSPD6/BfYjteulYXDrGioosqgKB6AWrmoil4diEikbyf+lxBFgb7wTnoDr+ItXR8BixLGrrsd/QjQj5G4+VCEY6FyCVkCix0Khune9cwkw82CxKzSynzi8MkkZkw6gqBlcggxtbS/autSbEd6ZMAtlsCLWsRcW9qox+G51yIDioGW4+uw/08B0ve41X2IpScyxSSK6Y7C5AGBDDK1yV3BcdBvVhiOT4BdoDJh2O/gtZSfWM3X9VVGM5FL3LSQya3+lwyE6+qkU6lXUvNGCS5fEw6dBIGJ9ABrVBxrjbYyO0ZOGwrNleaQZHlSwukKHXUm1/wp6DkYqwIkgUfoYVMwFgNGZjr6+taLhfL8UWXMWmddQ8pDEG1vKLWXTsKdELlvhRFnMYjjUAYaK1iqkau46Me3a/etHMhKkBipOzC1x6i+lG4pdqLGPx3KCYmZ2lnmYjIpHkAYAZgDZddSTV7Dwt0AVJmVVAAUJGAAOg8tWGWx996VTFVuIwsgA+nfdR8Ca69dKLiOAkcqVxMkQG4RYyG9SWU/qqzIpmTX2piM3NwXFaleITgescRt/41O4LgJoi3jYh8RmAtmVVy73271b3ApDgVciDVL1Xcy8CXGRrE5ZQGDhltcEbbi3U1bINKVUvVV/BeER4WMRxDTdmPxOT9pj1NWFChTBzZuS5w7n6CQFmdRK8ysoY3ynKbWF6T/BCe2kGEYE7GWa1vmDXRWGp9qo+Y+YocDFnlOp0SNbZ3PYDoPWrkRy7j/BpYMTF5I4pnBEawy5h5dMzBk8oqZyvyXiZnjmksqtIJPFz+cZWJIVQNQxHfrRcKw+Kx+MaWRSrOtgb2WCG40FvtWJA6km9dfigCqqIAFUAD0A0FZyEOvEDVfwfgsGGzeDGqFviIGpHa56a7bVYZj1FJzCrFCRAVIIuDoRuD71mzyDg/FMvhnUfVZj4YN7kqvS/bbWtIuv406xoIqLl0AsNrAWsO1VGN5Zw80wlaOzXBYqSoe2wcDRum/ar1xRRm2lVMMcN4VFh1yQxpGpNyFFrnue9PzYdXBVlDA6EEXBHtT1qFTFV+B4LBCAscaqASRpqCexqcV0tS6FBX4rh0cjKzorMmqlgCRoQbX96Vh8KiDLGioL3sihRfvYVMYUy1UJxOESUMkiK6kWKsLg/I0eCwSQoI41CouwHSnV3pd6gQB1pQpJB70Vj3qmjl2pvpRyA96QsempqyJS8utHQCetDw/Wqhe9Lpoj1oW9ay0cIoU2bd6Ij1oHHNN3FEQO9JsKIMClJHSRaq3j3GYMJGZJ3svQC5Zj91R1NCLm9EWrmk3OGKmTxIxDhIrkK893ZgfhOXamhwrFYgZr4qTMVbOZfBiPfIgIOX5CouumSTqouzAe5A/bVXjebMHFfPiIrj7Ktnb2Crck1ixyIzG5hh7fSTSzfOxGtWEXI7EWLQp2McGq6DYs2+lOmo/FvyiF9MFCWvp40wMaL/ROt/Q2qp4HyxLinM05d3Nj48hKixN8scfW1t9BrW34dypBEQxVpXGoeU5rHuF+EfhV4sfpVz5TqLw/BJCuRNO56sdszHqalq9qMgdqIL6UIV4ntRBh1o7elDL6UUUh7UYajCmjyUSiDUgkU5Y+lArRRJJRiUetEENLsatBeJQD0MtDKagGem2NOZTQyetEpK705ekFDSwKVYqeKY8pJHEgOZwzlshkCqpUaqD1LCrONdBffrba/pVVjcVg5GUySRZh8PnsbEjTQ6gkDSn247hlveeEW0PnUW6d6mmJ7KKJVFQW49hrf7xDY6fWL/jSE4/hemIh0Nj9Iuh7b1dRZ5BQyDtUH/bmG/wCYh/rU/wAaMcbwxtbEQ66D6VNfbWmql5aXlqvfjWHG88P9an+NKbjeHH8vEeujq2nyNNEy1KtVQ3MuFv8AXL+Df4UteZMKf5dPxNTRa2ostVh5iwo/l4/+r+ykfwmwn/MR/wDVTYLNyACTsBc1xfGYmXieLaWxyK3hYaPcXvudR0BJNq6Rxnj2HlheOLFwozDLmLbKdGtbra+tUXBYcJhPD8LFQMI2Y2ZxmKyaG57jQ396lGh4JyxHDZ5LSy752F8umyA6KPar61Va8yYT/mIv+sUf+34SbAu3qsUjKR3DBbEe1BaUKqTzDD2m/qJv3aMcwQWv9J84ZR6fdq6q1oxVP/CSDvJ/Uy/u0n+EsHeT+qlH7VpoubUdqqP4R4f7zf1Un7tKPMWHG8lv6D/u00WtqFqqv4RYf7Lsx+6scjMfZQtzRDmCL7s//bzfu00W1CqheYoe0w94Jh0vvkpwcfg7v84pB/dpqLSiqtTjsB+0dO8cg/u0ocbgv8Z/6H/dposLUKrv9uwa+fbfyP8Au0k8wYfQeKNdtG/wq6LO1C1Vbcfi+yJXH3khldfa4WiPH4/uT/8Abzfu1FWtCqr+EMX3MR/2837tEOYYvuzf9vN+7TUW1Cqkcww/+72+om/dpQ5gg7yD3ilH92mqOfcfOlYjY0KFQRMT0/12qGuz/KhQohXT8aYbZfc/sFChQQeo/nVM5Y+N/b+9QoUGkO4/10pLUdCgS3+FEetChUUgf2f2Uym5/wBdqFCqh59j/rrU+P4R7CjoUChQFChVA7Ukb0KFAY6021ChQgxvTlChRRmhQoVUJNBqFCgTTfUe1ChQOJtSloUKAzRiioUUKMUKFZ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2" name="AutoShape 14" descr="data:image/jpeg;base64,/9j/4AAQSkZJRgABAQAAAQABAAD/2wCEAAkGBxQSEhUUEhQUFRUXGBcWFBUVFRYUFhUVFxUYFxgVFRUYHCggGBolHRQVITEhJSkrLi4uFx8zODMsNygtLysBCgoKDg0OFA8PFCwcFxksLCwsLCwsLCwsLCwsLCwsLCwsLCwsNzc3LDc3LCwsKys3NysrKywrKysrKysrLCsrK//AABEIALEBHQMBIgACEQEDEQH/xAAbAAAABwEAAAAAAAAAAAAAAAAAAQIDBAUGB//EAEgQAAIBAgQEBAIFBgsHBQAAAAECAwARBBIhMQUGQVETImFxMoEjM0JSkQcUYqGx0hYkQ3KCk8HC0eHwFTRTVJKUokRjc7Lx/8QAFwEBAQEBAAAAAAAAAAAAAAAAAAECA//EAB0RAQEBAQACAwEAAAAAAAAAAAABESExQVFhcRL/2gAMAwEAAhEDEQA/AO20jLrSzSb61FKtTRG9O3pB60KUg0pVIjOlLoEmjojR0BVA4zxaHDJnmcKNgN2Y9lXcmofNnMSYKLxGBZ2OWNBu7nYeg9axHB+Fz42YyyuwmtZnscsKk6Ki7FrdPmazRP45+UF4SqhI4wwuviPnkPa8abfjRcI59aYqqy4YsRcoyyIQeoLXIFarhXK+Hw48iBmPxSP53Y73LH9gpWP4FhpxaaGNrdcoDD1DDUUwDhXH0lIR/o5DspIYN6o40b239KtWjvXNuM8rSYQeJhy0mHW7mJj54yP5RGGpt+OnWtRyZx/86i8xBdeu2dfv26b2P+dBokS1GRShQNaDO2tD0oz60FNjVDZ+H51IU1GG3zqSKlSCA19qVSb2NKoomNqbUX1pRN6NBpQEyaUaNcUdNg2NA7RFaAoMagCUdJQ6UZNFAmks1AmiyX3ohSik9TSwKRbU1Qa0dqC0dRSjSba0dJtrVQqmmG9O02dz7UgVEdBSqTHtSqUEaOiNCoOT80zHEcVMZIsiKsAzDKWYA5ragi97+i10nhUEcMSxq4NtzcXZjqSfc0t8HHnX6OPY65Fv09PWjmwsKqWaOIKBckqoAHc6VMD7yrYm4013HSkMb2PQ2rnnMHEUxB8KOKwa4jjRcjsNM0khGqpYkgdetdDhgVIwqgAAAADTYUgWbEelc34bhVwXEpVS6x3DrvlySkAqOgsb/hXRyQelc85tdhxEBdjhxmW+4u5vb0IFWjpApuSUAi53Nvna/wDZRI11HqB+ysz+URGOFuilsjq7Bb3KrfNtqdKDTqt99qDj9VY/lDj4KojMzROfoZH3Vt/Cc/8A1PypPM3HVkFlYiHNlupObEPtkS2vh3sCet+1P6GphmV1uCCL7j0qctZfkzAmHCKHsGZmcoNkzNfKPatOhvWqkBlvSQnvS6FRSbUa0dqJe1AdNgXJpTG1JU1AMtuulGV7miahegUfSk3oE0tRQALR0KFATsACSbAak9hTMMyv5kYMp2KkEH2I0o8XAJEZG2ZSp9iLVzLl3GycOxHgzAKijLIATkIJ8k6DbbRv8qaOoqdKAcHbWsjx/mZQpWNjk2eRNS7H+Rh7uRuen7LXlDBPFhlEi5WYtIyfczsSF+Qt+umqvBSTvRhqSTrVQs0yw1PtTmcU2W1PtTAuIaUqkxnSoPE8dJGV8PDyTA7lGjXL7h2F6UT2o6zcvMGJBt/s7EW754f36jTcxYxjli4bLcfF4ksaC3oQTc+lTRosVOqHM7BVVWLEmwA01NYbj3HHxTLHGLo1/CiGjyOpBvLf4Usb2PTU9qc4v+e4lkV8HkC3Kr4yOjNdbNJt5VF++tq0XL3LiYZSxs87W8SW1ibfZXsotQM8F5fXCxOzkPOy2kkNhpb4F7KP11oHOlZrmvmTwUMcSiWU2zLuI1Jtma3rsu5qLJzDiusNrf8AsTkXoNcpFq5fzM/i8TkXQ2EMS6bZtTr1PmNWvEebsQiMfCBYLcKcPiFub7Zth86yHDeYJFlbEeHmkdy4BvlzHy7DWyi5/CpUrtINhbrRMBdQdb33/mmqjljHzTq7TR5VBHhvZl8RSLlgjaqL96VzbxAwQFxfNqqZRc52GVbD51asYfjyRYSd4wC+Fa+dPsxO3mKqR16jtT/LWARscnjSBlSNWwgtZXFja/dlAHva9K5d4KccxaQsMNGxGQ6NK438Q7i2l6i8dwZwDCIsWj+PDSXBkhcXIBUalRtfa1ZHRsOPJ8z+01KU2qu4O5bDxs3xFVLe5FzVhW0h4UKaRqUaijZ6aDUGbtRoBf3rUBXpYFKKUYNShBWjtrRikK1qyHDSb0CL0oKKsADg0dZ7jfMIw86R+GWBQuzBgCoBtov2j1q9gmDqGUgqwBUjYg9RQOVz/wDKK6OC0dvEhBLufhysPqf03OmnStJzZxwYWCRgfpApKgWJH6R9B+uszyhgYppc8pOdR4keHcaqG2mY7Oxve40F6Cv5FkgaePPcoBbDq9ssM5JLoV+8bG1+gIrqNYXnLlxrnF4YgMNZYzoJLG4dT0kH6603LePaaBWkUrIABIpFiGsDqPYg/Op4FhrSrUQ2oDcVsKyU0RqfapFMv8XuKQoINKU1FA2lGTQggaUlFaidT0qCJLYzAdQl/wDy/wAqzfN3NTRscNhiokA+mlb4YAdv5zHoKe5q4o+Gt4es0ilUY/DGqm7O3oA/41jOXuAjGzEKWbCoxaVz5WlkvqCw+K9r36A1m30JXKPCjN9KRbDqyspYXaaYEedjuQDXU0UWqK2HVYrKoCrayqOikGwHyqSV7aVfoUPOvFRhsMz7ufJGOpZr/sFz8qrfye8OCx59zYKp7AasfcsTf+bVbz3ii+Kii3WNDIwtoGY5QTrroDppvWz4LhvCjRLWtGl+uvXX3oiytVZx7h64hPCfZr2Nr5WAurD1BsatKr+L4tYQJXNgub5+U6fqt86lac8wGKxGDkmQKhnS7SXuFxCkDK9uh10/ChwbCfn+IbUuNDipjpn6iJB9lelh61W8SMk86Kgz4xiWJU3EYFiI26ZQCPTSrrk/jvgNKjx5AH+nFrMj2AMgHVSdT+NZRu8CgWMKNABYewqVUTDNmS4Nx0I6joalxLpXRIKjFLy0QSilgUCKLNQL+lAV7UFbSgVvvTViBUC1vRqmutLUUTG1AR9KAel2psb0FBzbwU4lA8dxLFdorG2bYlD6G341lOBc2vCrgr5b+ZW0/NnJIJawvkOpt0Poa3vG+JjDxliMzHREGhY279BuSa5U/Bp8cZcTh1DLqZLg5cUxOqRgnYAAXNSjTcqcDbFEYjEglDdlV/imY3HiyAW8trZV6UgocFilgcnw2s2DmNroQuXwWPVbDr0qRyRzMXtE58vwpm0aJlH1T332NiddNai85Y5MQFJzPqRhIo2tJLLsJT91QQbe2ulBJ4hzFIxVFjLYksRFALERkG3iu22xuL6WrW8FwPgxBWbM5JeRjbzSNqzaab/srBcFxc0GIy4lcuJCCzjKRNCNfDvbe97He9htXRcJiVkRXTZgCO+ve9A4KRS0FFKK2hamkuNRRBqN9xQptDa/vTirTainlFKsAijNExo71lWR5j5ZfFyjNPkXw8rBU1Iz3sDm0v19qusNgxh4lRPDjjQa6FQABubmn5CqyMzWAVBck2sLkn2Glc55p482JbRj4INsPEt8+Iktozrf6u97d6iJvHOcpGYDDNDkYhEzK3iSNmAJVc2ietb+DNlGfLm65b2/XWM5d5Q8CNp8R9JiXFu4jBYaL+lbc1t22qK5lgSMRxSY6EeIsY6+SI+bT+h+ut8yT+IbNFa2gKN3O9mrDcggfnN73LNO59GuL679TXRR8Z/mjT5mkRGtiPvQ+nlf96qDnhZhhwS6gZgWyx3KqASSLnW1hWtqJjowzRg2Iu1weoMbC366qsbyG6oMimPxXu5kKEmYXJ0bNuL/AA9PWoHP0StKjIyLPH9bIoYIq2uFcX8zdhUHj8KYGcwq5ET+dSnx4ZidALfCLjS/QVI5Z4OcRiymJMZSIK6qCfpydRI19W1+K99TWUavlFJFwkQOUqUDXu1/Nrppa2taOE6CoWATLHlGw0Gluvap8Q0FdCFCjoUKKRIaUKJtdKIKaINjRW6UaraiJ196gGWhuPWlUlu9FYngnOMnivFiwi5XaPMumRg1lDg9G6NWl4lxVMPGZZb2GgA1ZidlUdTWT/KDwBP97SwlNkaM7Tj7oUC5e19e16y+HjkxT4ZPHKJYrmdi3h6t9FYjQm1rnpU3EWXGcTiMcss7ZhhYwFeOP49SDcMVubeUsR0NaPkzmBPDjhkZLZbQyLZEcAXKnWwcfr371ouGYBMPH4aABFGt+vcsfWuV8WxMeHnbw1zYOY2RD0bdmjXcLcmx9aXgl86rDiJC+HXw3c5VKEiTFN38P7ot8R1NW3JGPgaXNIA05ARZiuUWAt4QXaNha1utt6PkbhMYxMk0snizHWFmsQI9ASvZhbKbenek864NMNMJorASAnEQruwUXEygfCQQNaQXPOsEUkYQkie94MlgwI6k9E739KkcieIcIDJa5d2BF7EE7gdBe9Yzl+M4+crLLdbZmYm0mIUMbKpGyDqB79a6nDEFUKosAAABoABsKEGGo2N6aQUq1bQdqh4/FZRdbEi+l97akD9KwOlWFVPEuFFiWisGYgsrE5GI66fA/wCkPwNQqbg5QyhlNwdQe4NSK5vHzK2FxTQZPDF7mCVtGJsC0MuwBOvbfQVteE8cinAtdHP2HFmOgN1+8NRqKasWRo6J6UKK59zzxTxD4UYkKkBnyxuRJlJtGdO9yb6VK5M5cEQXEYjKZj8IHwxL91ex72rYB/OR2A/Xeq7mLjIwyeVc8r6Rp3P3mPRR1NZQON8WhjXLJKis1rAtqRmF9O1WiuGFxYgjQjYg7W9K5ZFDPip8hyyWZDiJbCwGa3hx+mprqZFhpsNqDk3KWNEWJa4AaGd1fQhvDdih+QJU61004xRIQWW9hoWF9zWU4vydIcZ+cQMoWUFZ42HlNx8R1FwbC/6qtuWcNKukxDWUBbjzABmGUn7VraE9KQXgxa9WUfMVR808wRwIrh1LAsF3PmIy3sPite9h2q+lhWx8o77Cs/zRwv8AOY0RDkcZmiYaZZFW6n2v+2tehksBgF4hLdzlwqtmZ28smKktub7Afs0FV+OikwE1vEzIpz4ecakEAkpL2BvlPfSr3l/mGSN5PFj8MKzfnMN83ha6Sxfom4uBp1FQ+P8AHZsTMkUSfHc4dN7D/jzDbQahTtcdayNrwHiqTwoyspZkDMoNypI1HyNXUOwqr4Jg/CgROqooY9SepPubmrSHatXwQ4KBNCiNAKS7Wos1EW1oDt3pjEYhEZVZ1Vm+BSQCbb2vT+Wsvz5gZGjEsK5ygIkj+9GdTYdSCAalGoVr0zjp1RCzsFUbsxsB7msVy3zgixgSsWjt5JLEm99InG+fa3e9t6gY/FzcRnMCghdM/wB3DxX8wY9ZmH4bd6gH57JxDEkYdtBdTLfywQnbw7aGRhfXppUrmLknwgsmCUmy5JYS31ovfOCT9Z1v61ExET4LEpEfILfxXEAfHYW8CW2/+VxU/jfNBaOzZoVCgy6+ZiSQscJH3iPi7GiKVuamfDxYeQSM5ZkcFcrTGNlCRliQBv5j1tWj5c5XuzzY5UeVxlEY1jijtbKum9rC9ZriHB5lw64wxDMLh4Dr4eGNguUfeHxE761f8N51UQXkUu5sIbD62+wY7Iw0J9NafopOMYKThLgxDxIS5fD9XifdlI3KkXF+xpfA8K3EpbuWEejYhibSSsRcRBd1iF//ANvS+GYOXibnOzeFcieX4cw6QQdl01P4+keOCXBYsRGQLIuuHkYeSaK/1ch7Aaem9FK5r4A2Bk/OMMCsK6ix/wB3kPUD7h00966FyzxT85w0UxBBZfNcW8w0JHpesDxHic2PnEKLZ7kGL4lhFrGaQ7Mb2t8q6Nwfhy4eCOFSSEULc7k9T8zek8iYbUYA3rITc4sVYHAY0aEG8Y7b6GtXhfgX+aP2VdDtNu2oH+v9a04azHMnGzh8RGAgN42OZ2ZE+JRlBCtdutu1BZcW4JBi0KYiMOOl9Cp6FWGorHcQ4LJw+IBc0+HVyxf+WgUhRmFtSFAOo77VYwc4sT/6T54h9Nf/AIqXjeabxnNJgbEMHUzsbi2wGUEnelsItOXOL+MuQvnZdQ+3iIdn00v0I7j1q+rh3KvHZIGBiAMalmuVcqkclgAdfhBAN966vy/xU4lXNhZHKB0OZJLfaQnW24+VSUO8V4ksAZz5ibBEW2Z3sbKP8ToKwOISfF4jww30rgF5VAK4eI3vGO+3uTVhzTw3Ey4nNDC4PkVZfIRGADnYLmvc3A+VaLgeCiwiZEjmLMSXcxsS7E6k/joKcD+H4QmGw6xQqLBk1OhY5hdmPU9asybkVmcfzjCjKipM15BGzBDZXuPLrufQVoMJi1kuVDqRuHRkJ9s29WJUyoxUCQn0A/b/AI09JJYXsT6AXP4VG/OAS3kfYfZNFSJH0qFiiFeIkgACQsToAAo1JoxiVB+CW/8AMasl+UzipjjhsrEMzKVNlEilPhudtbHXtTRRcz8Z8XExSYZTn8yRoFu2Ij3ct2UW0B1sb1P5DxEEcpKqAuIOVHJuySKDeA32Xe22xFM8mY3CQNmlLnFuAHdkKqotcKhvlAtbrrTPNuCXDMcVExVZDd4GXSRtLvEdbNsflUR02IeX5CpEOwql5e4iJoI2GY3jUkkGxNrHXrrV1FsK0pdChQqBDUilStWX4HzjHOcsimFmOVMzAhjmK5SR8LXU6GqNOTYX3pmfFhELv5VXUk9BTGO4jHAhkncIg6nuegHU+lY7jXH48bIYlWQRxW8QstgpfaRkvmIUa7aGpaMlxrF+HjHeOO0TfSTQoMwRL2aRugY2Fx0recjYmBF8JCMrlpI3JF5bm7Btbl1/WLVb8ucAhw8JCnxTJdpZWsTKW3J9PSsBzLw44F/4oylEcYgRWJeDcEgnTKdQF319Kk4i/wCfsSkqPBmCpHZ5Zt/DYXyolt5D2FZjhh+kgSdAMQgEkHiiwkW5AU/K1u1XfK0eHxc2eYgOhPhYWT4gb3MzjaR7k6i4FaHnDAwPFnnbJ4ZDRyD4le+gUDVr7ZetXPaDxvMUSwCQDOznIkJ0YyfaVr7Aa3PYVy5nyGUNeXCE/SmNSqQSHYxnc5Ta3zp+fESSYpWxCFI2BjleL4mYakWJsrkWuBraur8Hgw35qFhCGCxG+n6Wa/W+96lVWcqcbhXDlLoohTNmQWR4x/KJ89Cu4PvWO5oxkvEZUiRCHY5oItjEt/r526XGy9vWoHE440mRcAw8FJAwWTVASbeIO0QNt9CbV0XlLBxRg5STOxzTl7Zyx/udraWpOqy/L3EHiklzxhMRCAs0YteaFeo9RqQfUiuk4TErKiyIbq4DKfQi9Y3n7h0ekytlxK/VWGYv3VlG66bnSrbkO5wUZIAzF2VRsqlico9N6C8xrWjc9lb9hpeH+BfYfspE63VgdRY6H2qg4nzEIIUA8+IdB4UaqWLOVuMwHwj3rQkczcwjDAKih5mF1S/yBIGpudABqTUuF2Z4y4CuYruBsGJW4/Gqjl7hT5jiMSt5Tbww5zvEtjfzHYkkmw0FW07kTJ2yPf5FLX/E0xNTY11NE+HQ7op/oikBvNThlAFzoBqfapYscx4lc8RxaooyBI1k8q2CrHmyi/Qk/iK6bAoWwAAXoALAfhXMOFN48+KnQHJPL4cJFzm1tnB7CxPsDXVQNLVIGI2GZttCP2CszzRzGq5o1fIi/XzAXyg6eHH3c9T0qRzFxoYcsq28R8up2QWsZHHzAHc2rM8B4KcdKHIIwkTXUm9530J1+4GubjrV0SuVOASSsmKxF0VWBw0OosAx+lcdyD1rfCOkYkeXTe6/tH9lPUgRF1FAMLn2FGQL0n7Xy/tq0OE1S8d4dHiGSKZQ6MsmZT/R1B6EVaZtd6gcTxKRGOSVsqqXJPS3htp6+1Qc25m5TfAIXimEkJIXwpDaQ6Wyodn9vSs4nEoGszpLGygrmjLZVuPNYG4v32rX42ebimIAjBUKQUuAyQxspDPJbeU7AdK3nBuX4sLEI41B6szAFnbqXPWoMHwPnTwkWNTDMigIoH0T2FgLbqTr6VuOC8ywThVDZHO0cnlbTQ5ejfK9V8HLuFljGfDwkkE3CKDe56iqTif5PgPpMHKUYX+ilbPEfQX1XpVSOjCiY1yjl/mjEYeQxOrFlv4kDG4FiTeJidLjYbGuk4HikcyK6OvnAIBIDa9Ct999PSkVLNcz/KDwBsO74uL6p7CdNshJA8SP3P4E3rpGcDrXOeYuOvjpRDApYXPgqNVcg2aWQ7BRZrX96UVmIx8+IaOAMsz3Cwytbw1UC5du8o213tp1rV8W5QzYVVhb+MR5nEjbzM3xq7dm/VYVk+K8pScPQOGM2HYfxjoY3B0ZLfZud+lq03DebQMISxEkqAKgDD6QEeRz20+LtY1OexQcH5qmw8TQ5Mnmy+c64ZvtEqdSnUep7Vecp8LOIb85lB8EA+EH1eZzvPJ8tFH4VmoeC4rGs2MitmRTYvcfnLg7L2S1gL9q0PJXMCqoidrKWKoG8vgv/wAFgdh2PyojPcxcNOBnJ8wgds0Mw1MEmpy33tt7ipMnEsRjZoomy+KR5Gt9Eq65p1HVyNh0qZxziT42QRwIZAxtGljksb/xiYj7NvhBqv4pwSTBLHHIxMOrLMoI8CXcew0+dKRt8dynE2D/ADZbi3mV/tiT/iE9yd65xhuIyZGiDfSXIliuRHiPDJGYdTruBvaxrU4rnVmh8I+WewDFf5UEC3gfpNce2vpRYT8n14C0j5cUdUdfghte0aC3w62J63NPI0HLvLsKYdgSsxmW00lh5/0QPsqNrdKyuLhl4dMiNJ9GSfzadhfKbX8Cb9Ejf8al8D4++GkAxVoy3lmiN9XG00fcHY296Z4zLNxBkhiCt4g+mewePDxNsquLjxSN/l0opvDLNjcQYwSrMobFStb6snSPD6/BfYjteulYXDrGioosqgKB6AWrmoil4diEikbyf+lxBFgb7wTnoDr+ItXR8BixLGrrsd/QjQj5G4+VCEY6FyCVkCix0Khune9cwkw82CxKzSynzi8MkkZkw6gqBlcggxtbS/autSbEd6ZMAtlsCLWsRcW9qox+G51yIDioGW4+uw/08B0ve41X2IpScyxSSK6Y7C5AGBDDK1yV3BcdBvVhiOT4BdoDJh2O/gtZSfWM3X9VVGM5FL3LSQya3+lwyE6+qkU6lXUvNGCS5fEw6dBIGJ9ABrVBxrjbYyO0ZOGwrNleaQZHlSwukKHXUm1/wp6DkYqwIkgUfoYVMwFgNGZjr6+taLhfL8UWXMWmddQ8pDEG1vKLWXTsKdELlvhRFnMYjjUAYaK1iqkau46Me3a/etHMhKkBipOzC1x6i+lG4pdqLGPx3KCYmZ2lnmYjIpHkAYAZgDZddSTV7Dwt0AVJmVVAAUJGAAOg8tWGWx996VTFVuIwsgA+nfdR8Ca69dKLiOAkcqVxMkQG4RYyG9SWU/qqzIpmTX2piM3NwXFaleITgescRt/41O4LgJoi3jYh8RmAtmVVy73271b3ApDgVciDVL1Xcy8CXGRrE5ZQGDhltcEbbi3U1bINKVUvVV/BeER4WMRxDTdmPxOT9pj1NWFChTBzZuS5w7n6CQFmdRK8ysoY3ynKbWF6T/BCe2kGEYE7GWa1vmDXRWGp9qo+Y+YocDFnlOp0SNbZ3PYDoPWrkRy7j/BpYMTF5I4pnBEawy5h5dMzBk8oqZyvyXiZnjmksqtIJPFz+cZWJIVQNQxHfrRcKw+Kx+MaWRSrOtgb2WCG40FvtWJA6km9dfigCqqIAFUAD0A0FZyEOvEDVfwfgsGGzeDGqFviIGpHa56a7bVYZj1FJzCrFCRAVIIuDoRuD71mzyDg/FMvhnUfVZj4YN7kqvS/bbWtIuv406xoIqLl0AsNrAWsO1VGN5Zw80wlaOzXBYqSoe2wcDRum/ar1xRRm2lVMMcN4VFh1yQxpGpNyFFrnue9PzYdXBVlDA6EEXBHtT1qFTFV+B4LBCAscaqASRpqCexqcV0tS6FBX4rh0cjKzorMmqlgCRoQbX96Vh8KiDLGioL3sihRfvYVMYUy1UJxOESUMkiK6kWKsLg/I0eCwSQoI41CouwHSnV3pd6gQB1pQpJB70Vj3qmjl2pvpRyA96QsempqyJS8utHQCetDw/Wqhe9Lpoj1oW9ay0cIoU2bd6Ij1oHHNN3FEQO9JsKIMClJHSRaq3j3GYMJGZJ3svQC5Zj91R1NCLm9EWrmk3OGKmTxIxDhIrkK893ZgfhOXamhwrFYgZr4qTMVbOZfBiPfIgIOX5CouumSTqouzAe5A/bVXjebMHFfPiIrj7Ktnb2Crck1ixyIzG5hh7fSTSzfOxGtWEXI7EWLQp2McGq6DYs2+lOmo/FvyiF9MFCWvp40wMaL/ROt/Q2qp4HyxLinM05d3Nj48hKixN8scfW1t9BrW34dypBEQxVpXGoeU5rHuF+EfhV4sfpVz5TqLw/BJCuRNO56sdszHqalq9qMgdqIL6UIV4ntRBh1o7elDL6UUUh7UYajCmjyUSiDUgkU5Y+lArRRJJRiUetEENLsatBeJQD0MtDKagGem2NOZTQyetEpK705ekFDSwKVYqeKY8pJHEgOZwzlshkCqpUaqD1LCrONdBffrba/pVVjcVg5GUySRZh8PnsbEjTQ6gkDSn247hlveeEW0PnUW6d6mmJ7KKJVFQW49hrf7xDY6fWL/jSE4/hemIh0Nj9Iuh7b1dRZ5BQyDtUH/bmG/wCYh/rU/wAaMcbwxtbEQ66D6VNfbWmql5aXlqvfjWHG88P9an+NKbjeHH8vEeujq2nyNNEy1KtVQ3MuFv8AXL+Df4UteZMKf5dPxNTRa2ostVh5iwo/l4/+r+ykfwmwn/MR/wDVTYLNyACTsBc1xfGYmXieLaWxyK3hYaPcXvudR0BJNq6Rxnj2HlheOLFwozDLmLbKdGtbra+tUXBYcJhPD8LFQMI2Y2ZxmKyaG57jQ396lGh4JyxHDZ5LSy752F8umyA6KPar61Va8yYT/mIv+sUf+34SbAu3qsUjKR3DBbEe1BaUKqTzDD2m/qJv3aMcwQWv9J84ZR6fdq6q1oxVP/CSDvJ/Uy/u0n+EsHeT+qlH7VpoubUdqqP4R4f7zf1Un7tKPMWHG8lv6D/u00WtqFqqv4RYf7Lsx+6scjMfZQtzRDmCL7s//bzfu00W1CqheYoe0w94Jh0vvkpwcfg7v84pB/dpqLSiqtTjsB+0dO8cg/u0ocbgv8Z/6H/dposLUKrv9uwa+fbfyP8Au0k8wYfQeKNdtG/wq6LO1C1Vbcfi+yJXH3khldfa4WiPH4/uT/8Abzfu1FWtCqr+EMX3MR/2837tEOYYvuzf9vN+7TUW1Cqkcww/+72+om/dpQ5gg7yD3ilH92mqOfcfOlYjY0KFQRMT0/12qGuz/KhQohXT8aYbZfc/sFChQQeo/nVM5Y+N/b+9QoUGkO4/10pLUdCgS3+FEetChUUgf2f2Uym5/wBdqFCqh59j/rrU+P4R7CjoUChQFChVA7Ukb0KFAY6021ChQgxvTlChRRmhQoVUJNBqFCgTTfUe1ChQOJtSloUKAzRiioUUKMUKFZ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data:image/jpeg;base64,/9j/4AAQSkZJRgABAQAAAQABAAD/2wCEAAkGBxQSEhUUEhQUFRUXGBcWFBUVFRYUFhUVFxUYFxgVFRUYHCggGBolHRQVITEhJSkrLi4uFx8zODMsNygtLysBCgoKDg0OFA8PFCwcFxksLCwsLCwsLCwsLCwsLCwsLCwsLCwsNzc3LDc3LCwsKys3NysrKywrKysrKysrLCsrK//AABEIALEBHQMBIgACEQEDEQH/xAAbAAAABwEAAAAAAAAAAAAAAAAAAQIDBAUGB//EAEgQAAIBAgQEBAIFBgsHBQAAAAECAwARBBIhMQUGQVETImFxMoEjM0JSkQcUYqGx0hYkQ3KCk8HC0eHwFTRTVJKUokRjc7Lx/8QAFwEBAQEBAAAAAAAAAAAAAAAAAAECA//EAB0RAQEBAQACAwEAAAAAAAAAAAABESExQVFhcRL/2gAMAwEAAhEDEQA/AO20jLrSzSb61FKtTRG9O3pB60KUg0pVIjOlLoEmjojR0BVA4zxaHDJnmcKNgN2Y9lXcmofNnMSYKLxGBZ2OWNBu7nYeg9axHB+Fz42YyyuwmtZnscsKk6Ki7FrdPmazRP45+UF4SqhI4wwuviPnkPa8abfjRcI59aYqqy4YsRcoyyIQeoLXIFarhXK+Hw48iBmPxSP53Y73LH9gpWP4FhpxaaGNrdcoDD1DDUUwDhXH0lIR/o5DspIYN6o40b239KtWjvXNuM8rSYQeJhy0mHW7mJj54yP5RGGpt+OnWtRyZx/86i8xBdeu2dfv26b2P+dBokS1GRShQNaDO2tD0oz60FNjVDZ+H51IU1GG3zqSKlSCA19qVSb2NKoomNqbUX1pRN6NBpQEyaUaNcUdNg2NA7RFaAoMagCUdJQ6UZNFAmks1AmiyX3ohSik9TSwKRbU1Qa0dqC0dRSjSba0dJtrVQqmmG9O02dz7UgVEdBSqTHtSqUEaOiNCoOT80zHEcVMZIsiKsAzDKWYA5ragi97+i10nhUEcMSxq4NtzcXZjqSfc0t8HHnX6OPY65Fv09PWjmwsKqWaOIKBckqoAHc6VMD7yrYm4013HSkMb2PQ2rnnMHEUxB8KOKwa4jjRcjsNM0khGqpYkgdetdDhgVIwqgAAAADTYUgWbEelc34bhVwXEpVS6x3DrvlySkAqOgsb/hXRyQelc85tdhxEBdjhxmW+4u5vb0IFWjpApuSUAi53Nvna/wDZRI11HqB+ysz+URGOFuilsjq7Bb3KrfNtqdKDTqt99qDj9VY/lDj4KojMzROfoZH3Vt/Cc/8A1PypPM3HVkFlYiHNlupObEPtkS2vh3sCet+1P6GphmV1uCCL7j0qctZfkzAmHCKHsGZmcoNkzNfKPatOhvWqkBlvSQnvS6FRSbUa0dqJe1AdNgXJpTG1JU1AMtuulGV7miahegUfSk3oE0tRQALR0KFATsACSbAak9hTMMyv5kYMp2KkEH2I0o8XAJEZG2ZSp9iLVzLl3GycOxHgzAKijLIATkIJ8k6DbbRv8qaOoqdKAcHbWsjx/mZQpWNjk2eRNS7H+Rh7uRuen7LXlDBPFhlEi5WYtIyfczsSF+Qt+umqvBSTvRhqSTrVQs0yw1PtTmcU2W1PtTAuIaUqkxnSoPE8dJGV8PDyTA7lGjXL7h2F6UT2o6zcvMGJBt/s7EW754f36jTcxYxjli4bLcfF4ksaC3oQTc+lTRosVOqHM7BVVWLEmwA01NYbj3HHxTLHGLo1/CiGjyOpBvLf4Usb2PTU9qc4v+e4lkV8HkC3Kr4yOjNdbNJt5VF++tq0XL3LiYZSxs87W8SW1ibfZXsotQM8F5fXCxOzkPOy2kkNhpb4F7KP11oHOlZrmvmTwUMcSiWU2zLuI1Jtma3rsu5qLJzDiusNrf8AsTkXoNcpFq5fzM/i8TkXQ2EMS6bZtTr1PmNWvEebsQiMfCBYLcKcPiFub7Zth86yHDeYJFlbEeHmkdy4BvlzHy7DWyi5/CpUrtINhbrRMBdQdb33/mmqjljHzTq7TR5VBHhvZl8RSLlgjaqL96VzbxAwQFxfNqqZRc52GVbD51asYfjyRYSd4wC+Fa+dPsxO3mKqR16jtT/LWARscnjSBlSNWwgtZXFja/dlAHva9K5d4KccxaQsMNGxGQ6NK438Q7i2l6i8dwZwDCIsWj+PDSXBkhcXIBUalRtfa1ZHRsOPJ8z+01KU2qu4O5bDxs3xFVLe5FzVhW0h4UKaRqUaijZ6aDUGbtRoBf3rUBXpYFKKUYNShBWjtrRikK1qyHDSb0CL0oKKsADg0dZ7jfMIw86R+GWBQuzBgCoBtov2j1q9gmDqGUgqwBUjYg9RQOVz/wDKK6OC0dvEhBLufhysPqf03OmnStJzZxwYWCRgfpApKgWJH6R9B+uszyhgYppc8pOdR4keHcaqG2mY7Oxve40F6Cv5FkgaePPcoBbDq9ssM5JLoV+8bG1+gIrqNYXnLlxrnF4YgMNZYzoJLG4dT0kH6603LePaaBWkUrIABIpFiGsDqPYg/Op4FhrSrUQ2oDcVsKyU0RqfapFMv8XuKQoINKU1FA2lGTQggaUlFaidT0qCJLYzAdQl/wDy/wAqzfN3NTRscNhiokA+mlb4YAdv5zHoKe5q4o+Gt4es0ilUY/DGqm7O3oA/41jOXuAjGzEKWbCoxaVz5WlkvqCw+K9r36A1m30JXKPCjN9KRbDqyspYXaaYEedjuQDXU0UWqK2HVYrKoCrayqOikGwHyqSV7aVfoUPOvFRhsMz7ufJGOpZr/sFz8qrfye8OCx59zYKp7AasfcsTf+bVbz3ii+Kii3WNDIwtoGY5QTrroDppvWz4LhvCjRLWtGl+uvXX3oiytVZx7h64hPCfZr2Nr5WAurD1BsatKr+L4tYQJXNgub5+U6fqt86lac8wGKxGDkmQKhnS7SXuFxCkDK9uh10/ChwbCfn+IbUuNDipjpn6iJB9lelh61W8SMk86Kgz4xiWJU3EYFiI26ZQCPTSrrk/jvgNKjx5AH+nFrMj2AMgHVSdT+NZRu8CgWMKNABYewqVUTDNmS4Nx0I6joalxLpXRIKjFLy0QSilgUCKLNQL+lAV7UFbSgVvvTViBUC1vRqmutLUUTG1AR9KAel2psb0FBzbwU4lA8dxLFdorG2bYlD6G341lOBc2vCrgr5b+ZW0/NnJIJawvkOpt0Poa3vG+JjDxliMzHREGhY279BuSa5U/Bp8cZcTh1DLqZLg5cUxOqRgnYAAXNSjTcqcDbFEYjEglDdlV/imY3HiyAW8trZV6UgocFilgcnw2s2DmNroQuXwWPVbDr0qRyRzMXtE58vwpm0aJlH1T332NiddNai85Y5MQFJzPqRhIo2tJLLsJT91QQbe2ulBJ4hzFIxVFjLYksRFALERkG3iu22xuL6WrW8FwPgxBWbM5JeRjbzSNqzaab/srBcFxc0GIy4lcuJCCzjKRNCNfDvbe97He9htXRcJiVkRXTZgCO+ve9A4KRS0FFKK2hamkuNRRBqN9xQptDa/vTirTainlFKsAijNExo71lWR5j5ZfFyjNPkXw8rBU1Iz3sDm0v19qusNgxh4lRPDjjQa6FQABubmn5CqyMzWAVBck2sLkn2Glc55p482JbRj4INsPEt8+Iktozrf6u97d6iJvHOcpGYDDNDkYhEzK3iSNmAJVc2ietb+DNlGfLm65b2/XWM5d5Q8CNp8R9JiXFu4jBYaL+lbc1t22qK5lgSMRxSY6EeIsY6+SI+bT+h+ut8yT+IbNFa2gKN3O9mrDcggfnN73LNO59GuL679TXRR8Z/mjT5mkRGtiPvQ+nlf96qDnhZhhwS6gZgWyx3KqASSLnW1hWtqJjowzRg2Iu1weoMbC366qsbyG6oMimPxXu5kKEmYXJ0bNuL/AA9PWoHP0StKjIyLPH9bIoYIq2uFcX8zdhUHj8KYGcwq5ET+dSnx4ZidALfCLjS/QVI5Z4OcRiymJMZSIK6qCfpydRI19W1+K99TWUavlFJFwkQOUqUDXu1/Nrppa2taOE6CoWATLHlGw0Gluvap8Q0FdCFCjoUKKRIaUKJtdKIKaINjRW6UaraiJ196gGWhuPWlUlu9FYngnOMnivFiwi5XaPMumRg1lDg9G6NWl4lxVMPGZZb2GgA1ZidlUdTWT/KDwBP97SwlNkaM7Tj7oUC5e19e16y+HjkxT4ZPHKJYrmdi3h6t9FYjQm1rnpU3EWXGcTiMcss7ZhhYwFeOP49SDcMVubeUsR0NaPkzmBPDjhkZLZbQyLZEcAXKnWwcfr371ouGYBMPH4aABFGt+vcsfWuV8WxMeHnbw1zYOY2RD0bdmjXcLcmx9aXgl86rDiJC+HXw3c5VKEiTFN38P7ot8R1NW3JGPgaXNIA05ARZiuUWAt4QXaNha1utt6PkbhMYxMk0snizHWFmsQI9ASvZhbKbenek864NMNMJorASAnEQruwUXEygfCQQNaQXPOsEUkYQkie94MlgwI6k9E739KkcieIcIDJa5d2BF7EE7gdBe9Yzl+M4+crLLdbZmYm0mIUMbKpGyDqB79a6nDEFUKosAAABoABsKEGGo2N6aQUq1bQdqh4/FZRdbEi+l97akD9KwOlWFVPEuFFiWisGYgsrE5GI66fA/wCkPwNQqbg5QyhlNwdQe4NSK5vHzK2FxTQZPDF7mCVtGJsC0MuwBOvbfQVteE8cinAtdHP2HFmOgN1+8NRqKasWRo6J6UKK59zzxTxD4UYkKkBnyxuRJlJtGdO9yb6VK5M5cEQXEYjKZj8IHwxL91ex72rYB/OR2A/Xeq7mLjIwyeVc8r6Rp3P3mPRR1NZQON8WhjXLJKis1rAtqRmF9O1WiuGFxYgjQjYg7W9K5ZFDPip8hyyWZDiJbCwGa3hx+mprqZFhpsNqDk3KWNEWJa4AaGd1fQhvDdih+QJU61004xRIQWW9hoWF9zWU4vydIcZ+cQMoWUFZ42HlNx8R1FwbC/6qtuWcNKukxDWUBbjzABmGUn7VraE9KQXgxa9WUfMVR808wRwIrh1LAsF3PmIy3sPite9h2q+lhWx8o77Cs/zRwv8AOY0RDkcZmiYaZZFW6n2v+2tehksBgF4hLdzlwqtmZ28smKktub7Afs0FV+OikwE1vEzIpz4ecakEAkpL2BvlPfSr3l/mGSN5PFj8MKzfnMN83ha6Sxfom4uBp1FQ+P8AHZsTMkUSfHc4dN7D/jzDbQahTtcdayNrwHiqTwoyspZkDMoNypI1HyNXUOwqr4Jg/CgROqooY9SepPubmrSHatXwQ4KBNCiNAKS7Wos1EW1oDt3pjEYhEZVZ1Vm+BSQCbb2vT+Wsvz5gZGjEsK5ygIkj+9GdTYdSCAalGoVr0zjp1RCzsFUbsxsB7msVy3zgixgSsWjt5JLEm99InG+fa3e9t6gY/FzcRnMCghdM/wB3DxX8wY9ZmH4bd6gH57JxDEkYdtBdTLfywQnbw7aGRhfXppUrmLknwgsmCUmy5JYS31ovfOCT9Z1v61ExET4LEpEfILfxXEAfHYW8CW2/+VxU/jfNBaOzZoVCgy6+ZiSQscJH3iPi7GiKVuamfDxYeQSM5ZkcFcrTGNlCRliQBv5j1tWj5c5XuzzY5UeVxlEY1jijtbKum9rC9ZriHB5lw64wxDMLh4Dr4eGNguUfeHxE761f8N51UQXkUu5sIbD62+wY7Iw0J9NafopOMYKThLgxDxIS5fD9XifdlI3KkXF+xpfA8K3EpbuWEejYhibSSsRcRBd1iF//ANvS+GYOXibnOzeFcieX4cw6QQdl01P4+keOCXBYsRGQLIuuHkYeSaK/1ch7Aaem9FK5r4A2Bk/OMMCsK6ix/wB3kPUD7h00966FyzxT85w0UxBBZfNcW8w0JHpesDxHic2PnEKLZ7kGL4lhFrGaQ7Mb2t8q6Nwfhy4eCOFSSEULc7k9T8zek8iYbUYA3rITc4sVYHAY0aEG8Y7b6GtXhfgX+aP2VdDtNu2oH+v9a04azHMnGzh8RGAgN42OZ2ZE+JRlBCtdutu1BZcW4JBi0KYiMOOl9Cp6FWGorHcQ4LJw+IBc0+HVyxf+WgUhRmFtSFAOo77VYwc4sT/6T54h9Nf/AIqXjeabxnNJgbEMHUzsbi2wGUEnelsItOXOL+MuQvnZdQ+3iIdn00v0I7j1q+rh3KvHZIGBiAMalmuVcqkclgAdfhBAN966vy/xU4lXNhZHKB0OZJLfaQnW24+VSUO8V4ksAZz5ibBEW2Z3sbKP8ToKwOISfF4jww30rgF5VAK4eI3vGO+3uTVhzTw3Ey4nNDC4PkVZfIRGADnYLmvc3A+VaLgeCiwiZEjmLMSXcxsS7E6k/joKcD+H4QmGw6xQqLBk1OhY5hdmPU9asybkVmcfzjCjKipM15BGzBDZXuPLrufQVoMJi1kuVDqRuHRkJ9s29WJUyoxUCQn0A/b/AI09JJYXsT6AXP4VG/OAS3kfYfZNFSJH0qFiiFeIkgACQsToAAo1JoxiVB+CW/8AMasl+UzipjjhsrEMzKVNlEilPhudtbHXtTRRcz8Z8XExSYZTn8yRoFu2Ij3ct2UW0B1sb1P5DxEEcpKqAuIOVHJuySKDeA32Xe22xFM8mY3CQNmlLnFuAHdkKqotcKhvlAtbrrTPNuCXDMcVExVZDd4GXSRtLvEdbNsflUR02IeX5CpEOwql5e4iJoI2GY3jUkkGxNrHXrrV1FsK0pdChQqBDUilStWX4HzjHOcsimFmOVMzAhjmK5SR8LXU6GqNOTYX3pmfFhELv5VXUk9BTGO4jHAhkncIg6nuegHU+lY7jXH48bIYlWQRxW8QstgpfaRkvmIUa7aGpaMlxrF+HjHeOO0TfSTQoMwRL2aRugY2Fx0recjYmBF8JCMrlpI3JF5bm7Btbl1/WLVb8ucAhw8JCnxTJdpZWsTKW3J9PSsBzLw44F/4oylEcYgRWJeDcEgnTKdQF319Kk4i/wCfsSkqPBmCpHZ5Zt/DYXyolt5D2FZjhh+kgSdAMQgEkHiiwkW5AU/K1u1XfK0eHxc2eYgOhPhYWT4gb3MzjaR7k6i4FaHnDAwPFnnbJ4ZDRyD4le+gUDVr7ZetXPaDxvMUSwCQDOznIkJ0YyfaVr7Aa3PYVy5nyGUNeXCE/SmNSqQSHYxnc5Ta3zp+fESSYpWxCFI2BjleL4mYakWJsrkWuBraur8Hgw35qFhCGCxG+n6Wa/W+96lVWcqcbhXDlLoohTNmQWR4x/KJ89Cu4PvWO5oxkvEZUiRCHY5oItjEt/r526XGy9vWoHE440mRcAw8FJAwWTVASbeIO0QNt9CbV0XlLBxRg5STOxzTl7Zyx/udraWpOqy/L3EHiklzxhMRCAs0YteaFeo9RqQfUiuk4TErKiyIbq4DKfQi9Y3n7h0ekytlxK/VWGYv3VlG66bnSrbkO5wUZIAzF2VRsqlico9N6C8xrWjc9lb9hpeH+BfYfspE63VgdRY6H2qg4nzEIIUA8+IdB4UaqWLOVuMwHwj3rQkczcwjDAKih5mF1S/yBIGpudABqTUuF2Z4y4CuYruBsGJW4/Gqjl7hT5jiMSt5Tbww5zvEtjfzHYkkmw0FW07kTJ2yPf5FLX/E0xNTY11NE+HQ7op/oikBvNThlAFzoBqfapYscx4lc8RxaooyBI1k8q2CrHmyi/Qk/iK6bAoWwAAXoALAfhXMOFN48+KnQHJPL4cJFzm1tnB7CxPsDXVQNLVIGI2GZttCP2CszzRzGq5o1fIi/XzAXyg6eHH3c9T0qRzFxoYcsq28R8up2QWsZHHzAHc2rM8B4KcdKHIIwkTXUm9530J1+4GubjrV0SuVOASSsmKxF0VWBw0OosAx+lcdyD1rfCOkYkeXTe6/tH9lPUgRF1FAMLn2FGQL0n7Xy/tq0OE1S8d4dHiGSKZQ6MsmZT/R1B6EVaZtd6gcTxKRGOSVsqqXJPS3htp6+1Qc25m5TfAIXimEkJIXwpDaQ6Wyodn9vSs4nEoGszpLGygrmjLZVuPNYG4v32rX42ebimIAjBUKQUuAyQxspDPJbeU7AdK3nBuX4sLEI41B6szAFnbqXPWoMHwPnTwkWNTDMigIoH0T2FgLbqTr6VuOC8ywThVDZHO0cnlbTQ5ejfK9V8HLuFljGfDwkkE3CKDe56iqTif5PgPpMHKUYX+ilbPEfQX1XpVSOjCiY1yjl/mjEYeQxOrFlv4kDG4FiTeJidLjYbGuk4HikcyK6OvnAIBIDa9Ct999PSkVLNcz/KDwBsO74uL6p7CdNshJA8SP3P4E3rpGcDrXOeYuOvjpRDApYXPgqNVcg2aWQ7BRZrX96UVmIx8+IaOAMsz3Cwytbw1UC5du8o213tp1rV8W5QzYVVhb+MR5nEjbzM3xq7dm/VYVk+K8pScPQOGM2HYfxjoY3B0ZLfZud+lq03DebQMISxEkqAKgDD6QEeRz20+LtY1OexQcH5qmw8TQ5Mnmy+c64ZvtEqdSnUep7Vecp8LOIb85lB8EA+EH1eZzvPJ8tFH4VmoeC4rGs2MitmRTYvcfnLg7L2S1gL9q0PJXMCqoidrKWKoG8vgv/wAFgdh2PyojPcxcNOBnJ8wgds0Mw1MEmpy33tt7ipMnEsRjZoomy+KR5Gt9Eq65p1HVyNh0qZxziT42QRwIZAxtGljksb/xiYj7NvhBqv4pwSTBLHHIxMOrLMoI8CXcew0+dKRt8dynE2D/ADZbi3mV/tiT/iE9yd65xhuIyZGiDfSXIliuRHiPDJGYdTruBvaxrU4rnVmh8I+WewDFf5UEC3gfpNce2vpRYT8n14C0j5cUdUdfghte0aC3w62J63NPI0HLvLsKYdgSsxmW00lh5/0QPsqNrdKyuLhl4dMiNJ9GSfzadhfKbX8Cb9Ejf8al8D4++GkAxVoy3lmiN9XG00fcHY296Z4zLNxBkhiCt4g+mewePDxNsquLjxSN/l0opvDLNjcQYwSrMobFStb6snSPD6/BfYjteulYXDrGioosqgKB6AWrmoil4diEikbyf+lxBFgb7wTnoDr+ItXR8BixLGrrsd/QjQj5G4+VCEY6FyCVkCix0Khune9cwkw82CxKzSynzi8MkkZkw6gqBlcggxtbS/autSbEd6ZMAtlsCLWsRcW9qox+G51yIDioGW4+uw/08B0ve41X2IpScyxSSK6Y7C5AGBDDK1yV3BcdBvVhiOT4BdoDJh2O/gtZSfWM3X9VVGM5FL3LSQya3+lwyE6+qkU6lXUvNGCS5fEw6dBIGJ9ABrVBxrjbYyO0ZOGwrNleaQZHlSwukKHXUm1/wp6DkYqwIkgUfoYVMwFgNGZjr6+taLhfL8UWXMWmddQ8pDEG1vKLWXTsKdELlvhRFnMYjjUAYaK1iqkau46Me3a/etHMhKkBipOzC1x6i+lG4pdqLGPx3KCYmZ2lnmYjIpHkAYAZgDZddSTV7Dwt0AVJmVVAAUJGAAOg8tWGWx996VTFVuIwsgA+nfdR8Ca69dKLiOAkcqVxMkQG4RYyG9SWU/qqzIpmTX2piM3NwXFaleITgescRt/41O4LgJoi3jYh8RmAtmVVy73271b3ApDgVciDVL1Xcy8CXGRrE5ZQGDhltcEbbi3U1bINKVUvVV/BeER4WMRxDTdmPxOT9pj1NWFChTBzZuS5w7n6CQFmdRK8ysoY3ynKbWF6T/BCe2kGEYE7GWa1vmDXRWGp9qo+Y+YocDFnlOp0SNbZ3PYDoPWrkRy7j/BpYMTF5I4pnBEawy5h5dMzBk8oqZyvyXiZnjmksqtIJPFz+cZWJIVQNQxHfrRcKw+Kx+MaWRSrOtgb2WCG40FvtWJA6km9dfigCqqIAFUAD0A0FZyEOvEDVfwfgsGGzeDGqFviIGpHa56a7bVYZj1FJzCrFCRAVIIuDoRuD71mzyDg/FMvhnUfVZj4YN7kqvS/bbWtIuv406xoIqLl0AsNrAWsO1VGN5Zw80wlaOzXBYqSoe2wcDRum/ar1xRRm2lVMMcN4VFh1yQxpGpNyFFrnue9PzYdXBVlDA6EEXBHtT1qFTFV+B4LBCAscaqASRpqCexqcV0tS6FBX4rh0cjKzorMmqlgCRoQbX96Vh8KiDLGioL3sihRfvYVMYUy1UJxOESUMkiK6kWKsLg/I0eCwSQoI41CouwHSnV3pd6gQB1pQpJB70Vj3qmjl2pvpRyA96QsempqyJS8utHQCetDw/Wqhe9Lpoj1oW9ay0cIoU2bd6Ij1oHHNN3FEQO9JsKIMClJHSRaq3j3GYMJGZJ3svQC5Zj91R1NCLm9EWrmk3OGKmTxIxDhIrkK893ZgfhOXamhwrFYgZr4qTMVbOZfBiPfIgIOX5CouumSTqouzAe5A/bVXjebMHFfPiIrj7Ktnb2Crck1ixyIzG5hh7fSTSzfOxGtWEXI7EWLQp2McGq6DYs2+lOmo/FvyiF9MFCWvp40wMaL/ROt/Q2qp4HyxLinM05d3Nj48hKixN8scfW1t9BrW34dypBEQxVpXGoeU5rHuF+EfhV4sfpVz5TqLw/BJCuRNO56sdszHqalq9qMgdqIL6UIV4ntRBh1o7elDL6UUUh7UYajCmjyUSiDUgkU5Y+lArRRJJRiUetEENLsatBeJQD0MtDKagGem2NOZTQyetEpK705ekFDSwKVYqeKY8pJHEgOZwzlshkCqpUaqD1LCrONdBffrba/pVVjcVg5GUySRZh8PnsbEjTQ6gkDSn247hlveeEW0PnUW6d6mmJ7KKJVFQW49hrf7xDY6fWL/jSE4/hemIh0Nj9Iuh7b1dRZ5BQyDtUH/bmG/wCYh/rU/wAaMcbwxtbEQ66D6VNfbWmql5aXlqvfjWHG88P9an+NKbjeHH8vEeujq2nyNNEy1KtVQ3MuFv8AXL+Df4UteZMKf5dPxNTRa2ostVh5iwo/l4/+r+ykfwmwn/MR/wDVTYLNyACTsBc1xfGYmXieLaWxyK3hYaPcXvudR0BJNq6Rxnj2HlheOLFwozDLmLbKdGtbra+tUXBYcJhPD8LFQMI2Y2ZxmKyaG57jQ396lGh4JyxHDZ5LSy752F8umyA6KPar61Va8yYT/mIv+sUf+34SbAu3qsUjKR3DBbEe1BaUKqTzDD2m/qJv3aMcwQWv9J84ZR6fdq6q1oxVP/CSDvJ/Uy/u0n+EsHeT+qlH7VpoubUdqqP4R4f7zf1Un7tKPMWHG8lv6D/u00WtqFqqv4RYf7Lsx+6scjMfZQtzRDmCL7s//bzfu00W1CqheYoe0w94Jh0vvkpwcfg7v84pB/dpqLSiqtTjsB+0dO8cg/u0ocbgv8Z/6H/dposLUKrv9uwa+fbfyP8Au0k8wYfQeKNdtG/wq6LO1C1Vbcfi+yJXH3khldfa4WiPH4/uT/8Abzfu1FWtCqr+EMX3MR/2837tEOYYvuzf9vN+7TUW1Cqkcww/+72+om/dpQ5gg7yD3ilH92mqOfcfOlYjY0KFQRMT0/12qGuz/KhQohXT8aYbZfc/sFChQQeo/nVM5Y+N/b+9QoUGkO4/10pLUdCgS3+FEetChUUgf2f2Uym5/wBdqFCqh59j/rrU+P4R7CjoUChQFChVA7Ukb0KFAY6021ChQgxvTlChRRmhQoVUJNBqFCgTTfUe1ChQOJtSloUKAzRiioUUKMUKFZ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2" name="Picture 2" descr="http://lib.convdocs.org/pars_docs/refs/208/207244/207244_html_557533d7.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80857" y="5013176"/>
            <a:ext cx="3763143" cy="171131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4" name="Стрелка влево 3">
            <a:hlinkClick r:id="rId4" action="ppaction://hlinksldjump"/>
          </p:cNvPr>
          <p:cNvSpPr/>
          <p:nvPr/>
        </p:nvSpPr>
        <p:spPr>
          <a:xfrm>
            <a:off x="460375" y="5868833"/>
            <a:ext cx="871265" cy="6565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wipe(down)">
                                      <p:cBhvr>
                                        <p:cTn id="20" dur="580">
                                          <p:stCondLst>
                                            <p:cond delay="0"/>
                                          </p:stCondLst>
                                        </p:cTn>
                                        <p:tgtEl>
                                          <p:spTgt spid="5122"/>
                                        </p:tgtEl>
                                      </p:cBhvr>
                                    </p:animEffect>
                                    <p:anim calcmode="lin" valueType="num">
                                      <p:cBhvr>
                                        <p:cTn id="21"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6" dur="26">
                                          <p:stCondLst>
                                            <p:cond delay="650"/>
                                          </p:stCondLst>
                                        </p:cTn>
                                        <p:tgtEl>
                                          <p:spTgt spid="5122"/>
                                        </p:tgtEl>
                                      </p:cBhvr>
                                      <p:to x="100000" y="60000"/>
                                    </p:animScale>
                                    <p:animScale>
                                      <p:cBhvr>
                                        <p:cTn id="27" dur="166" decel="50000">
                                          <p:stCondLst>
                                            <p:cond delay="676"/>
                                          </p:stCondLst>
                                        </p:cTn>
                                        <p:tgtEl>
                                          <p:spTgt spid="5122"/>
                                        </p:tgtEl>
                                      </p:cBhvr>
                                      <p:to x="100000" y="100000"/>
                                    </p:animScale>
                                    <p:animScale>
                                      <p:cBhvr>
                                        <p:cTn id="28" dur="26">
                                          <p:stCondLst>
                                            <p:cond delay="1312"/>
                                          </p:stCondLst>
                                        </p:cTn>
                                        <p:tgtEl>
                                          <p:spTgt spid="5122"/>
                                        </p:tgtEl>
                                      </p:cBhvr>
                                      <p:to x="100000" y="80000"/>
                                    </p:animScale>
                                    <p:animScale>
                                      <p:cBhvr>
                                        <p:cTn id="29" dur="166" decel="50000">
                                          <p:stCondLst>
                                            <p:cond delay="1338"/>
                                          </p:stCondLst>
                                        </p:cTn>
                                        <p:tgtEl>
                                          <p:spTgt spid="5122"/>
                                        </p:tgtEl>
                                      </p:cBhvr>
                                      <p:to x="100000" y="100000"/>
                                    </p:animScale>
                                    <p:animScale>
                                      <p:cBhvr>
                                        <p:cTn id="30" dur="26">
                                          <p:stCondLst>
                                            <p:cond delay="1642"/>
                                          </p:stCondLst>
                                        </p:cTn>
                                        <p:tgtEl>
                                          <p:spTgt spid="5122"/>
                                        </p:tgtEl>
                                      </p:cBhvr>
                                      <p:to x="100000" y="90000"/>
                                    </p:animScale>
                                    <p:animScale>
                                      <p:cBhvr>
                                        <p:cTn id="31" dur="166" decel="50000">
                                          <p:stCondLst>
                                            <p:cond delay="1668"/>
                                          </p:stCondLst>
                                        </p:cTn>
                                        <p:tgtEl>
                                          <p:spTgt spid="5122"/>
                                        </p:tgtEl>
                                      </p:cBhvr>
                                      <p:to x="100000" y="100000"/>
                                    </p:animScale>
                                    <p:animScale>
                                      <p:cBhvr>
                                        <p:cTn id="32" dur="26">
                                          <p:stCondLst>
                                            <p:cond delay="1808"/>
                                          </p:stCondLst>
                                        </p:cTn>
                                        <p:tgtEl>
                                          <p:spTgt spid="5122"/>
                                        </p:tgtEl>
                                      </p:cBhvr>
                                      <p:to x="100000" y="95000"/>
                                    </p:animScale>
                                    <p:animScale>
                                      <p:cBhvr>
                                        <p:cTn id="33" dur="166" decel="50000">
                                          <p:stCondLst>
                                            <p:cond delay="1834"/>
                                          </p:stCondLst>
                                        </p:cTn>
                                        <p:tgtEl>
                                          <p:spTgt spid="5122"/>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18288"/>
            <a:ext cx="9144000" cy="6876288"/>
          </a:xfrm>
          <a:prstGeom prst="rect">
            <a:avLst/>
          </a:prstGeom>
          <a:noFill/>
        </p:spPr>
      </p:pic>
      <p:sp>
        <p:nvSpPr>
          <p:cNvPr id="6" name="TextBox 5"/>
          <p:cNvSpPr txBox="1"/>
          <p:nvPr/>
        </p:nvSpPr>
        <p:spPr>
          <a:xfrm>
            <a:off x="0" y="857232"/>
            <a:ext cx="8286808" cy="400110"/>
          </a:xfrm>
          <a:prstGeom prst="rect">
            <a:avLst/>
          </a:prstGeom>
          <a:noFill/>
        </p:spPr>
        <p:txBody>
          <a:bodyPr wrap="square" rtlCol="0">
            <a:spAutoFit/>
          </a:bodyPr>
          <a:lstStyle/>
          <a:p>
            <a:pPr>
              <a:buNone/>
            </a:pPr>
            <a:r>
              <a:rPr lang="ru-RU" sz="2000" dirty="0" smtClean="0"/>
              <a:t> </a:t>
            </a:r>
            <a:endParaRPr lang="ru-RU" sz="2400" dirty="0"/>
          </a:p>
        </p:txBody>
      </p:sp>
      <p:sp>
        <p:nvSpPr>
          <p:cNvPr id="7" name="Прямоугольник 6"/>
          <p:cNvSpPr/>
          <p:nvPr/>
        </p:nvSpPr>
        <p:spPr>
          <a:xfrm>
            <a:off x="1428728" y="428604"/>
            <a:ext cx="6429420" cy="769441"/>
          </a:xfrm>
          <a:prstGeom prst="rect">
            <a:avLst/>
          </a:prstGeom>
        </p:spPr>
        <p:txBody>
          <a:bodyPr wrap="square">
            <a:spAutoFit/>
          </a:bodyPr>
          <a:lstStyle/>
          <a:p>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Прямоугольник 7"/>
          <p:cNvSpPr/>
          <p:nvPr/>
        </p:nvSpPr>
        <p:spPr>
          <a:xfrm>
            <a:off x="-357222" y="285728"/>
            <a:ext cx="9501222" cy="769441"/>
          </a:xfrm>
          <a:prstGeom prst="rect">
            <a:avLst/>
          </a:prstGeom>
        </p:spPr>
        <p:txBody>
          <a:bodyPr wrap="square">
            <a:spAutoFit/>
          </a:bodyPr>
          <a:lstStyle/>
          <a:p>
            <a:pPr marL="800100" lvl="1" indent="-342900"/>
            <a:endPar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Прямоугольник 8"/>
          <p:cNvSpPr/>
          <p:nvPr/>
        </p:nvSpPr>
        <p:spPr>
          <a:xfrm>
            <a:off x="0" y="1285860"/>
            <a:ext cx="9144000" cy="461665"/>
          </a:xfrm>
          <a:prstGeom prst="rect">
            <a:avLst/>
          </a:prstGeom>
        </p:spPr>
        <p:txBody>
          <a:bodyPr wrap="square">
            <a:spAutoFit/>
          </a:bodyPr>
          <a:lstStyle/>
          <a:p>
            <a:pPr>
              <a:buNone/>
            </a:pPr>
            <a:endParaRPr lang="ru-RU" sz="2400" i="1" dirty="0">
              <a:solidFill>
                <a:schemeClr val="tx2">
                  <a:lumMod val="50000"/>
                </a:schemeClr>
              </a:solidFill>
            </a:endParaRPr>
          </a:p>
        </p:txBody>
      </p:sp>
      <p:sp>
        <p:nvSpPr>
          <p:cNvPr id="10" name="Прямоугольник 9"/>
          <p:cNvSpPr/>
          <p:nvPr/>
        </p:nvSpPr>
        <p:spPr>
          <a:xfrm>
            <a:off x="2286000" y="2136339"/>
            <a:ext cx="4572000" cy="369332"/>
          </a:xfrm>
          <a:prstGeom prst="rect">
            <a:avLst/>
          </a:prstGeom>
        </p:spPr>
        <p:txBody>
          <a:bodyPr>
            <a:spAutoFit/>
          </a:bodyPr>
          <a:lstStyle/>
          <a:p>
            <a:pPr>
              <a:buNone/>
            </a:pPr>
            <a:endParaRPr lang="ru-RU" dirty="0" smtClean="0"/>
          </a:p>
        </p:txBody>
      </p:sp>
      <p:sp>
        <p:nvSpPr>
          <p:cNvPr id="11" name="Прямоугольник 10"/>
          <p:cNvSpPr/>
          <p:nvPr/>
        </p:nvSpPr>
        <p:spPr>
          <a:xfrm>
            <a:off x="428564" y="285728"/>
            <a:ext cx="8715436" cy="646331"/>
          </a:xfrm>
          <a:prstGeom prst="rect">
            <a:avLst/>
          </a:prstGeom>
        </p:spPr>
        <p:txBody>
          <a:bodyPr wrap="square">
            <a:spAutoFit/>
          </a:bodyPr>
          <a:lstStyle/>
          <a:p>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Прямоугольник 11"/>
          <p:cNvSpPr/>
          <p:nvPr/>
        </p:nvSpPr>
        <p:spPr>
          <a:xfrm>
            <a:off x="1142976" y="428604"/>
            <a:ext cx="6729791" cy="707886"/>
          </a:xfrm>
          <a:prstGeom prst="rect">
            <a:avLst/>
          </a:prstGeom>
        </p:spPr>
        <p:txBody>
          <a:bodyPr wrap="none">
            <a:spAutoFit/>
          </a:bodyPr>
          <a:lstStyle/>
          <a:p>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Экономическое обоснование</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13" name="Таблица 12"/>
          <p:cNvGraphicFramePr>
            <a:graphicFrameLocks noGrp="1"/>
          </p:cNvGraphicFramePr>
          <p:nvPr>
            <p:extLst>
              <p:ext uri="{D42A27DB-BD31-4B8C-83A1-F6EECF244321}">
                <p14:modId xmlns="" xmlns:p14="http://schemas.microsoft.com/office/powerpoint/2010/main" val="3569013277"/>
              </p:ext>
            </p:extLst>
          </p:nvPr>
        </p:nvGraphicFramePr>
        <p:xfrm>
          <a:off x="1071538" y="1643050"/>
          <a:ext cx="6643735" cy="3108960"/>
        </p:xfrm>
        <a:graphic>
          <a:graphicData uri="http://schemas.openxmlformats.org/drawingml/2006/table">
            <a:tbl>
              <a:tblPr firstRow="1" bandRow="1">
                <a:tableStyleId>{5C22544A-7EE6-4342-B048-85BDC9FD1C3A}</a:tableStyleId>
              </a:tblPr>
              <a:tblGrid>
                <a:gridCol w="2071702"/>
                <a:gridCol w="1357322"/>
                <a:gridCol w="1553777"/>
                <a:gridCol w="1660934"/>
              </a:tblGrid>
              <a:tr h="393582">
                <a:tc>
                  <a:txBody>
                    <a:bodyPr/>
                    <a:lstStyle/>
                    <a:p>
                      <a:r>
                        <a:rPr lang="ru-RU" dirty="0" smtClean="0"/>
                        <a:t>Наименование</a:t>
                      </a:r>
                      <a:endParaRPr lang="ru-RU" dirty="0"/>
                    </a:p>
                  </a:txBody>
                  <a:tcPr/>
                </a:tc>
                <a:tc>
                  <a:txBody>
                    <a:bodyPr/>
                    <a:lstStyle/>
                    <a:p>
                      <a:r>
                        <a:rPr lang="ru-RU" dirty="0" smtClean="0"/>
                        <a:t>Кол-во</a:t>
                      </a:r>
                      <a:endParaRPr lang="ru-RU" dirty="0"/>
                    </a:p>
                  </a:txBody>
                  <a:tcPr/>
                </a:tc>
                <a:tc>
                  <a:txBody>
                    <a:bodyPr/>
                    <a:lstStyle/>
                    <a:p>
                      <a:r>
                        <a:rPr lang="ru-RU" dirty="0" smtClean="0"/>
                        <a:t>Цена (руб.)</a:t>
                      </a:r>
                      <a:endParaRPr lang="ru-RU" dirty="0"/>
                    </a:p>
                  </a:txBody>
                  <a:tcPr/>
                </a:tc>
                <a:tc>
                  <a:txBody>
                    <a:bodyPr/>
                    <a:lstStyle/>
                    <a:p>
                      <a:r>
                        <a:rPr lang="ru-RU" dirty="0" smtClean="0"/>
                        <a:t>Стоимость (руб.)</a:t>
                      </a:r>
                      <a:endParaRPr lang="ru-RU" dirty="0"/>
                    </a:p>
                  </a:txBody>
                  <a:tcPr/>
                </a:tc>
              </a:tr>
              <a:tr h="228028">
                <a:tc>
                  <a:txBody>
                    <a:bodyPr/>
                    <a:lstStyle/>
                    <a:p>
                      <a:r>
                        <a:rPr lang="ru-RU" dirty="0" smtClean="0"/>
                        <a:t>Канва</a:t>
                      </a:r>
                      <a:endParaRPr lang="ru-RU" dirty="0"/>
                    </a:p>
                  </a:txBody>
                  <a:tcPr/>
                </a:tc>
                <a:tc>
                  <a:txBody>
                    <a:bodyPr/>
                    <a:lstStyle/>
                    <a:p>
                      <a:r>
                        <a:rPr lang="ru-RU" dirty="0" smtClean="0"/>
                        <a:t>1 шт.</a:t>
                      </a:r>
                      <a:endParaRPr lang="ru-RU" dirty="0"/>
                    </a:p>
                  </a:txBody>
                  <a:tcPr/>
                </a:tc>
                <a:tc>
                  <a:txBody>
                    <a:bodyPr/>
                    <a:lstStyle/>
                    <a:p>
                      <a:r>
                        <a:rPr lang="ru-RU" dirty="0" smtClean="0"/>
                        <a:t>65</a:t>
                      </a:r>
                      <a:endParaRPr lang="ru-RU" dirty="0"/>
                    </a:p>
                  </a:txBody>
                  <a:tcPr/>
                </a:tc>
                <a:tc>
                  <a:txBody>
                    <a:bodyPr/>
                    <a:lstStyle/>
                    <a:p>
                      <a:r>
                        <a:rPr lang="ru-RU" dirty="0" smtClean="0"/>
                        <a:t>65</a:t>
                      </a:r>
                      <a:endParaRPr lang="ru-RU" dirty="0"/>
                    </a:p>
                  </a:txBody>
                  <a:tcPr/>
                </a:tc>
              </a:tr>
              <a:tr h="228028">
                <a:tc>
                  <a:txBody>
                    <a:bodyPr/>
                    <a:lstStyle/>
                    <a:p>
                      <a:r>
                        <a:rPr lang="ru-RU" dirty="0" smtClean="0"/>
                        <a:t>Нитки мулине</a:t>
                      </a:r>
                      <a:endParaRPr lang="ru-RU" dirty="0"/>
                    </a:p>
                  </a:txBody>
                  <a:tcPr/>
                </a:tc>
                <a:tc>
                  <a:txBody>
                    <a:bodyPr/>
                    <a:lstStyle/>
                    <a:p>
                      <a:r>
                        <a:rPr lang="ru-RU" dirty="0" smtClean="0"/>
                        <a:t>21 шт.</a:t>
                      </a:r>
                      <a:endParaRPr lang="ru-RU" dirty="0"/>
                    </a:p>
                  </a:txBody>
                  <a:tcPr/>
                </a:tc>
                <a:tc>
                  <a:txBody>
                    <a:bodyPr/>
                    <a:lstStyle/>
                    <a:p>
                      <a:r>
                        <a:rPr lang="ru-RU" dirty="0" smtClean="0"/>
                        <a:t>23</a:t>
                      </a:r>
                      <a:endParaRPr lang="ru-RU" dirty="0"/>
                    </a:p>
                  </a:txBody>
                  <a:tcPr/>
                </a:tc>
                <a:tc>
                  <a:txBody>
                    <a:bodyPr/>
                    <a:lstStyle/>
                    <a:p>
                      <a:r>
                        <a:rPr lang="ru-RU" dirty="0" smtClean="0"/>
                        <a:t>483</a:t>
                      </a:r>
                      <a:endParaRPr lang="ru-RU" dirty="0"/>
                    </a:p>
                  </a:txBody>
                  <a:tcPr/>
                </a:tc>
              </a:tr>
              <a:tr h="228028">
                <a:tc>
                  <a:txBody>
                    <a:bodyPr/>
                    <a:lstStyle/>
                    <a:p>
                      <a:r>
                        <a:rPr lang="ru-RU" dirty="0" smtClean="0"/>
                        <a:t>Пяльцы пластмассовые</a:t>
                      </a:r>
                      <a:endParaRPr lang="ru-RU" dirty="0"/>
                    </a:p>
                  </a:txBody>
                  <a:tcPr/>
                </a:tc>
                <a:tc>
                  <a:txBody>
                    <a:bodyPr/>
                    <a:lstStyle/>
                    <a:p>
                      <a:r>
                        <a:rPr lang="ru-RU" dirty="0" smtClean="0"/>
                        <a:t>1 шт.</a:t>
                      </a:r>
                      <a:endParaRPr lang="ru-RU" dirty="0"/>
                    </a:p>
                  </a:txBody>
                  <a:tcPr/>
                </a:tc>
                <a:tc>
                  <a:txBody>
                    <a:bodyPr/>
                    <a:lstStyle/>
                    <a:p>
                      <a:r>
                        <a:rPr lang="ru-RU" dirty="0" smtClean="0"/>
                        <a:t>60</a:t>
                      </a:r>
                      <a:endParaRPr lang="ru-RU" dirty="0"/>
                    </a:p>
                  </a:txBody>
                  <a:tcPr/>
                </a:tc>
                <a:tc>
                  <a:txBody>
                    <a:bodyPr/>
                    <a:lstStyle/>
                    <a:p>
                      <a:r>
                        <a:rPr lang="ru-RU" dirty="0" smtClean="0"/>
                        <a:t>60</a:t>
                      </a:r>
                      <a:endParaRPr lang="ru-RU" dirty="0"/>
                    </a:p>
                  </a:txBody>
                  <a:tcPr/>
                </a:tc>
              </a:tr>
              <a:tr h="228028">
                <a:tc>
                  <a:txBody>
                    <a:bodyPr/>
                    <a:lstStyle/>
                    <a:p>
                      <a:r>
                        <a:rPr lang="ru-RU" dirty="0" smtClean="0"/>
                        <a:t>Ручной труд</a:t>
                      </a:r>
                      <a:endParaRPr lang="ru-RU" dirty="0"/>
                    </a:p>
                  </a:txBody>
                  <a:tcPr/>
                </a:tc>
                <a:tc>
                  <a:txBody>
                    <a:bodyPr/>
                    <a:lstStyle/>
                    <a:p>
                      <a:r>
                        <a:rPr lang="ru-RU" dirty="0" smtClean="0"/>
                        <a:t>84 часа</a:t>
                      </a:r>
                      <a:endParaRPr lang="ru-RU" dirty="0"/>
                    </a:p>
                  </a:txBody>
                  <a:tcPr/>
                </a:tc>
                <a:tc>
                  <a:txBody>
                    <a:bodyPr/>
                    <a:lstStyle/>
                    <a:p>
                      <a:endParaRPr lang="ru-RU" dirty="0"/>
                    </a:p>
                  </a:txBody>
                  <a:tcPr/>
                </a:tc>
                <a:tc>
                  <a:txBody>
                    <a:bodyPr/>
                    <a:lstStyle/>
                    <a:p>
                      <a:r>
                        <a:rPr lang="ru-RU" dirty="0" smtClean="0"/>
                        <a:t>500</a:t>
                      </a:r>
                      <a:endParaRPr lang="ru-RU" dirty="0"/>
                    </a:p>
                  </a:txBody>
                  <a:tcPr/>
                </a:tc>
              </a:tr>
              <a:tr h="228028">
                <a:tc>
                  <a:txBody>
                    <a:bodyPr/>
                    <a:lstStyle/>
                    <a:p>
                      <a:r>
                        <a:rPr lang="ru-RU" dirty="0" smtClean="0"/>
                        <a:t>Игла</a:t>
                      </a:r>
                      <a:r>
                        <a:rPr lang="ru-RU" baseline="0" dirty="0" smtClean="0"/>
                        <a:t> для вышивки</a:t>
                      </a:r>
                      <a:endParaRPr lang="ru-RU" dirty="0"/>
                    </a:p>
                  </a:txBody>
                  <a:tcPr/>
                </a:tc>
                <a:tc>
                  <a:txBody>
                    <a:bodyPr/>
                    <a:lstStyle/>
                    <a:p>
                      <a:r>
                        <a:rPr lang="ru-RU" dirty="0" smtClean="0"/>
                        <a:t>1 шт.</a:t>
                      </a:r>
                      <a:endParaRPr lang="ru-RU" dirty="0"/>
                    </a:p>
                  </a:txBody>
                  <a:tcPr/>
                </a:tc>
                <a:tc>
                  <a:txBody>
                    <a:bodyPr/>
                    <a:lstStyle/>
                    <a:p>
                      <a:r>
                        <a:rPr lang="ru-RU" dirty="0" smtClean="0"/>
                        <a:t>5</a:t>
                      </a:r>
                      <a:endParaRPr lang="ru-RU" dirty="0"/>
                    </a:p>
                  </a:txBody>
                  <a:tcPr/>
                </a:tc>
                <a:tc>
                  <a:txBody>
                    <a:bodyPr/>
                    <a:lstStyle/>
                    <a:p>
                      <a:r>
                        <a:rPr lang="ru-RU" dirty="0" smtClean="0"/>
                        <a:t>5</a:t>
                      </a:r>
                      <a:endParaRPr lang="ru-RU" dirty="0"/>
                    </a:p>
                  </a:txBody>
                  <a:tcPr/>
                </a:tc>
              </a:tr>
              <a:tr h="228028">
                <a:tc>
                  <a:txBody>
                    <a:bodyPr/>
                    <a:lstStyle/>
                    <a:p>
                      <a:r>
                        <a:rPr lang="ru-RU" dirty="0" smtClean="0"/>
                        <a:t>Итого:</a:t>
                      </a:r>
                      <a:endParaRPr lang="ru-RU" dirty="0"/>
                    </a:p>
                  </a:txBody>
                  <a:tcPr/>
                </a:tc>
                <a:tc>
                  <a:txBody>
                    <a:bodyPr/>
                    <a:lstStyle/>
                    <a:p>
                      <a:endParaRPr lang="ru-RU" dirty="0"/>
                    </a:p>
                  </a:txBody>
                  <a:tcPr/>
                </a:tc>
                <a:tc>
                  <a:txBody>
                    <a:bodyPr/>
                    <a:lstStyle/>
                    <a:p>
                      <a:endParaRPr lang="ru-RU"/>
                    </a:p>
                  </a:txBody>
                  <a:tcPr/>
                </a:tc>
                <a:tc>
                  <a:txBody>
                    <a:bodyPr/>
                    <a:lstStyle/>
                    <a:p>
                      <a:r>
                        <a:rPr lang="ru-RU" dirty="0" smtClean="0"/>
                        <a:t>1113</a:t>
                      </a:r>
                      <a:endParaRPr lang="ru-RU" dirty="0"/>
                    </a:p>
                  </a:txBody>
                  <a:tcPr/>
                </a:tc>
              </a:tr>
            </a:tbl>
          </a:graphicData>
        </a:graphic>
      </p:graphicFrame>
      <p:sp>
        <p:nvSpPr>
          <p:cNvPr id="14" name="TextBox 13"/>
          <p:cNvSpPr txBox="1"/>
          <p:nvPr/>
        </p:nvSpPr>
        <p:spPr>
          <a:xfrm>
            <a:off x="1500166" y="5143512"/>
            <a:ext cx="7072362" cy="369332"/>
          </a:xfrm>
          <a:prstGeom prst="rect">
            <a:avLst/>
          </a:prstGeom>
          <a:noFill/>
        </p:spPr>
        <p:txBody>
          <a:bodyPr wrap="square" rtlCol="0">
            <a:spAutoFit/>
          </a:bodyPr>
          <a:lstStyle/>
          <a:p>
            <a:endParaRPr lang="ru-RU" dirty="0"/>
          </a:p>
        </p:txBody>
      </p:sp>
      <p:sp>
        <p:nvSpPr>
          <p:cNvPr id="4" name="Стрелка влево 3">
            <a:hlinkClick r:id="rId3" action="ppaction://hlinksldjump"/>
          </p:cNvPr>
          <p:cNvSpPr/>
          <p:nvPr/>
        </p:nvSpPr>
        <p:spPr>
          <a:xfrm>
            <a:off x="428564" y="5512844"/>
            <a:ext cx="831068" cy="7244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6" name="TextBox 5"/>
          <p:cNvSpPr txBox="1"/>
          <p:nvPr/>
        </p:nvSpPr>
        <p:spPr>
          <a:xfrm>
            <a:off x="0" y="857232"/>
            <a:ext cx="8286808" cy="400110"/>
          </a:xfrm>
          <a:prstGeom prst="rect">
            <a:avLst/>
          </a:prstGeom>
          <a:noFill/>
        </p:spPr>
        <p:txBody>
          <a:bodyPr wrap="square" rtlCol="0">
            <a:spAutoFit/>
          </a:bodyPr>
          <a:lstStyle/>
          <a:p>
            <a:pPr>
              <a:buNone/>
            </a:pPr>
            <a:r>
              <a:rPr lang="ru-RU" sz="2000" dirty="0" smtClean="0"/>
              <a:t> </a:t>
            </a:r>
            <a:endParaRPr lang="ru-RU" sz="2400" dirty="0"/>
          </a:p>
        </p:txBody>
      </p:sp>
      <p:sp>
        <p:nvSpPr>
          <p:cNvPr id="7" name="Прямоугольник 6"/>
          <p:cNvSpPr/>
          <p:nvPr/>
        </p:nvSpPr>
        <p:spPr>
          <a:xfrm>
            <a:off x="1428728" y="428604"/>
            <a:ext cx="6429420" cy="769441"/>
          </a:xfrm>
          <a:prstGeom prst="rect">
            <a:avLst/>
          </a:prstGeom>
        </p:spPr>
        <p:txBody>
          <a:bodyPr wrap="square">
            <a:spAutoFit/>
          </a:bodyPr>
          <a:lstStyle/>
          <a:p>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Прямоугольник 7"/>
          <p:cNvSpPr/>
          <p:nvPr/>
        </p:nvSpPr>
        <p:spPr>
          <a:xfrm>
            <a:off x="-357222" y="285728"/>
            <a:ext cx="9501222" cy="769441"/>
          </a:xfrm>
          <a:prstGeom prst="rect">
            <a:avLst/>
          </a:prstGeom>
        </p:spPr>
        <p:txBody>
          <a:bodyPr wrap="square">
            <a:spAutoFit/>
          </a:bodyPr>
          <a:lstStyle/>
          <a:p>
            <a:pPr marL="800100" lvl="1" indent="-342900"/>
            <a:endPar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Прямоугольник 8"/>
          <p:cNvSpPr/>
          <p:nvPr/>
        </p:nvSpPr>
        <p:spPr>
          <a:xfrm>
            <a:off x="0" y="1285860"/>
            <a:ext cx="9144000" cy="461665"/>
          </a:xfrm>
          <a:prstGeom prst="rect">
            <a:avLst/>
          </a:prstGeom>
        </p:spPr>
        <p:txBody>
          <a:bodyPr wrap="square">
            <a:spAutoFit/>
          </a:bodyPr>
          <a:lstStyle/>
          <a:p>
            <a:pPr>
              <a:buNone/>
            </a:pPr>
            <a:endParaRPr lang="ru-RU" sz="2400" i="1" dirty="0">
              <a:solidFill>
                <a:schemeClr val="tx2">
                  <a:lumMod val="50000"/>
                </a:schemeClr>
              </a:solidFill>
            </a:endParaRPr>
          </a:p>
        </p:txBody>
      </p:sp>
      <p:sp>
        <p:nvSpPr>
          <p:cNvPr id="10" name="Прямоугольник 9"/>
          <p:cNvSpPr/>
          <p:nvPr/>
        </p:nvSpPr>
        <p:spPr>
          <a:xfrm>
            <a:off x="2286000" y="2136339"/>
            <a:ext cx="4572000" cy="369332"/>
          </a:xfrm>
          <a:prstGeom prst="rect">
            <a:avLst/>
          </a:prstGeom>
        </p:spPr>
        <p:txBody>
          <a:bodyPr>
            <a:spAutoFit/>
          </a:bodyPr>
          <a:lstStyle/>
          <a:p>
            <a:pPr>
              <a:buNone/>
            </a:pPr>
            <a:endParaRPr lang="ru-RU" dirty="0" smtClean="0"/>
          </a:p>
        </p:txBody>
      </p:sp>
      <p:sp>
        <p:nvSpPr>
          <p:cNvPr id="11" name="Прямоугольник 10"/>
          <p:cNvSpPr/>
          <p:nvPr/>
        </p:nvSpPr>
        <p:spPr>
          <a:xfrm>
            <a:off x="428564" y="285728"/>
            <a:ext cx="8715436" cy="646331"/>
          </a:xfrm>
          <a:prstGeom prst="rect">
            <a:avLst/>
          </a:prstGeom>
        </p:spPr>
        <p:txBody>
          <a:bodyPr wrap="square">
            <a:spAutoFit/>
          </a:bodyPr>
          <a:lstStyle/>
          <a:p>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TextBox 11"/>
          <p:cNvSpPr txBox="1"/>
          <p:nvPr/>
        </p:nvSpPr>
        <p:spPr>
          <a:xfrm>
            <a:off x="2857488" y="428604"/>
            <a:ext cx="2786082" cy="769441"/>
          </a:xfrm>
          <a:prstGeom prst="rect">
            <a:avLst/>
          </a:prstGeom>
          <a:noFill/>
        </p:spPr>
        <p:txBody>
          <a:bodyPr wrap="square" rtlCol="0">
            <a:spAutoFit/>
          </a:bodyPr>
          <a:lstStyle/>
          <a:p>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Реклама</a:t>
            </a:r>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Прямоугольник 12"/>
          <p:cNvSpPr/>
          <p:nvPr/>
        </p:nvSpPr>
        <p:spPr>
          <a:xfrm>
            <a:off x="642910" y="1214422"/>
            <a:ext cx="4572000" cy="2554545"/>
          </a:xfrm>
          <a:prstGeom prst="rect">
            <a:avLst/>
          </a:prstGeom>
        </p:spPr>
        <p:txBody>
          <a:bodyPr>
            <a:spAutoFit/>
          </a:bodyPr>
          <a:lstStyle/>
          <a:p>
            <a:r>
              <a:rPr lang="ru-RU" sz="2000" dirty="0">
                <a:solidFill>
                  <a:schemeClr val="tx2">
                    <a:lumMod val="50000"/>
                  </a:schemeClr>
                </a:solidFill>
              </a:rPr>
              <a:t>Стежок к стежку, игла рисует </a:t>
            </a:r>
            <a:r>
              <a:rPr lang="ru-RU" sz="2000" dirty="0" smtClean="0">
                <a:solidFill>
                  <a:schemeClr val="tx2">
                    <a:lumMod val="50000"/>
                  </a:schemeClr>
                </a:solidFill>
              </a:rPr>
              <a:t/>
            </a:r>
            <a:br>
              <a:rPr lang="ru-RU" sz="2000" dirty="0" smtClean="0">
                <a:solidFill>
                  <a:schemeClr val="tx2">
                    <a:lumMod val="50000"/>
                  </a:schemeClr>
                </a:solidFill>
              </a:rPr>
            </a:br>
            <a:r>
              <a:rPr lang="ru-RU" sz="2000" dirty="0">
                <a:solidFill>
                  <a:schemeClr val="tx2">
                    <a:lumMod val="50000"/>
                  </a:schemeClr>
                </a:solidFill>
              </a:rPr>
              <a:t>Сложнейший колорит шитья. </a:t>
            </a:r>
            <a:r>
              <a:rPr lang="ru-RU" sz="2000" dirty="0" smtClean="0">
                <a:solidFill>
                  <a:schemeClr val="tx2">
                    <a:lumMod val="50000"/>
                  </a:schemeClr>
                </a:solidFill>
              </a:rPr>
              <a:t/>
            </a:r>
            <a:br>
              <a:rPr lang="ru-RU" sz="2000" dirty="0" smtClean="0">
                <a:solidFill>
                  <a:schemeClr val="tx2">
                    <a:lumMod val="50000"/>
                  </a:schemeClr>
                </a:solidFill>
              </a:rPr>
            </a:br>
            <a:r>
              <a:rPr lang="ru-RU" sz="2000" dirty="0">
                <a:solidFill>
                  <a:schemeClr val="tx2">
                    <a:lumMod val="50000"/>
                  </a:schemeClr>
                </a:solidFill>
              </a:rPr>
              <a:t>И вышивальщица рискует </a:t>
            </a:r>
            <a:r>
              <a:rPr lang="ru-RU" sz="2000" dirty="0" smtClean="0">
                <a:solidFill>
                  <a:schemeClr val="tx2">
                    <a:lumMod val="50000"/>
                  </a:schemeClr>
                </a:solidFill>
              </a:rPr>
              <a:t/>
            </a:r>
            <a:br>
              <a:rPr lang="ru-RU" sz="2000" dirty="0" smtClean="0">
                <a:solidFill>
                  <a:schemeClr val="tx2">
                    <a:lumMod val="50000"/>
                  </a:schemeClr>
                </a:solidFill>
              </a:rPr>
            </a:br>
            <a:r>
              <a:rPr lang="ru-RU" sz="2000" dirty="0">
                <a:solidFill>
                  <a:schemeClr val="tx2">
                    <a:lumMod val="50000"/>
                  </a:schemeClr>
                </a:solidFill>
              </a:rPr>
              <a:t>Уйти за грани бытия... </a:t>
            </a:r>
            <a:r>
              <a:rPr lang="ru-RU" sz="2000" dirty="0" smtClean="0">
                <a:solidFill>
                  <a:schemeClr val="tx2">
                    <a:lumMod val="50000"/>
                  </a:schemeClr>
                </a:solidFill>
              </a:rPr>
              <a:t/>
            </a:r>
            <a:br>
              <a:rPr lang="ru-RU" sz="2000" dirty="0" smtClean="0">
                <a:solidFill>
                  <a:schemeClr val="tx2">
                    <a:lumMod val="50000"/>
                  </a:schemeClr>
                </a:solidFill>
              </a:rPr>
            </a:br>
            <a:r>
              <a:rPr lang="ru-RU" sz="2000" dirty="0">
                <a:solidFill>
                  <a:schemeClr val="tx2">
                    <a:lumMod val="50000"/>
                  </a:schemeClr>
                </a:solidFill>
              </a:rPr>
              <a:t>Но нити крепко держат сердце, </a:t>
            </a:r>
            <a:r>
              <a:rPr lang="ru-RU" sz="2000" dirty="0" smtClean="0">
                <a:solidFill>
                  <a:schemeClr val="tx2">
                    <a:lumMod val="50000"/>
                  </a:schemeClr>
                </a:solidFill>
              </a:rPr>
              <a:t/>
            </a:r>
            <a:br>
              <a:rPr lang="ru-RU" sz="2000" dirty="0" smtClean="0">
                <a:solidFill>
                  <a:schemeClr val="tx2">
                    <a:lumMod val="50000"/>
                  </a:schemeClr>
                </a:solidFill>
              </a:rPr>
            </a:br>
            <a:r>
              <a:rPr lang="ru-RU" sz="2000" dirty="0">
                <a:solidFill>
                  <a:schemeClr val="tx2">
                    <a:lumMod val="50000"/>
                  </a:schemeClr>
                </a:solidFill>
              </a:rPr>
              <a:t>Гармонии рождая лад, </a:t>
            </a:r>
            <a:r>
              <a:rPr lang="ru-RU" sz="2000" dirty="0" smtClean="0">
                <a:solidFill>
                  <a:schemeClr val="tx2">
                    <a:lumMod val="50000"/>
                  </a:schemeClr>
                </a:solidFill>
              </a:rPr>
              <a:t/>
            </a:r>
            <a:br>
              <a:rPr lang="ru-RU" sz="2000" dirty="0" smtClean="0">
                <a:solidFill>
                  <a:schemeClr val="tx2">
                    <a:lumMod val="50000"/>
                  </a:schemeClr>
                </a:solidFill>
              </a:rPr>
            </a:br>
            <a:r>
              <a:rPr lang="ru-RU" sz="2000" dirty="0">
                <a:solidFill>
                  <a:schemeClr val="tx2">
                    <a:lumMod val="50000"/>
                  </a:schemeClr>
                </a:solidFill>
              </a:rPr>
              <a:t>И как сиреневое скерцо </a:t>
            </a:r>
            <a:r>
              <a:rPr lang="ru-RU" sz="2000" dirty="0" smtClean="0">
                <a:solidFill>
                  <a:schemeClr val="tx2">
                    <a:lumMod val="50000"/>
                  </a:schemeClr>
                </a:solidFill>
              </a:rPr>
              <a:t/>
            </a:r>
            <a:br>
              <a:rPr lang="ru-RU" sz="2000" dirty="0" smtClean="0">
                <a:solidFill>
                  <a:schemeClr val="tx2">
                    <a:lumMod val="50000"/>
                  </a:schemeClr>
                </a:solidFill>
              </a:rPr>
            </a:br>
            <a:r>
              <a:rPr lang="ru-RU" sz="2000" dirty="0">
                <a:solidFill>
                  <a:schemeClr val="tx2">
                    <a:lumMod val="50000"/>
                  </a:schemeClr>
                </a:solidFill>
              </a:rPr>
              <a:t>Те нити радостно звучат.</a:t>
            </a:r>
          </a:p>
        </p:txBody>
      </p:sp>
      <p:sp>
        <p:nvSpPr>
          <p:cNvPr id="4" name="Стрелка влево 3">
            <a:hlinkClick r:id="rId3" action="ppaction://hlinksldjump"/>
          </p:cNvPr>
          <p:cNvSpPr/>
          <p:nvPr/>
        </p:nvSpPr>
        <p:spPr>
          <a:xfrm>
            <a:off x="428564" y="5733256"/>
            <a:ext cx="831068"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2" descr="http://home-sweet.ru/wp-content/uploads/2011/03/001-2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43404" y="1481881"/>
            <a:ext cx="4588670" cy="391252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5" name="TextBox 4"/>
          <p:cNvSpPr txBox="1"/>
          <p:nvPr/>
        </p:nvSpPr>
        <p:spPr>
          <a:xfrm>
            <a:off x="1571604" y="357166"/>
            <a:ext cx="6357982" cy="769441"/>
          </a:xfrm>
          <a:prstGeom prst="rect">
            <a:avLst/>
          </a:prstGeom>
          <a:noFill/>
        </p:spPr>
        <p:txBody>
          <a:bodyPr wrap="square" rtlCol="0">
            <a:spAutoFit/>
          </a:bodyPr>
          <a:lstStyle/>
          <a:p>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Вывод, самооценка</a:t>
            </a:r>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6625" name="Rectangle 1"/>
          <p:cNvSpPr>
            <a:spLocks noChangeArrowheads="1"/>
          </p:cNvSpPr>
          <p:nvPr/>
        </p:nvSpPr>
        <p:spPr bwMode="auto">
          <a:xfrm>
            <a:off x="1357290" y="1857364"/>
            <a:ext cx="62150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1142976" y="1556792"/>
            <a:ext cx="6858000" cy="4062651"/>
          </a:xfrm>
          <a:prstGeom prst="rect">
            <a:avLst/>
          </a:prstGeom>
        </p:spPr>
        <p:txBody>
          <a:bodyPr wrap="square">
            <a:spAutoFit/>
          </a:bodyPr>
          <a:lstStyle/>
          <a:p>
            <a:pPr>
              <a:buNone/>
            </a:pPr>
            <a:r>
              <a:rPr lang="ru-RU" sz="2000" dirty="0" smtClean="0"/>
              <a:t>Я считаю, что справилась с работой хорошо. В процессе работы над этим пейзажем раскрылся мой творческий потенциал, получили развитие такие мои качества как усидчивость, трудолюбие, умение доводить начатое дело до конца, аккуратность, ответственность. Также вышивка крестом развивает мелкую моторику рук, успокаивает. Людям, которые видели мою вышивку, она очень понравилась. Они удивлялись тому, как точно с помощью этой техники можно передать сходство с реальностью.  Кроме того, огромное удовольствие мне принес и сам процесс работы.  Я считаю, что работа композиционно завершена. </a:t>
            </a:r>
          </a:p>
          <a:p>
            <a:endParaRPr lang="ru-RU" dirty="0"/>
          </a:p>
        </p:txBody>
      </p:sp>
      <p:sp>
        <p:nvSpPr>
          <p:cNvPr id="4" name="Стрелка влево 3">
            <a:hlinkClick r:id="rId3" action="ppaction://hlinksldjump"/>
          </p:cNvPr>
          <p:cNvSpPr/>
          <p:nvPr/>
        </p:nvSpPr>
        <p:spPr>
          <a:xfrm>
            <a:off x="467544" y="5798190"/>
            <a:ext cx="889746"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5" name="Прямоугольник 4"/>
          <p:cNvSpPr/>
          <p:nvPr/>
        </p:nvSpPr>
        <p:spPr>
          <a:xfrm>
            <a:off x="207323" y="285728"/>
            <a:ext cx="8936677" cy="707886"/>
          </a:xfrm>
          <a:prstGeom prst="rect">
            <a:avLst/>
          </a:prstGeom>
        </p:spPr>
        <p:txBody>
          <a:bodyPr wrap="none">
            <a:spAutoFit/>
          </a:bodyPr>
          <a:lstStyle/>
          <a:p>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Используемый материал и  литература</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Прямоугольник 5"/>
          <p:cNvSpPr/>
          <p:nvPr/>
        </p:nvSpPr>
        <p:spPr>
          <a:xfrm>
            <a:off x="571472" y="1357298"/>
            <a:ext cx="8393016" cy="2677656"/>
          </a:xfrm>
          <a:prstGeom prst="rect">
            <a:avLst/>
          </a:prstGeom>
        </p:spPr>
        <p:txBody>
          <a:bodyPr wrap="square">
            <a:spAutoFit/>
          </a:bodyPr>
          <a:lstStyle/>
          <a:p>
            <a:pPr marL="342900" indent="-342900">
              <a:buFont typeface="Wingdings" panose="05000000000000000000" pitchFamily="2" charset="2"/>
              <a:buChar char="ü"/>
            </a:pPr>
            <a:r>
              <a:rPr lang="ru-RU" sz="2400" dirty="0" smtClean="0"/>
              <a:t>Материал с уроков технологии;</a:t>
            </a:r>
          </a:p>
          <a:p>
            <a:pPr marL="342900" indent="-342900">
              <a:buFont typeface="Wingdings" panose="05000000000000000000" pitchFamily="2" charset="2"/>
              <a:buChar char="ü"/>
            </a:pPr>
            <a:r>
              <a:rPr lang="ru-RU" sz="2400" dirty="0" smtClean="0"/>
              <a:t>Советы и рекомендации учителя;</a:t>
            </a:r>
          </a:p>
          <a:p>
            <a:pPr marL="342900" indent="-342900">
              <a:buFont typeface="Wingdings" panose="05000000000000000000" pitchFamily="2" charset="2"/>
              <a:buChar char="ü"/>
            </a:pPr>
            <a:r>
              <a:rPr lang="ru-RU" sz="2400" dirty="0" smtClean="0"/>
              <a:t>Интернет;</a:t>
            </a:r>
          </a:p>
          <a:p>
            <a:pPr marL="342900" indent="-342900">
              <a:buFont typeface="Wingdings" panose="05000000000000000000" pitchFamily="2" charset="2"/>
              <a:buChar char="ü"/>
            </a:pPr>
            <a:r>
              <a:rPr lang="ru-RU" sz="2400" dirty="0" smtClean="0"/>
              <a:t>«Энциклопедия. Все обо всем.» просвещение 2001г.; </a:t>
            </a:r>
          </a:p>
          <a:p>
            <a:pPr marL="342900" indent="-342900">
              <a:buFont typeface="Wingdings" panose="05000000000000000000" pitchFamily="2" charset="2"/>
              <a:buChar char="ü"/>
            </a:pPr>
            <a:r>
              <a:rPr lang="ru-RU" sz="2400" dirty="0" smtClean="0"/>
              <a:t>Годунова РП ВЫШИВАЯ, ОТДЫХАЮ ДУШОЙ –М., 2003г.;</a:t>
            </a:r>
          </a:p>
          <a:p>
            <a:pPr marL="342900" indent="-342900">
              <a:buFont typeface="Wingdings" panose="05000000000000000000" pitchFamily="2" charset="2"/>
              <a:buChar char="ü"/>
            </a:pPr>
            <a:r>
              <a:rPr lang="ru-RU" sz="2400" dirty="0" err="1" smtClean="0"/>
              <a:t>Литвинец</a:t>
            </a:r>
            <a:r>
              <a:rPr lang="ru-RU" sz="2400" dirty="0" smtClean="0"/>
              <a:t> Э. Н. «Учитесь вышивать» – М: Знание, 2001 г.;</a:t>
            </a:r>
          </a:p>
          <a:p>
            <a:pPr marL="342900" indent="-342900">
              <a:buFont typeface="Wingdings" panose="05000000000000000000" pitchFamily="2" charset="2"/>
              <a:buChar char="ü"/>
            </a:pPr>
            <a:r>
              <a:rPr lang="ru-RU" sz="2400" dirty="0" err="1" smtClean="0"/>
              <a:t>Хамукова</a:t>
            </a:r>
            <a:r>
              <a:rPr lang="ru-RU" sz="2400" dirty="0" smtClean="0"/>
              <a:t> М.О. «Вышивка крестиком». – СПб, 2004 г.</a:t>
            </a:r>
          </a:p>
        </p:txBody>
      </p:sp>
      <p:sp>
        <p:nvSpPr>
          <p:cNvPr id="4" name="Стрелка влево 3">
            <a:hlinkClick r:id="rId3" action="ppaction://hlinksldjump"/>
          </p:cNvPr>
          <p:cNvSpPr/>
          <p:nvPr/>
        </p:nvSpPr>
        <p:spPr>
          <a:xfrm>
            <a:off x="467544" y="5589240"/>
            <a:ext cx="864096"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5" name="TextBox 4"/>
          <p:cNvSpPr txBox="1"/>
          <p:nvPr/>
        </p:nvSpPr>
        <p:spPr>
          <a:xfrm>
            <a:off x="1285852" y="357166"/>
            <a:ext cx="7000924" cy="1015663"/>
          </a:xfrm>
          <a:prstGeom prst="rect">
            <a:avLst/>
          </a:prstGeom>
          <a:noFill/>
        </p:spPr>
        <p:txBody>
          <a:bodyPr wrap="square" rtlCol="0">
            <a:spAutoFit/>
          </a:bodyPr>
          <a:lstStyle/>
          <a:p>
            <a:endPar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1071538" y="357166"/>
            <a:ext cx="6786610" cy="3785652"/>
          </a:xfrm>
          <a:prstGeom prst="rect">
            <a:avLst/>
          </a:prstGeom>
          <a:noFill/>
        </p:spPr>
        <p:txBody>
          <a:bodyPr wrap="square" rtlCol="0">
            <a:spAutoFit/>
          </a:bodyPr>
          <a:lstStyle/>
          <a:p>
            <a:pPr algn="ctr">
              <a:buNone/>
            </a:pP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Творческий проект – </a:t>
            </a:r>
            <a:r>
              <a:rPr lang="ru-RU" sz="4000" dirty="0" smtClean="0"/>
              <a:t>интеллектуально-практическое задание, в результате которого создаётся продукт, обладающий определённой новизной.</a:t>
            </a:r>
            <a:endParaRPr lang="ru-RU" sz="4000" dirty="0"/>
          </a:p>
        </p:txBody>
      </p:sp>
      <p:sp>
        <p:nvSpPr>
          <p:cNvPr id="7" name="TextBox 6"/>
          <p:cNvSpPr txBox="1"/>
          <p:nvPr/>
        </p:nvSpPr>
        <p:spPr>
          <a:xfrm>
            <a:off x="3714712" y="4714884"/>
            <a:ext cx="5429288" cy="523220"/>
          </a:xfrm>
          <a:prstGeom prst="rect">
            <a:avLst/>
          </a:prstGeom>
          <a:noFill/>
        </p:spPr>
        <p:txBody>
          <a:bodyPr wrap="square" rtlCol="0">
            <a:spAutoFit/>
          </a:bodyPr>
          <a:lstStyle/>
          <a:p>
            <a:endParaRPr lang="ru-RU" sz="2800" b="1" i="1" dirty="0">
              <a:solidFill>
                <a:schemeClr val="tx2">
                  <a:lumMod val="50000"/>
                </a:schemeClr>
              </a:solidFill>
            </a:endParaRPr>
          </a:p>
        </p:txBody>
      </p:sp>
      <p:sp>
        <p:nvSpPr>
          <p:cNvPr id="8" name="TextBox 7"/>
          <p:cNvSpPr txBox="1"/>
          <p:nvPr/>
        </p:nvSpPr>
        <p:spPr>
          <a:xfrm>
            <a:off x="2857488" y="6429396"/>
            <a:ext cx="2571768" cy="369332"/>
          </a:xfrm>
          <a:prstGeom prst="rect">
            <a:avLst/>
          </a:prstGeom>
          <a:noFill/>
        </p:spPr>
        <p:txBody>
          <a:bodyPr wrap="square" rtlCol="0">
            <a:spAutoFit/>
          </a:bodyPr>
          <a:lstStyle/>
          <a:p>
            <a:endParaRPr lang="ru-RU"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6" name="TextBox 5"/>
          <p:cNvSpPr txBox="1"/>
          <p:nvPr/>
        </p:nvSpPr>
        <p:spPr>
          <a:xfrm>
            <a:off x="571472" y="500042"/>
            <a:ext cx="8572528" cy="4524315"/>
          </a:xfrm>
          <a:prstGeom prst="rect">
            <a:avLst/>
          </a:prstGeom>
          <a:noFill/>
        </p:spPr>
        <p:txBody>
          <a:bodyPr wrap="square" rtlCol="0">
            <a:spAutoFit/>
          </a:bodyPr>
          <a:lstStyle/>
          <a:p>
            <a:pPr>
              <a:buNone/>
            </a:pPr>
            <a:r>
              <a:rPr lang="ru-RU" sz="4000" dirty="0" smtClean="0"/>
              <a:t> </a:t>
            </a: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Цели и задачи:</a:t>
            </a:r>
            <a:endParaRPr lang="ru-RU" sz="4800" b="1" dirty="0" smtClean="0"/>
          </a:p>
          <a:p>
            <a:pPr lvl="0"/>
            <a:endParaRPr lang="ru-RU" sz="4000" dirty="0" smtClean="0"/>
          </a:p>
          <a:p>
            <a:pPr lvl="0"/>
            <a:r>
              <a:rPr lang="ru-RU" sz="4000" b="1" dirty="0" smtClean="0">
                <a:solidFill>
                  <a:schemeClr val="tx2">
                    <a:lumMod val="50000"/>
                  </a:schemeClr>
                </a:solidFill>
              </a:rPr>
              <a:t>1.Совершенствование возможностей в области проектной деятельности.</a:t>
            </a:r>
          </a:p>
          <a:p>
            <a:pPr lvl="0"/>
            <a:r>
              <a:rPr lang="ru-RU" sz="4000" b="1" dirty="0" smtClean="0">
                <a:solidFill>
                  <a:schemeClr val="tx2">
                    <a:lumMod val="50000"/>
                  </a:schemeClr>
                </a:solidFill>
              </a:rPr>
              <a:t>2.Разработка и выполнение.</a:t>
            </a:r>
          </a:p>
          <a:p>
            <a:pPr lvl="0"/>
            <a:r>
              <a:rPr lang="ru-RU" sz="4000" b="1" dirty="0" smtClean="0">
                <a:solidFill>
                  <a:schemeClr val="tx2">
                    <a:lumMod val="50000"/>
                  </a:schemeClr>
                </a:solidFill>
              </a:rPr>
              <a:t>3.Оценка своих возможностей в проектной деятельности.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6">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p:cTn id="1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6">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calcmode="lin" valueType="num">
                                      <p:cBhvr>
                                        <p:cTn id="2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576234" y="277468"/>
            <a:ext cx="8031835" cy="6321351"/>
          </a:xfrm>
          <a:prstGeom prst="rect">
            <a:avLst/>
          </a:prstGeom>
          <a:ln>
            <a:noFill/>
          </a:ln>
          <a:effectLst>
            <a:softEdge rad="112500"/>
          </a:effectLst>
        </p:spPr>
      </p:pic>
      <p:sp>
        <p:nvSpPr>
          <p:cNvPr id="4" name="TextBox 3">
            <a:hlinkClick r:id="rId4" action="ppaction://hlinksldjump"/>
          </p:cNvPr>
          <p:cNvSpPr txBox="1"/>
          <p:nvPr/>
        </p:nvSpPr>
        <p:spPr>
          <a:xfrm>
            <a:off x="1187624" y="1916832"/>
            <a:ext cx="1944216" cy="369332"/>
          </a:xfrm>
          <a:prstGeom prst="rect">
            <a:avLst/>
          </a:prstGeom>
          <a:noFill/>
        </p:spPr>
        <p:txBody>
          <a:bodyPr wrap="square" rtlCol="0">
            <a:spAutoFit/>
          </a:bodyPr>
          <a:lstStyle/>
          <a:p>
            <a:r>
              <a:rPr lang="ru-RU" dirty="0" smtClean="0"/>
              <a:t> </a:t>
            </a:r>
            <a:endParaRPr lang="ru-RU" dirty="0"/>
          </a:p>
        </p:txBody>
      </p:sp>
      <p:sp>
        <p:nvSpPr>
          <p:cNvPr id="6" name="TextBox 5">
            <a:hlinkClick r:id="rId5" action="ppaction://hlinksldjump"/>
          </p:cNvPr>
          <p:cNvSpPr txBox="1"/>
          <p:nvPr/>
        </p:nvSpPr>
        <p:spPr>
          <a:xfrm>
            <a:off x="3419872" y="2101498"/>
            <a:ext cx="2160240" cy="369332"/>
          </a:xfrm>
          <a:prstGeom prst="rect">
            <a:avLst/>
          </a:prstGeom>
          <a:noFill/>
        </p:spPr>
        <p:txBody>
          <a:bodyPr wrap="square" rtlCol="0">
            <a:spAutoFit/>
          </a:bodyPr>
          <a:lstStyle/>
          <a:p>
            <a:r>
              <a:rPr lang="ru-RU" dirty="0" smtClean="0"/>
              <a:t> </a:t>
            </a:r>
            <a:endParaRPr lang="ru-RU" dirty="0"/>
          </a:p>
        </p:txBody>
      </p:sp>
      <p:sp>
        <p:nvSpPr>
          <p:cNvPr id="7" name="TextBox 6">
            <a:hlinkClick r:id="rId6" action="ppaction://hlinksldjump"/>
          </p:cNvPr>
          <p:cNvSpPr txBox="1"/>
          <p:nvPr/>
        </p:nvSpPr>
        <p:spPr>
          <a:xfrm>
            <a:off x="5940152" y="2101498"/>
            <a:ext cx="1872208" cy="369332"/>
          </a:xfrm>
          <a:prstGeom prst="rect">
            <a:avLst/>
          </a:prstGeom>
          <a:noFill/>
        </p:spPr>
        <p:txBody>
          <a:bodyPr wrap="square" rtlCol="0">
            <a:spAutoFit/>
          </a:bodyPr>
          <a:lstStyle/>
          <a:p>
            <a:r>
              <a:rPr lang="ru-RU" dirty="0" smtClean="0"/>
              <a:t> </a:t>
            </a:r>
            <a:endParaRPr lang="ru-RU"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6" name="TextBox 5"/>
          <p:cNvSpPr txBox="1"/>
          <p:nvPr/>
        </p:nvSpPr>
        <p:spPr>
          <a:xfrm>
            <a:off x="357158" y="428604"/>
            <a:ext cx="8572528" cy="769441"/>
          </a:xfrm>
          <a:prstGeom prst="rect">
            <a:avLst/>
          </a:prstGeom>
          <a:noFill/>
        </p:spPr>
        <p:txBody>
          <a:bodyPr wrap="square" rtlCol="0">
            <a:spAutoFit/>
          </a:bodyPr>
          <a:lstStyle/>
          <a:p>
            <a:pPr>
              <a:buNone/>
            </a:pP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Модель проектной деятельности</a:t>
            </a:r>
          </a:p>
        </p:txBody>
      </p:sp>
      <p:sp>
        <p:nvSpPr>
          <p:cNvPr id="7" name="TextBox 6"/>
          <p:cNvSpPr txBox="1"/>
          <p:nvPr/>
        </p:nvSpPr>
        <p:spPr>
          <a:xfrm>
            <a:off x="928662" y="2071678"/>
            <a:ext cx="7429552" cy="3349828"/>
          </a:xfrm>
          <a:prstGeom prst="rect">
            <a:avLst/>
          </a:prstGeom>
          <a:noFill/>
        </p:spPr>
        <p:txBody>
          <a:bodyPr wrap="square" rtlCol="0">
            <a:spAutoFit/>
          </a:bodyPr>
          <a:lstStyle/>
          <a:p>
            <a:pPr algn="ctr">
              <a:lnSpc>
                <a:spcPct val="80000"/>
              </a:lnSpc>
            </a:pPr>
            <a:r>
              <a:rPr lang="ru-RU" sz="2400" b="1" dirty="0" smtClean="0">
                <a:solidFill>
                  <a:schemeClr val="tx2">
                    <a:lumMod val="50000"/>
                  </a:schemeClr>
                </a:solidFill>
              </a:rPr>
              <a:t>1. ОРГАНИЗАЦИОННО-ПОДГОТОВИТЕЛЬНЫЙ ЭТАП</a:t>
            </a:r>
          </a:p>
          <a:p>
            <a:pPr algn="ctr">
              <a:lnSpc>
                <a:spcPct val="80000"/>
              </a:lnSpc>
            </a:pPr>
            <a:endParaRPr lang="ru-RU" sz="2400" b="1" dirty="0" smtClean="0">
              <a:solidFill>
                <a:schemeClr val="tx2">
                  <a:lumMod val="50000"/>
                </a:schemeClr>
              </a:solidFill>
            </a:endParaRPr>
          </a:p>
          <a:p>
            <a:pPr marL="342900" indent="-342900">
              <a:lnSpc>
                <a:spcPct val="80000"/>
              </a:lnSpc>
              <a:buFont typeface="Wingdings" panose="05000000000000000000" pitchFamily="2" charset="2"/>
              <a:buChar char="ü"/>
            </a:pPr>
            <a:r>
              <a:rPr lang="ru-RU" sz="2400" dirty="0" smtClean="0">
                <a:solidFill>
                  <a:schemeClr val="tx2">
                    <a:lumMod val="50000"/>
                  </a:schemeClr>
                </a:solidFill>
              </a:rPr>
              <a:t>ПОИСК ПРОБЛЕМЫ</a:t>
            </a:r>
          </a:p>
          <a:p>
            <a:pPr marL="342900" indent="-342900">
              <a:lnSpc>
                <a:spcPct val="80000"/>
              </a:lnSpc>
              <a:buFont typeface="Wingdings" panose="05000000000000000000" pitchFamily="2" charset="2"/>
              <a:buChar char="ü"/>
            </a:pPr>
            <a:r>
              <a:rPr lang="ru-RU" sz="2400" dirty="0" smtClean="0">
                <a:solidFill>
                  <a:schemeClr val="tx2">
                    <a:lumMod val="50000"/>
                  </a:schemeClr>
                </a:solidFill>
              </a:rPr>
              <a:t>ВЫБОР И ОБОСНОВАНИЕ ПРОЕКТА</a:t>
            </a:r>
          </a:p>
          <a:p>
            <a:pPr marL="342900" indent="-342900">
              <a:lnSpc>
                <a:spcPct val="80000"/>
              </a:lnSpc>
              <a:buFont typeface="Wingdings" panose="05000000000000000000" pitchFamily="2" charset="2"/>
              <a:buChar char="ü"/>
            </a:pPr>
            <a:r>
              <a:rPr lang="ru-RU" sz="2400" dirty="0" smtClean="0">
                <a:solidFill>
                  <a:schemeClr val="tx2">
                    <a:lumMod val="50000"/>
                  </a:schemeClr>
                </a:solidFill>
              </a:rPr>
              <a:t>АНАЛИЗ ПРЕДСТОЯЩЕЙ ДЕЯТЕЛЬНОСТИ</a:t>
            </a:r>
          </a:p>
          <a:p>
            <a:pPr marL="342900" indent="-342900">
              <a:lnSpc>
                <a:spcPct val="80000"/>
              </a:lnSpc>
              <a:buFont typeface="Wingdings" panose="05000000000000000000" pitchFamily="2" charset="2"/>
              <a:buChar char="ü"/>
            </a:pPr>
            <a:r>
              <a:rPr lang="ru-RU" sz="2400" dirty="0" smtClean="0">
                <a:solidFill>
                  <a:schemeClr val="tx2">
                    <a:lumMod val="50000"/>
                  </a:schemeClr>
                </a:solidFill>
              </a:rPr>
              <a:t>ВЫБОР ОПТИМАЛЬНОГО ВАРИАНТА</a:t>
            </a:r>
          </a:p>
          <a:p>
            <a:pPr marL="342900" indent="-342900">
              <a:lnSpc>
                <a:spcPct val="80000"/>
              </a:lnSpc>
              <a:buFont typeface="Wingdings" panose="05000000000000000000" pitchFamily="2" charset="2"/>
              <a:buChar char="ü"/>
            </a:pPr>
            <a:r>
              <a:rPr lang="ru-RU" sz="2400" dirty="0" smtClean="0">
                <a:solidFill>
                  <a:schemeClr val="tx2">
                    <a:lumMod val="50000"/>
                  </a:schemeClr>
                </a:solidFill>
              </a:rPr>
              <a:t>ПОДБОР МАТЕРИАЛА</a:t>
            </a:r>
          </a:p>
          <a:p>
            <a:pPr marL="342900" indent="-342900">
              <a:lnSpc>
                <a:spcPct val="80000"/>
              </a:lnSpc>
              <a:buFont typeface="Wingdings" panose="05000000000000000000" pitchFamily="2" charset="2"/>
              <a:buChar char="ü"/>
            </a:pPr>
            <a:r>
              <a:rPr lang="ru-RU" sz="2400" dirty="0" smtClean="0">
                <a:solidFill>
                  <a:schemeClr val="tx2">
                    <a:lumMod val="50000"/>
                  </a:schemeClr>
                </a:solidFill>
              </a:rPr>
              <a:t>ПЛАНИРОВАНИЕ ТЕХНОЛОГИЧЕСКОГО ПРОЦЕССА</a:t>
            </a:r>
          </a:p>
          <a:p>
            <a:pPr marL="342900" indent="-342900">
              <a:lnSpc>
                <a:spcPct val="80000"/>
              </a:lnSpc>
              <a:buFont typeface="Wingdings" panose="05000000000000000000" pitchFamily="2" charset="2"/>
              <a:buChar char="ü"/>
            </a:pPr>
            <a:r>
              <a:rPr lang="ru-RU" sz="2400" dirty="0" smtClean="0">
                <a:solidFill>
                  <a:schemeClr val="tx2">
                    <a:lumMod val="50000"/>
                  </a:schemeClr>
                </a:solidFill>
              </a:rPr>
              <a:t>РАЗРАБОТКА КОНСТРУКТОРСКО-ТЕХНОЛОГИЧЕСКОЙ ДОКУМЕНТАЦИИ  АВТОРСКОЙ РАБОТЫ</a:t>
            </a:r>
          </a:p>
          <a:p>
            <a:pPr marL="342900" indent="-342900">
              <a:lnSpc>
                <a:spcPct val="80000"/>
              </a:lnSpc>
              <a:buFont typeface="Wingdings" panose="05000000000000000000" pitchFamily="2" charset="2"/>
              <a:buChar char="ü"/>
            </a:pPr>
            <a:r>
              <a:rPr lang="ru-RU" sz="2400" dirty="0" smtClean="0">
                <a:solidFill>
                  <a:schemeClr val="tx2">
                    <a:lumMod val="50000"/>
                  </a:schemeClr>
                </a:solidFill>
              </a:rPr>
              <a:t>ОРГАНИЗАЦИЯ РАБОЧЕГО МЕСТА</a:t>
            </a:r>
          </a:p>
        </p:txBody>
      </p:sp>
      <p:sp>
        <p:nvSpPr>
          <p:cNvPr id="4" name="Стрелка влево 3">
            <a:hlinkClick r:id="rId3" action="ppaction://hlinksldjump"/>
          </p:cNvPr>
          <p:cNvSpPr/>
          <p:nvPr/>
        </p:nvSpPr>
        <p:spPr>
          <a:xfrm>
            <a:off x="611560" y="5733256"/>
            <a:ext cx="936104"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grpId="0" nodeType="clickEffect">
                                  <p:stCondLst>
                                    <p:cond delay="0"/>
                                  </p:stCondLst>
                                  <p:iterate type="lt">
                                    <p:tmAbs val="25"/>
                                  </p:iterate>
                                  <p:childTnLst>
                                    <p:set>
                                      <p:cBhvr override="childStyle">
                                        <p:cTn id="13" dur="indefinite"/>
                                        <p:tgtEl>
                                          <p:spTgt spid="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6" name="TextBox 5"/>
          <p:cNvSpPr txBox="1"/>
          <p:nvPr/>
        </p:nvSpPr>
        <p:spPr>
          <a:xfrm>
            <a:off x="357158" y="428604"/>
            <a:ext cx="8572528" cy="769441"/>
          </a:xfrm>
          <a:prstGeom prst="rect">
            <a:avLst/>
          </a:prstGeom>
          <a:noFill/>
        </p:spPr>
        <p:txBody>
          <a:bodyPr wrap="square" rtlCol="0">
            <a:spAutoFit/>
          </a:bodyPr>
          <a:lstStyle/>
          <a:p>
            <a:pPr>
              <a:buNone/>
            </a:pP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Модель проектной деятельности</a:t>
            </a:r>
          </a:p>
        </p:txBody>
      </p:sp>
      <p:sp>
        <p:nvSpPr>
          <p:cNvPr id="7" name="TextBox 6"/>
          <p:cNvSpPr txBox="1"/>
          <p:nvPr/>
        </p:nvSpPr>
        <p:spPr>
          <a:xfrm>
            <a:off x="607191" y="1916832"/>
            <a:ext cx="8072462" cy="2062103"/>
          </a:xfrm>
          <a:prstGeom prst="rect">
            <a:avLst/>
          </a:prstGeom>
          <a:noFill/>
        </p:spPr>
        <p:txBody>
          <a:bodyPr wrap="square" rtlCol="0">
            <a:spAutoFit/>
          </a:bodyPr>
          <a:lstStyle/>
          <a:p>
            <a:r>
              <a:rPr lang="ru-RU" sz="3200" b="1" dirty="0" smtClean="0">
                <a:solidFill>
                  <a:schemeClr val="tx2">
                    <a:lumMod val="50000"/>
                  </a:schemeClr>
                </a:solidFill>
              </a:rPr>
              <a:t>2. Технологический этап</a:t>
            </a:r>
          </a:p>
          <a:p>
            <a:pPr marL="457200" indent="-457200">
              <a:buFont typeface="Wingdings" panose="05000000000000000000" pitchFamily="2" charset="2"/>
              <a:buChar char="ü"/>
            </a:pPr>
            <a:r>
              <a:rPr lang="ru-RU" sz="3200" dirty="0" smtClean="0">
                <a:solidFill>
                  <a:schemeClr val="tx2">
                    <a:lumMod val="50000"/>
                  </a:schemeClr>
                </a:solidFill>
              </a:rPr>
              <a:t>Выполнение работы</a:t>
            </a:r>
          </a:p>
          <a:p>
            <a:pPr marL="457200" indent="-457200">
              <a:buFont typeface="Wingdings" panose="05000000000000000000" pitchFamily="2" charset="2"/>
              <a:buChar char="ü"/>
            </a:pPr>
            <a:r>
              <a:rPr lang="ru-RU" sz="3200" dirty="0" smtClean="0">
                <a:solidFill>
                  <a:schemeClr val="tx2">
                    <a:lumMod val="50000"/>
                  </a:schemeClr>
                </a:solidFill>
              </a:rPr>
              <a:t>Самоконтроль</a:t>
            </a:r>
          </a:p>
          <a:p>
            <a:pPr marL="457200" indent="-457200">
              <a:buFont typeface="Wingdings" panose="05000000000000000000" pitchFamily="2" charset="2"/>
              <a:buChar char="ü"/>
            </a:pPr>
            <a:r>
              <a:rPr lang="ru-RU" sz="3200" dirty="0" smtClean="0">
                <a:solidFill>
                  <a:schemeClr val="tx2">
                    <a:lumMod val="50000"/>
                  </a:schemeClr>
                </a:solidFill>
              </a:rPr>
              <a:t>Соблюдение всех правил и дисциплины</a:t>
            </a:r>
          </a:p>
        </p:txBody>
      </p:sp>
      <p:sp>
        <p:nvSpPr>
          <p:cNvPr id="4" name="Стрелка влево 3">
            <a:hlinkClick r:id="rId3" action="ppaction://hlinksldjump"/>
          </p:cNvPr>
          <p:cNvSpPr/>
          <p:nvPr/>
        </p:nvSpPr>
        <p:spPr>
          <a:xfrm>
            <a:off x="607191" y="5589240"/>
            <a:ext cx="868465"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7"/>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6" name="TextBox 5"/>
          <p:cNvSpPr txBox="1"/>
          <p:nvPr/>
        </p:nvSpPr>
        <p:spPr>
          <a:xfrm>
            <a:off x="357158" y="428604"/>
            <a:ext cx="8572528" cy="769441"/>
          </a:xfrm>
          <a:prstGeom prst="rect">
            <a:avLst/>
          </a:prstGeom>
          <a:noFill/>
        </p:spPr>
        <p:txBody>
          <a:bodyPr wrap="square" rtlCol="0">
            <a:spAutoFit/>
          </a:bodyPr>
          <a:lstStyle/>
          <a:p>
            <a:pPr>
              <a:buNone/>
            </a:pP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Модель проектной деятельности</a:t>
            </a:r>
          </a:p>
        </p:txBody>
      </p:sp>
      <p:sp>
        <p:nvSpPr>
          <p:cNvPr id="7" name="TextBox 6"/>
          <p:cNvSpPr txBox="1"/>
          <p:nvPr/>
        </p:nvSpPr>
        <p:spPr>
          <a:xfrm>
            <a:off x="714348" y="1571612"/>
            <a:ext cx="7429552" cy="3360920"/>
          </a:xfrm>
          <a:prstGeom prst="rect">
            <a:avLst/>
          </a:prstGeom>
          <a:noFill/>
        </p:spPr>
        <p:txBody>
          <a:bodyPr wrap="square" rtlCol="0">
            <a:spAutoFit/>
          </a:bodyPr>
          <a:lstStyle/>
          <a:p>
            <a:pPr>
              <a:lnSpc>
                <a:spcPct val="90000"/>
              </a:lnSpc>
              <a:buNone/>
            </a:pPr>
            <a:r>
              <a:rPr lang="ru-RU" sz="3600" b="1" dirty="0" smtClean="0">
                <a:solidFill>
                  <a:schemeClr val="tx2">
                    <a:lumMod val="50000"/>
                  </a:schemeClr>
                </a:solidFill>
              </a:rPr>
              <a:t>3. ЗАКЛЮЧИТЕЛЬНЫЙ ЭТАП</a:t>
            </a:r>
          </a:p>
          <a:p>
            <a:pPr>
              <a:lnSpc>
                <a:spcPct val="90000"/>
              </a:lnSpc>
            </a:pPr>
            <a:endParaRPr lang="ru-RU" sz="3200" b="1" dirty="0" smtClean="0">
              <a:solidFill>
                <a:schemeClr val="tx2">
                  <a:lumMod val="50000"/>
                </a:schemeClr>
              </a:solidFill>
            </a:endParaRPr>
          </a:p>
          <a:p>
            <a:pPr marL="457200" indent="-457200">
              <a:lnSpc>
                <a:spcPct val="90000"/>
              </a:lnSpc>
              <a:buFont typeface="Wingdings" panose="05000000000000000000" pitchFamily="2" charset="2"/>
              <a:buChar char="ü"/>
            </a:pPr>
            <a:r>
              <a:rPr lang="ru-RU" sz="2400" dirty="0" smtClean="0">
                <a:solidFill>
                  <a:schemeClr val="tx2">
                    <a:lumMod val="50000"/>
                  </a:schemeClr>
                </a:solidFill>
              </a:rPr>
              <a:t>КОРРЕКТИРОВАНИЕ КОНСТРУКТОРСКО-ТЕХНОЛОЧИЧЕСКОЙ ДОКУМЕНТАЦИИ</a:t>
            </a:r>
          </a:p>
          <a:p>
            <a:pPr marL="457200" indent="-457200">
              <a:lnSpc>
                <a:spcPct val="90000"/>
              </a:lnSpc>
              <a:buFont typeface="Wingdings" panose="05000000000000000000" pitchFamily="2" charset="2"/>
              <a:buChar char="ü"/>
            </a:pPr>
            <a:r>
              <a:rPr lang="ru-RU" sz="2400" dirty="0" smtClean="0">
                <a:solidFill>
                  <a:schemeClr val="tx2">
                    <a:lumMod val="50000"/>
                  </a:schemeClr>
                </a:solidFill>
              </a:rPr>
              <a:t>ЭКОНОМИЧЕСКОЕ ОБОСНОВАНИЕ</a:t>
            </a:r>
          </a:p>
          <a:p>
            <a:pPr marL="457200" indent="-457200">
              <a:lnSpc>
                <a:spcPct val="90000"/>
              </a:lnSpc>
              <a:buFont typeface="Wingdings" panose="05000000000000000000" pitchFamily="2" charset="2"/>
              <a:buChar char="ü"/>
            </a:pPr>
            <a:r>
              <a:rPr lang="ru-RU" sz="2400" dirty="0" smtClean="0">
                <a:solidFill>
                  <a:schemeClr val="tx2">
                    <a:lumMod val="50000"/>
                  </a:schemeClr>
                </a:solidFill>
              </a:rPr>
              <a:t>МИНИ-МАРКЕТИНГОВЫЕ ИССЛЕДОВАНИЯ</a:t>
            </a:r>
          </a:p>
          <a:p>
            <a:pPr marL="457200" indent="-457200">
              <a:lnSpc>
                <a:spcPct val="90000"/>
              </a:lnSpc>
              <a:buFont typeface="Wingdings" panose="05000000000000000000" pitchFamily="2" charset="2"/>
              <a:buChar char="ü"/>
            </a:pPr>
            <a:r>
              <a:rPr lang="ru-RU" sz="2400" dirty="0" smtClean="0">
                <a:solidFill>
                  <a:schemeClr val="tx2">
                    <a:lumMod val="50000"/>
                  </a:schemeClr>
                </a:solidFill>
              </a:rPr>
              <a:t>КОНТРОЛЬ И ИСПЫТАНИЕ ИЗДЕЛИЯ</a:t>
            </a:r>
          </a:p>
          <a:p>
            <a:pPr marL="457200" indent="-457200">
              <a:lnSpc>
                <a:spcPct val="90000"/>
              </a:lnSpc>
              <a:buFont typeface="Wingdings" panose="05000000000000000000" pitchFamily="2" charset="2"/>
              <a:buChar char="ü"/>
            </a:pPr>
            <a:r>
              <a:rPr lang="ru-RU" sz="2400" dirty="0" smtClean="0">
                <a:solidFill>
                  <a:schemeClr val="tx2">
                    <a:lumMod val="50000"/>
                  </a:schemeClr>
                </a:solidFill>
              </a:rPr>
              <a:t>ОФОРМЛЕНИЕ ПРЕЗЕНТАЦИИ</a:t>
            </a:r>
          </a:p>
          <a:p>
            <a:pPr marL="457200" indent="-457200">
              <a:lnSpc>
                <a:spcPct val="90000"/>
              </a:lnSpc>
              <a:buFont typeface="Wingdings" panose="05000000000000000000" pitchFamily="2" charset="2"/>
              <a:buChar char="ü"/>
            </a:pPr>
            <a:r>
              <a:rPr lang="ru-RU" sz="2400" dirty="0" smtClean="0">
                <a:solidFill>
                  <a:schemeClr val="tx2">
                    <a:lumMod val="50000"/>
                  </a:schemeClr>
                </a:solidFill>
              </a:rPr>
              <a:t>ПОДВЕДЕНИЕ ИТОГОВ</a:t>
            </a:r>
          </a:p>
        </p:txBody>
      </p:sp>
      <p:sp>
        <p:nvSpPr>
          <p:cNvPr id="5" name="Стрелка вправо 4">
            <a:hlinkClick r:id="rId3" action="ppaction://hlinksldjump"/>
          </p:cNvPr>
          <p:cNvSpPr/>
          <p:nvPr/>
        </p:nvSpPr>
        <p:spPr>
          <a:xfrm>
            <a:off x="611560" y="5805264"/>
            <a:ext cx="93610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6" name="TextBox 5"/>
          <p:cNvSpPr txBox="1"/>
          <p:nvPr/>
        </p:nvSpPr>
        <p:spPr>
          <a:xfrm>
            <a:off x="0" y="500042"/>
            <a:ext cx="8572528" cy="769441"/>
          </a:xfrm>
          <a:prstGeom prst="rect">
            <a:avLst/>
          </a:prstGeom>
          <a:noFill/>
        </p:spPr>
        <p:txBody>
          <a:bodyPr wrap="square" rtlCol="0">
            <a:spAutoFit/>
          </a:bodyPr>
          <a:lstStyle/>
          <a:p>
            <a:pPr>
              <a:buNone/>
            </a:pPr>
            <a:endPar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714348" y="1571612"/>
            <a:ext cx="7429552" cy="480131"/>
          </a:xfrm>
          <a:prstGeom prst="rect">
            <a:avLst/>
          </a:prstGeom>
          <a:noFill/>
        </p:spPr>
        <p:txBody>
          <a:bodyPr wrap="square" rtlCol="0">
            <a:spAutoFit/>
          </a:bodyPr>
          <a:lstStyle/>
          <a:p>
            <a:pPr>
              <a:lnSpc>
                <a:spcPct val="90000"/>
              </a:lnSpc>
              <a:buNone/>
            </a:pPr>
            <a:endParaRPr lang="ru-RU" sz="2800" dirty="0" smtClean="0">
              <a:solidFill>
                <a:schemeClr val="tx2">
                  <a:lumMod val="50000"/>
                </a:schemeClr>
              </a:solidFill>
            </a:endParaRPr>
          </a:p>
        </p:txBody>
      </p:sp>
      <p:sp>
        <p:nvSpPr>
          <p:cNvPr id="8" name="TextBox 7"/>
          <p:cNvSpPr txBox="1"/>
          <p:nvPr/>
        </p:nvSpPr>
        <p:spPr>
          <a:xfrm>
            <a:off x="3214678" y="285728"/>
            <a:ext cx="1928826" cy="923330"/>
          </a:xfrm>
          <a:prstGeom prst="rect">
            <a:avLst/>
          </a:prstGeom>
          <a:noFill/>
        </p:spPr>
        <p:txBody>
          <a:bodyPr wrap="square" rtlCol="0">
            <a:spAutoFit/>
          </a:bodyPr>
          <a:lstStyle/>
          <a:p>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План:</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Прямоугольник 8"/>
          <p:cNvSpPr/>
          <p:nvPr/>
        </p:nvSpPr>
        <p:spPr>
          <a:xfrm>
            <a:off x="571472" y="1714488"/>
            <a:ext cx="6357966" cy="4081117"/>
          </a:xfrm>
          <a:prstGeom prst="rect">
            <a:avLst/>
          </a:prstGeom>
        </p:spPr>
        <p:txBody>
          <a:bodyPr wrap="square">
            <a:spAutoFit/>
          </a:bodyPr>
          <a:lstStyle/>
          <a:p>
            <a:pPr marL="342900" indent="-342900">
              <a:lnSpc>
                <a:spcPct val="90000"/>
              </a:lnSpc>
              <a:buFont typeface="Wingdings" panose="05000000000000000000" pitchFamily="2" charset="2"/>
              <a:buChar char="ü"/>
            </a:pPr>
            <a:r>
              <a:rPr lang="ru-RU" sz="2400" dirty="0" smtClean="0">
                <a:solidFill>
                  <a:schemeClr val="tx2">
                    <a:lumMod val="50000"/>
                  </a:schemeClr>
                </a:solidFill>
                <a:hlinkClick r:id="rId3" action="ppaction://hlinksldjump"/>
              </a:rPr>
              <a:t>Обоснование возникшей проблемы</a:t>
            </a:r>
            <a:r>
              <a:rPr lang="ru-RU" sz="2400" dirty="0" smtClean="0">
                <a:solidFill>
                  <a:schemeClr val="tx2">
                    <a:lumMod val="50000"/>
                  </a:schemeClr>
                </a:solidFill>
              </a:rPr>
              <a:t>.</a:t>
            </a:r>
          </a:p>
          <a:p>
            <a:pPr marL="342900" indent="-342900">
              <a:lnSpc>
                <a:spcPct val="90000"/>
              </a:lnSpc>
              <a:buFont typeface="Wingdings" panose="05000000000000000000" pitchFamily="2" charset="2"/>
              <a:buChar char="ü"/>
            </a:pPr>
            <a:r>
              <a:rPr lang="ru-RU" sz="2400" dirty="0" smtClean="0">
                <a:solidFill>
                  <a:schemeClr val="tx2">
                    <a:lumMod val="50000"/>
                  </a:schemeClr>
                </a:solidFill>
                <a:hlinkClick r:id="rId4" action="ppaction://hlinksldjump"/>
              </a:rPr>
              <a:t>Разработка идей, вариантов.</a:t>
            </a:r>
            <a:endParaRPr lang="ru-RU" sz="2400" dirty="0" smtClean="0">
              <a:solidFill>
                <a:schemeClr val="tx2">
                  <a:lumMod val="50000"/>
                </a:schemeClr>
              </a:solidFill>
            </a:endParaRPr>
          </a:p>
          <a:p>
            <a:pPr marL="342900" indent="-342900">
              <a:lnSpc>
                <a:spcPct val="90000"/>
              </a:lnSpc>
              <a:buFont typeface="Wingdings" panose="05000000000000000000" pitchFamily="2" charset="2"/>
              <a:buChar char="ü"/>
            </a:pPr>
            <a:r>
              <a:rPr lang="ru-RU" sz="2400" dirty="0" smtClean="0">
                <a:solidFill>
                  <a:schemeClr val="tx2">
                    <a:lumMod val="50000"/>
                  </a:schemeClr>
                </a:solidFill>
                <a:hlinkClick r:id="rId5" action="ppaction://hlinksldjump"/>
              </a:rPr>
              <a:t>Выбор оптимального варианта.</a:t>
            </a:r>
            <a:endParaRPr lang="ru-RU" sz="2400" dirty="0" smtClean="0">
              <a:solidFill>
                <a:schemeClr val="tx2">
                  <a:lumMod val="50000"/>
                </a:schemeClr>
              </a:solidFill>
            </a:endParaRPr>
          </a:p>
          <a:p>
            <a:pPr marL="342900" indent="-342900">
              <a:lnSpc>
                <a:spcPct val="90000"/>
              </a:lnSpc>
              <a:buFont typeface="Wingdings" panose="05000000000000000000" pitchFamily="2" charset="2"/>
              <a:buChar char="ü"/>
            </a:pPr>
            <a:r>
              <a:rPr lang="ru-RU" sz="2400" dirty="0" smtClean="0">
                <a:solidFill>
                  <a:schemeClr val="tx2">
                    <a:lumMod val="50000"/>
                  </a:schemeClr>
                </a:solidFill>
                <a:hlinkClick r:id="rId6" action="ppaction://hlinksldjump"/>
              </a:rPr>
              <a:t>Планирование работы.</a:t>
            </a:r>
            <a:endParaRPr lang="ru-RU" sz="2400" dirty="0" smtClean="0">
              <a:solidFill>
                <a:schemeClr val="tx2">
                  <a:lumMod val="50000"/>
                </a:schemeClr>
              </a:solidFill>
            </a:endParaRPr>
          </a:p>
          <a:p>
            <a:pPr marL="342900" indent="-342900">
              <a:lnSpc>
                <a:spcPct val="90000"/>
              </a:lnSpc>
              <a:buFont typeface="Wingdings" panose="05000000000000000000" pitchFamily="2" charset="2"/>
              <a:buChar char="ü"/>
            </a:pPr>
            <a:r>
              <a:rPr lang="ru-RU" sz="2400" dirty="0" smtClean="0">
                <a:solidFill>
                  <a:schemeClr val="tx2">
                    <a:lumMod val="50000"/>
                  </a:schemeClr>
                </a:solidFill>
                <a:hlinkClick r:id="rId7" action="ppaction://hlinksldjump"/>
              </a:rPr>
              <a:t>История развития данного вида творчества.</a:t>
            </a:r>
            <a:endParaRPr lang="ru-RU" sz="2400" dirty="0" smtClean="0">
              <a:solidFill>
                <a:schemeClr val="tx2">
                  <a:lumMod val="50000"/>
                </a:schemeClr>
              </a:solidFill>
            </a:endParaRPr>
          </a:p>
          <a:p>
            <a:pPr marL="342900" indent="-342900">
              <a:lnSpc>
                <a:spcPct val="90000"/>
              </a:lnSpc>
              <a:buFont typeface="Wingdings" panose="05000000000000000000" pitchFamily="2" charset="2"/>
              <a:buChar char="ü"/>
            </a:pPr>
            <a:r>
              <a:rPr lang="ru-RU" sz="2400" dirty="0" smtClean="0">
                <a:solidFill>
                  <a:schemeClr val="tx2">
                    <a:lumMod val="50000"/>
                  </a:schemeClr>
                </a:solidFill>
                <a:hlinkClick r:id="rId8" action="ppaction://hlinksldjump"/>
              </a:rPr>
              <a:t>Подбор необходимых материалов и инструментов.</a:t>
            </a:r>
            <a:endParaRPr lang="ru-RU" sz="2400" dirty="0" smtClean="0">
              <a:solidFill>
                <a:schemeClr val="tx2">
                  <a:lumMod val="50000"/>
                </a:schemeClr>
              </a:solidFill>
            </a:endParaRPr>
          </a:p>
          <a:p>
            <a:pPr marL="342900" indent="-342900">
              <a:lnSpc>
                <a:spcPct val="90000"/>
              </a:lnSpc>
              <a:buFont typeface="Wingdings" panose="05000000000000000000" pitchFamily="2" charset="2"/>
              <a:buChar char="ü"/>
            </a:pPr>
            <a:r>
              <a:rPr lang="ru-RU" sz="2400" dirty="0" smtClean="0">
                <a:solidFill>
                  <a:schemeClr val="tx2">
                    <a:lumMod val="50000"/>
                  </a:schemeClr>
                </a:solidFill>
                <a:hlinkClick r:id="rId9" action="ppaction://hlinksldjump"/>
              </a:rPr>
              <a:t>Технология изготовления изделия.</a:t>
            </a:r>
            <a:endParaRPr lang="ru-RU" sz="2400" dirty="0" smtClean="0">
              <a:solidFill>
                <a:schemeClr val="tx2">
                  <a:lumMod val="50000"/>
                </a:schemeClr>
              </a:solidFill>
            </a:endParaRPr>
          </a:p>
          <a:p>
            <a:pPr marL="342900" indent="-342900">
              <a:lnSpc>
                <a:spcPct val="90000"/>
              </a:lnSpc>
              <a:buFont typeface="Wingdings" panose="05000000000000000000" pitchFamily="2" charset="2"/>
              <a:buChar char="ü"/>
            </a:pPr>
            <a:r>
              <a:rPr lang="ru-RU" sz="2400" dirty="0" smtClean="0">
                <a:solidFill>
                  <a:schemeClr val="tx2">
                    <a:lumMod val="50000"/>
                  </a:schemeClr>
                </a:solidFill>
                <a:hlinkClick r:id="rId10" action="ppaction://hlinksldjump"/>
              </a:rPr>
              <a:t>Экономическое обоснование.</a:t>
            </a:r>
            <a:endParaRPr lang="ru-RU" sz="2400" dirty="0" smtClean="0">
              <a:solidFill>
                <a:schemeClr val="tx2">
                  <a:lumMod val="50000"/>
                </a:schemeClr>
              </a:solidFill>
            </a:endParaRPr>
          </a:p>
          <a:p>
            <a:pPr marL="342900" indent="-342900">
              <a:lnSpc>
                <a:spcPct val="90000"/>
              </a:lnSpc>
              <a:buFont typeface="Wingdings" panose="05000000000000000000" pitchFamily="2" charset="2"/>
              <a:buChar char="ü"/>
            </a:pPr>
            <a:r>
              <a:rPr lang="ru-RU" sz="2400" dirty="0" smtClean="0">
                <a:solidFill>
                  <a:schemeClr val="tx2">
                    <a:lumMod val="50000"/>
                  </a:schemeClr>
                </a:solidFill>
                <a:hlinkClick r:id="rId11" action="ppaction://hlinksldjump"/>
              </a:rPr>
              <a:t>Разработка рекламного проспекта.</a:t>
            </a:r>
            <a:endParaRPr lang="ru-RU" sz="2400" dirty="0" smtClean="0">
              <a:solidFill>
                <a:schemeClr val="tx2">
                  <a:lumMod val="50000"/>
                </a:schemeClr>
              </a:solidFill>
            </a:endParaRPr>
          </a:p>
          <a:p>
            <a:pPr marL="342900" indent="-342900">
              <a:lnSpc>
                <a:spcPct val="90000"/>
              </a:lnSpc>
              <a:buFont typeface="Wingdings" panose="05000000000000000000" pitchFamily="2" charset="2"/>
              <a:buChar char="ü"/>
            </a:pPr>
            <a:r>
              <a:rPr lang="ru-RU" sz="2400" dirty="0" smtClean="0">
                <a:solidFill>
                  <a:schemeClr val="tx2">
                    <a:lumMod val="50000"/>
                  </a:schemeClr>
                </a:solidFill>
                <a:hlinkClick r:id="rId12" action="ppaction://hlinksldjump"/>
              </a:rPr>
              <a:t>Вывод. Самооценка.</a:t>
            </a:r>
            <a:endParaRPr lang="ru-RU" sz="2400" dirty="0" smtClean="0">
              <a:solidFill>
                <a:schemeClr val="tx2">
                  <a:lumMod val="50000"/>
                </a:schemeClr>
              </a:solidFill>
            </a:endParaRPr>
          </a:p>
          <a:p>
            <a:pPr marL="342900" indent="-342900">
              <a:lnSpc>
                <a:spcPct val="90000"/>
              </a:lnSpc>
              <a:buFont typeface="Wingdings" panose="05000000000000000000" pitchFamily="2" charset="2"/>
              <a:buChar char="ü"/>
            </a:pPr>
            <a:r>
              <a:rPr lang="ru-RU" sz="2400" dirty="0" smtClean="0">
                <a:solidFill>
                  <a:schemeClr val="tx2">
                    <a:lumMod val="50000"/>
                  </a:schemeClr>
                </a:solidFill>
                <a:hlinkClick r:id="rId13" action="ppaction://hlinksldjump"/>
              </a:rPr>
              <a:t>Используемый материал и литература.</a:t>
            </a:r>
            <a:endParaRPr lang="ru-RU" sz="2400" dirty="0">
              <a:solidFill>
                <a:schemeClr val="tx2">
                  <a:lumMod val="50000"/>
                </a:schemeClr>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9">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p:cTn id="18"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9">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p:cTn id="24"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9">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p:cTn id="30"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9">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 calcmode="lin" valueType="num">
                                      <p:cBhvr>
                                        <p:cTn id="36"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9">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 calcmode="lin" valueType="num">
                                      <p:cBhvr>
                                        <p:cTn id="42"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9">
                                            <p:txEl>
                                              <p:pRg st="5" end="5"/>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 calcmode="lin" valueType="num">
                                      <p:cBhvr>
                                        <p:cTn id="48" dur="10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9">
                                            <p:txEl>
                                              <p:pRg st="6" end="6"/>
                                            </p:txEl>
                                          </p:spTgt>
                                        </p:tgtEl>
                                        <p:attrNameLst>
                                          <p:attrName>style.rotation</p:attrName>
                                        </p:attrNameLst>
                                      </p:cBhvr>
                                      <p:tavLst>
                                        <p:tav tm="0">
                                          <p:val>
                                            <p:fltVal val="90"/>
                                          </p:val>
                                        </p:tav>
                                        <p:tav tm="100000">
                                          <p:val>
                                            <p:fltVal val="0"/>
                                          </p:val>
                                        </p:tav>
                                      </p:tavLst>
                                    </p:anim>
                                    <p:animEffect transition="in" filter="fade">
                                      <p:cBhvr>
                                        <p:cTn id="51" dur="1000"/>
                                        <p:tgtEl>
                                          <p:spTgt spid="9">
                                            <p:txEl>
                                              <p:pRg st="6" end="6"/>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9">
                                            <p:txEl>
                                              <p:pRg st="7" end="7"/>
                                            </p:txEl>
                                          </p:spTgt>
                                        </p:tgtEl>
                                        <p:attrNameLst>
                                          <p:attrName>style.visibility</p:attrName>
                                        </p:attrNameLst>
                                      </p:cBhvr>
                                      <p:to>
                                        <p:strVal val="visible"/>
                                      </p:to>
                                    </p:set>
                                    <p:anim calcmode="lin" valueType="num">
                                      <p:cBhvr>
                                        <p:cTn id="54" dur="1000" fill="hold"/>
                                        <p:tgtEl>
                                          <p:spTgt spid="9">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9">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9">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9">
                                            <p:txEl>
                                              <p:pRg st="7" end="7"/>
                                            </p:txEl>
                                          </p:spTgt>
                                        </p:tgtEl>
                                      </p:cBhvr>
                                    </p:animEffect>
                                  </p:childTnLst>
                                </p:cTn>
                              </p:par>
                              <p:par>
                                <p:cTn id="58" presetID="31" presetClass="entr" presetSubtype="0" fill="hold" nodeType="withEffect">
                                  <p:stCondLst>
                                    <p:cond delay="0"/>
                                  </p:stCondLst>
                                  <p:childTnLst>
                                    <p:set>
                                      <p:cBhvr>
                                        <p:cTn id="59" dur="1" fill="hold">
                                          <p:stCondLst>
                                            <p:cond delay="0"/>
                                          </p:stCondLst>
                                        </p:cTn>
                                        <p:tgtEl>
                                          <p:spTgt spid="9">
                                            <p:txEl>
                                              <p:pRg st="8" end="8"/>
                                            </p:txEl>
                                          </p:spTgt>
                                        </p:tgtEl>
                                        <p:attrNameLst>
                                          <p:attrName>style.visibility</p:attrName>
                                        </p:attrNameLst>
                                      </p:cBhvr>
                                      <p:to>
                                        <p:strVal val="visible"/>
                                      </p:to>
                                    </p:set>
                                    <p:anim calcmode="lin" valueType="num">
                                      <p:cBhvr>
                                        <p:cTn id="60" dur="1000" fill="hold"/>
                                        <p:tgtEl>
                                          <p:spTgt spid="9">
                                            <p:txEl>
                                              <p:pRg st="8" end="8"/>
                                            </p:txEl>
                                          </p:spTgt>
                                        </p:tgtEl>
                                        <p:attrNameLst>
                                          <p:attrName>ppt_w</p:attrName>
                                        </p:attrNameLst>
                                      </p:cBhvr>
                                      <p:tavLst>
                                        <p:tav tm="0">
                                          <p:val>
                                            <p:fltVal val="0"/>
                                          </p:val>
                                        </p:tav>
                                        <p:tav tm="100000">
                                          <p:val>
                                            <p:strVal val="#ppt_w"/>
                                          </p:val>
                                        </p:tav>
                                      </p:tavLst>
                                    </p:anim>
                                    <p:anim calcmode="lin" valueType="num">
                                      <p:cBhvr>
                                        <p:cTn id="61" dur="1000" fill="hold"/>
                                        <p:tgtEl>
                                          <p:spTgt spid="9">
                                            <p:txEl>
                                              <p:pRg st="8" end="8"/>
                                            </p:txEl>
                                          </p:spTgt>
                                        </p:tgtEl>
                                        <p:attrNameLst>
                                          <p:attrName>ppt_h</p:attrName>
                                        </p:attrNameLst>
                                      </p:cBhvr>
                                      <p:tavLst>
                                        <p:tav tm="0">
                                          <p:val>
                                            <p:fltVal val="0"/>
                                          </p:val>
                                        </p:tav>
                                        <p:tav tm="100000">
                                          <p:val>
                                            <p:strVal val="#ppt_h"/>
                                          </p:val>
                                        </p:tav>
                                      </p:tavLst>
                                    </p:anim>
                                    <p:anim calcmode="lin" valueType="num">
                                      <p:cBhvr>
                                        <p:cTn id="62" dur="1000" fill="hold"/>
                                        <p:tgtEl>
                                          <p:spTgt spid="9">
                                            <p:txEl>
                                              <p:pRg st="8" end="8"/>
                                            </p:txEl>
                                          </p:spTgt>
                                        </p:tgtEl>
                                        <p:attrNameLst>
                                          <p:attrName>style.rotation</p:attrName>
                                        </p:attrNameLst>
                                      </p:cBhvr>
                                      <p:tavLst>
                                        <p:tav tm="0">
                                          <p:val>
                                            <p:fltVal val="90"/>
                                          </p:val>
                                        </p:tav>
                                        <p:tav tm="100000">
                                          <p:val>
                                            <p:fltVal val="0"/>
                                          </p:val>
                                        </p:tav>
                                      </p:tavLst>
                                    </p:anim>
                                    <p:animEffect transition="in" filter="fade">
                                      <p:cBhvr>
                                        <p:cTn id="63" dur="1000"/>
                                        <p:tgtEl>
                                          <p:spTgt spid="9">
                                            <p:txEl>
                                              <p:pRg st="8" end="8"/>
                                            </p:txEl>
                                          </p:spTgt>
                                        </p:tgtEl>
                                      </p:cBhvr>
                                    </p:animEffect>
                                  </p:childTnLst>
                                </p:cTn>
                              </p:par>
                              <p:par>
                                <p:cTn id="64" presetID="31" presetClass="entr" presetSubtype="0" fill="hold" nodeType="withEffect">
                                  <p:stCondLst>
                                    <p:cond delay="0"/>
                                  </p:stCondLst>
                                  <p:childTnLst>
                                    <p:set>
                                      <p:cBhvr>
                                        <p:cTn id="65" dur="1" fill="hold">
                                          <p:stCondLst>
                                            <p:cond delay="0"/>
                                          </p:stCondLst>
                                        </p:cTn>
                                        <p:tgtEl>
                                          <p:spTgt spid="9">
                                            <p:txEl>
                                              <p:pRg st="9" end="9"/>
                                            </p:txEl>
                                          </p:spTgt>
                                        </p:tgtEl>
                                        <p:attrNameLst>
                                          <p:attrName>style.visibility</p:attrName>
                                        </p:attrNameLst>
                                      </p:cBhvr>
                                      <p:to>
                                        <p:strVal val="visible"/>
                                      </p:to>
                                    </p:set>
                                    <p:anim calcmode="lin" valueType="num">
                                      <p:cBhvr>
                                        <p:cTn id="66" dur="1000" fill="hold"/>
                                        <p:tgtEl>
                                          <p:spTgt spid="9">
                                            <p:txEl>
                                              <p:pRg st="9" end="9"/>
                                            </p:txEl>
                                          </p:spTgt>
                                        </p:tgtEl>
                                        <p:attrNameLst>
                                          <p:attrName>ppt_w</p:attrName>
                                        </p:attrNameLst>
                                      </p:cBhvr>
                                      <p:tavLst>
                                        <p:tav tm="0">
                                          <p:val>
                                            <p:fltVal val="0"/>
                                          </p:val>
                                        </p:tav>
                                        <p:tav tm="100000">
                                          <p:val>
                                            <p:strVal val="#ppt_w"/>
                                          </p:val>
                                        </p:tav>
                                      </p:tavLst>
                                    </p:anim>
                                    <p:anim calcmode="lin" valueType="num">
                                      <p:cBhvr>
                                        <p:cTn id="67" dur="1000" fill="hold"/>
                                        <p:tgtEl>
                                          <p:spTgt spid="9">
                                            <p:txEl>
                                              <p:pRg st="9" end="9"/>
                                            </p:txEl>
                                          </p:spTgt>
                                        </p:tgtEl>
                                        <p:attrNameLst>
                                          <p:attrName>ppt_h</p:attrName>
                                        </p:attrNameLst>
                                      </p:cBhvr>
                                      <p:tavLst>
                                        <p:tav tm="0">
                                          <p:val>
                                            <p:fltVal val="0"/>
                                          </p:val>
                                        </p:tav>
                                        <p:tav tm="100000">
                                          <p:val>
                                            <p:strVal val="#ppt_h"/>
                                          </p:val>
                                        </p:tav>
                                      </p:tavLst>
                                    </p:anim>
                                    <p:anim calcmode="lin" valueType="num">
                                      <p:cBhvr>
                                        <p:cTn id="68" dur="1000" fill="hold"/>
                                        <p:tgtEl>
                                          <p:spTgt spid="9">
                                            <p:txEl>
                                              <p:pRg st="9" end="9"/>
                                            </p:txEl>
                                          </p:spTgt>
                                        </p:tgtEl>
                                        <p:attrNameLst>
                                          <p:attrName>style.rotation</p:attrName>
                                        </p:attrNameLst>
                                      </p:cBhvr>
                                      <p:tavLst>
                                        <p:tav tm="0">
                                          <p:val>
                                            <p:fltVal val="90"/>
                                          </p:val>
                                        </p:tav>
                                        <p:tav tm="100000">
                                          <p:val>
                                            <p:fltVal val="0"/>
                                          </p:val>
                                        </p:tav>
                                      </p:tavLst>
                                    </p:anim>
                                    <p:animEffect transition="in" filter="fade">
                                      <p:cBhvr>
                                        <p:cTn id="69" dur="1000"/>
                                        <p:tgtEl>
                                          <p:spTgt spid="9">
                                            <p:txEl>
                                              <p:pRg st="9" end="9"/>
                                            </p:txEl>
                                          </p:spTgt>
                                        </p:tgtEl>
                                      </p:cBhvr>
                                    </p:animEffect>
                                  </p:childTnLst>
                                </p:cTn>
                              </p:par>
                              <p:par>
                                <p:cTn id="70" presetID="31" presetClass="entr" presetSubtype="0" fill="hold" nodeType="withEffect">
                                  <p:stCondLst>
                                    <p:cond delay="0"/>
                                  </p:stCondLst>
                                  <p:childTnLst>
                                    <p:set>
                                      <p:cBhvr>
                                        <p:cTn id="71" dur="1" fill="hold">
                                          <p:stCondLst>
                                            <p:cond delay="0"/>
                                          </p:stCondLst>
                                        </p:cTn>
                                        <p:tgtEl>
                                          <p:spTgt spid="9">
                                            <p:txEl>
                                              <p:pRg st="10" end="10"/>
                                            </p:txEl>
                                          </p:spTgt>
                                        </p:tgtEl>
                                        <p:attrNameLst>
                                          <p:attrName>style.visibility</p:attrName>
                                        </p:attrNameLst>
                                      </p:cBhvr>
                                      <p:to>
                                        <p:strVal val="visible"/>
                                      </p:to>
                                    </p:set>
                                    <p:anim calcmode="lin" valueType="num">
                                      <p:cBhvr>
                                        <p:cTn id="72" dur="10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73" dur="1000" fill="hold"/>
                                        <p:tgtEl>
                                          <p:spTgt spid="9">
                                            <p:txEl>
                                              <p:pRg st="10" end="10"/>
                                            </p:txEl>
                                          </p:spTgt>
                                        </p:tgtEl>
                                        <p:attrNameLst>
                                          <p:attrName>ppt_h</p:attrName>
                                        </p:attrNameLst>
                                      </p:cBhvr>
                                      <p:tavLst>
                                        <p:tav tm="0">
                                          <p:val>
                                            <p:fltVal val="0"/>
                                          </p:val>
                                        </p:tav>
                                        <p:tav tm="100000">
                                          <p:val>
                                            <p:strVal val="#ppt_h"/>
                                          </p:val>
                                        </p:tav>
                                      </p:tavLst>
                                    </p:anim>
                                    <p:anim calcmode="lin" valueType="num">
                                      <p:cBhvr>
                                        <p:cTn id="74" dur="1000" fill="hold"/>
                                        <p:tgtEl>
                                          <p:spTgt spid="9">
                                            <p:txEl>
                                              <p:pRg st="10" end="10"/>
                                            </p:txEl>
                                          </p:spTgt>
                                        </p:tgtEl>
                                        <p:attrNameLst>
                                          <p:attrName>style.rotation</p:attrName>
                                        </p:attrNameLst>
                                      </p:cBhvr>
                                      <p:tavLst>
                                        <p:tav tm="0">
                                          <p:val>
                                            <p:fltVal val="90"/>
                                          </p:val>
                                        </p:tav>
                                        <p:tav tm="100000">
                                          <p:val>
                                            <p:fltVal val="0"/>
                                          </p:val>
                                        </p:tav>
                                      </p:tavLst>
                                    </p:anim>
                                    <p:animEffect transition="in" filter="fade">
                                      <p:cBhvr>
                                        <p:cTn id="75"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tvoyrebenok.ru/images/presentation/nice/m/04.jpg"/>
          <p:cNvPicPr>
            <a:picLocks noChangeAspect="1" noChangeArrowheads="1"/>
          </p:cNvPicPr>
          <p:nvPr/>
        </p:nvPicPr>
        <p:blipFill>
          <a:blip r:embed="rId2" cstate="print"/>
          <a:srcRect/>
          <a:stretch>
            <a:fillRect/>
          </a:stretch>
        </p:blipFill>
        <p:spPr bwMode="auto">
          <a:xfrm>
            <a:off x="0" y="0"/>
            <a:ext cx="9144000" cy="6876288"/>
          </a:xfrm>
          <a:prstGeom prst="rect">
            <a:avLst/>
          </a:prstGeom>
          <a:noFill/>
        </p:spPr>
      </p:pic>
      <p:sp>
        <p:nvSpPr>
          <p:cNvPr id="6" name="TextBox 5"/>
          <p:cNvSpPr txBox="1"/>
          <p:nvPr/>
        </p:nvSpPr>
        <p:spPr>
          <a:xfrm>
            <a:off x="500034" y="428604"/>
            <a:ext cx="8286808" cy="400110"/>
          </a:xfrm>
          <a:prstGeom prst="rect">
            <a:avLst/>
          </a:prstGeom>
          <a:noFill/>
        </p:spPr>
        <p:txBody>
          <a:bodyPr wrap="square" rtlCol="0">
            <a:spAutoFit/>
          </a:bodyPr>
          <a:lstStyle/>
          <a:p>
            <a:pPr>
              <a:buNone/>
            </a:pPr>
            <a:r>
              <a:rPr lang="ru-RU" sz="2000" dirty="0" smtClean="0"/>
              <a:t> </a:t>
            </a:r>
            <a:endParaRPr lang="ru-RU" sz="2400" dirty="0"/>
          </a:p>
        </p:txBody>
      </p:sp>
      <p:sp>
        <p:nvSpPr>
          <p:cNvPr id="7" name="Прямоугольник 6"/>
          <p:cNvSpPr/>
          <p:nvPr/>
        </p:nvSpPr>
        <p:spPr>
          <a:xfrm>
            <a:off x="1428728" y="428604"/>
            <a:ext cx="6429420" cy="769441"/>
          </a:xfrm>
          <a:prstGeom prst="rect">
            <a:avLst/>
          </a:prstGeom>
        </p:spPr>
        <p:txBody>
          <a:bodyPr wrap="square">
            <a:spAutoFit/>
          </a:bodyPr>
          <a:lstStyle/>
          <a:p>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Планирование работы</a:t>
            </a:r>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123" name="Picture 27" descr="C:\Users\литература\Desktop\Безымянный.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29519" y="1772816"/>
            <a:ext cx="6827837" cy="405765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Стрелка влево 3">
            <a:hlinkClick r:id="rId4" action="ppaction://hlinksldjump"/>
          </p:cNvPr>
          <p:cNvSpPr/>
          <p:nvPr/>
        </p:nvSpPr>
        <p:spPr>
          <a:xfrm>
            <a:off x="500034" y="5733256"/>
            <a:ext cx="1047630" cy="720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123"/>
                                        </p:tgtEl>
                                        <p:attrNameLst>
                                          <p:attrName>style.visibility</p:attrName>
                                        </p:attrNameLst>
                                      </p:cBhvr>
                                      <p:to>
                                        <p:strVal val="visible"/>
                                      </p:to>
                                    </p:set>
                                    <p:anim calcmode="lin" valueType="num">
                                      <p:cBhvr>
                                        <p:cTn id="12" dur="1000" fill="hold"/>
                                        <p:tgtEl>
                                          <p:spTgt spid="4123"/>
                                        </p:tgtEl>
                                        <p:attrNameLst>
                                          <p:attrName>ppt_w</p:attrName>
                                        </p:attrNameLst>
                                      </p:cBhvr>
                                      <p:tavLst>
                                        <p:tav tm="0">
                                          <p:val>
                                            <p:fltVal val="0"/>
                                          </p:val>
                                        </p:tav>
                                        <p:tav tm="100000">
                                          <p:val>
                                            <p:strVal val="#ppt_w"/>
                                          </p:val>
                                        </p:tav>
                                      </p:tavLst>
                                    </p:anim>
                                    <p:anim calcmode="lin" valueType="num">
                                      <p:cBhvr>
                                        <p:cTn id="13" dur="1000" fill="hold"/>
                                        <p:tgtEl>
                                          <p:spTgt spid="4123"/>
                                        </p:tgtEl>
                                        <p:attrNameLst>
                                          <p:attrName>ppt_h</p:attrName>
                                        </p:attrNameLst>
                                      </p:cBhvr>
                                      <p:tavLst>
                                        <p:tav tm="0">
                                          <p:val>
                                            <p:fltVal val="0"/>
                                          </p:val>
                                        </p:tav>
                                        <p:tav tm="100000">
                                          <p:val>
                                            <p:strVal val="#ppt_h"/>
                                          </p:val>
                                        </p:tav>
                                      </p:tavLst>
                                    </p:anim>
                                    <p:anim calcmode="lin" valueType="num">
                                      <p:cBhvr>
                                        <p:cTn id="14" dur="1000" fill="hold"/>
                                        <p:tgtEl>
                                          <p:spTgt spid="4123"/>
                                        </p:tgtEl>
                                        <p:attrNameLst>
                                          <p:attrName>style.rotation</p:attrName>
                                        </p:attrNameLst>
                                      </p:cBhvr>
                                      <p:tavLst>
                                        <p:tav tm="0">
                                          <p:val>
                                            <p:fltVal val="90"/>
                                          </p:val>
                                        </p:tav>
                                        <p:tav tm="100000">
                                          <p:val>
                                            <p:fltVal val="0"/>
                                          </p:val>
                                        </p:tav>
                                      </p:tavLst>
                                    </p:anim>
                                    <p:animEffect transition="in" filter="fade">
                                      <p:cBhvr>
                                        <p:cTn id="15" dur="1000"/>
                                        <p:tgtEl>
                                          <p:spTgt spid="412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821</Words>
  <Application>Microsoft Office PowerPoint</Application>
  <PresentationFormat>Экран (4:3)</PresentationFormat>
  <Paragraphs>119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UvarovaEJ</dc:creator>
  <cp:lastModifiedBy>Светлана</cp:lastModifiedBy>
  <cp:revision>32</cp:revision>
  <dcterms:created xsi:type="dcterms:W3CDTF">2014-04-22T06:35:31Z</dcterms:created>
  <dcterms:modified xsi:type="dcterms:W3CDTF">2014-10-25T13:16:50Z</dcterms:modified>
</cp:coreProperties>
</file>