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160000" cy="7620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00" y="-1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8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2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0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5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2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58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5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5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0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E2A3-DDF8-4C09-AAFF-D5E837A10EC6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6F43-8B4B-45F4-A744-AC943B7A3C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7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69888" y="785664"/>
            <a:ext cx="8636000" cy="1633361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Calibri - 38"/>
              </a:rPr>
              <a:t>Обработка </a:t>
            </a:r>
            <a:r>
              <a:rPr lang="ru-RU" dirty="0" smtClean="0">
                <a:solidFill>
                  <a:srgbClr val="000000"/>
                </a:solidFill>
                <a:latin typeface="Calibri - 38"/>
              </a:rPr>
              <a:t>информации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59720" y="5250160"/>
            <a:ext cx="7112000" cy="1947333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Автор: Купцова Е.В., </a:t>
            </a:r>
          </a:p>
          <a:p>
            <a:pPr algn="r"/>
            <a:r>
              <a:rPr lang="ru-RU" dirty="0" smtClean="0"/>
              <a:t>учитель информатики и ИКТ, </a:t>
            </a:r>
          </a:p>
          <a:p>
            <a:pPr algn="r"/>
            <a:r>
              <a:rPr lang="ru-RU" dirty="0" smtClean="0"/>
              <a:t>МБОУ «Шенкурская СОШ», </a:t>
            </a:r>
          </a:p>
          <a:p>
            <a:pPr algn="r"/>
            <a:r>
              <a:rPr lang="ru-RU" dirty="0" smtClean="0"/>
              <a:t>г. Шенкурск Архангельской области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9" y="2081808"/>
            <a:ext cx="4650499" cy="34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8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1608" y="2219643"/>
            <a:ext cx="7148264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Arial - 35"/>
              </a:rPr>
              <a:t>Д/з. параграф 1_5_4.  </a:t>
            </a:r>
          </a:p>
          <a:p>
            <a:r>
              <a:rPr lang="ru-RU" sz="4400" dirty="0" smtClean="0">
                <a:solidFill>
                  <a:srgbClr val="000000"/>
                </a:solidFill>
                <a:latin typeface="Arial - 35"/>
              </a:rPr>
              <a:t>(в.3 письменно)</a:t>
            </a:r>
            <a:endParaRPr lang="ru-RU" sz="4400" dirty="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85906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5900" y="241300"/>
            <a:ext cx="7213600" cy="144655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 - 36"/>
              </a:rPr>
              <a:t>Примеры обработки информации</a:t>
            </a:r>
            <a:endParaRPr lang="ru-RU" sz="4400" dirty="0">
              <a:solidFill>
                <a:srgbClr val="000000"/>
              </a:solidFill>
              <a:latin typeface="Calibri - 3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034" y="2312065"/>
            <a:ext cx="89916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 - 29"/>
              </a:rPr>
              <a:t>Решение задачи по математике: нахождение  гипотенузы по известным катетам.</a:t>
            </a:r>
            <a:endParaRPr lang="ru-RU" sz="3200" dirty="0">
              <a:solidFill>
                <a:srgbClr val="000000"/>
              </a:solidFill>
              <a:latin typeface="Calibri - 2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534" y="3721765"/>
            <a:ext cx="8509000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 - 28"/>
              </a:rPr>
              <a:t>Записи адресов и телефонов в записной книжке.</a:t>
            </a:r>
            <a:endParaRPr lang="ru-RU" sz="3200" dirty="0">
              <a:solidFill>
                <a:srgbClr val="000000"/>
              </a:solidFill>
              <a:latin typeface="Calibri - 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552" y="5170140"/>
            <a:ext cx="34544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 - 29"/>
              </a:rPr>
              <a:t>Расследования.</a:t>
            </a:r>
            <a:endParaRPr lang="ru-RU" sz="3200" dirty="0">
              <a:solidFill>
                <a:srgbClr val="000000"/>
              </a:solidFill>
              <a:latin typeface="Calibri - 2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518" y="5970240"/>
            <a:ext cx="14732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Calibri - 23"/>
              </a:rPr>
              <a:t>И т.д.</a:t>
            </a:r>
            <a:endParaRPr lang="ru-RU" sz="3200" dirty="0">
              <a:solidFill>
                <a:srgbClr val="000000"/>
              </a:solidFill>
              <a:latin typeface="Calibri - 23"/>
            </a:endParaRPr>
          </a:p>
        </p:txBody>
      </p:sp>
    </p:spTree>
    <p:extLst>
      <p:ext uri="{BB962C8B-B14F-4D97-AF65-F5344CB8AC3E}">
        <p14:creationId xmlns:p14="http://schemas.microsoft.com/office/powerpoint/2010/main" val="385303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79400"/>
            <a:ext cx="70104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  <a:latin typeface="Calibri - 38"/>
              </a:rPr>
              <a:t>Модель обработки</a:t>
            </a:r>
            <a:endParaRPr lang="ru-RU" sz="4800" dirty="0">
              <a:solidFill>
                <a:srgbClr val="000000"/>
              </a:solidFill>
              <a:latin typeface="Calibri - 38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19780" y="3284919"/>
            <a:ext cx="3136900" cy="1511301"/>
            <a:chOff x="3911600" y="1816100"/>
            <a:chExt cx="3136900" cy="1511301"/>
          </a:xfrm>
        </p:grpSpPr>
        <p:sp>
          <p:nvSpPr>
            <p:cNvPr id="3" name="Полилиния 2"/>
            <p:cNvSpPr/>
            <p:nvPr/>
          </p:nvSpPr>
          <p:spPr>
            <a:xfrm>
              <a:off x="3975100" y="1816100"/>
              <a:ext cx="3009901" cy="1511301"/>
            </a:xfrm>
            <a:custGeom>
              <a:avLst/>
              <a:gdLst/>
              <a:ahLst/>
              <a:cxnLst/>
              <a:rect l="0" t="0" r="0" b="0"/>
              <a:pathLst>
                <a:path w="3009901" h="1511301">
                  <a:moveTo>
                    <a:pt x="0" y="0"/>
                  </a:moveTo>
                  <a:lnTo>
                    <a:pt x="3009900" y="0"/>
                  </a:lnTo>
                  <a:lnTo>
                    <a:pt x="3009900" y="1511300"/>
                  </a:lnTo>
                  <a:lnTo>
                    <a:pt x="0" y="151130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11600" y="1816100"/>
              <a:ext cx="31369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2700" smtClean="0">
                  <a:solidFill>
                    <a:srgbClr val="000000"/>
                  </a:solidFill>
                  <a:latin typeface="Arial - 36"/>
                </a:rPr>
                <a:t>исполнитель  обработки </a:t>
              </a:r>
              <a:endParaRPr lang="ru-RU" sz="2700">
                <a:solidFill>
                  <a:srgbClr val="000000"/>
                </a:solidFill>
                <a:latin typeface="Arial - 36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43358" y="2967419"/>
            <a:ext cx="3304287" cy="1090423"/>
            <a:chOff x="535178" y="1498600"/>
            <a:chExt cx="3304287" cy="1090423"/>
          </a:xfrm>
        </p:grpSpPr>
        <p:sp>
          <p:nvSpPr>
            <p:cNvPr id="6" name="Полилиния 5"/>
            <p:cNvSpPr/>
            <p:nvPr/>
          </p:nvSpPr>
          <p:spPr>
            <a:xfrm rot="5400000">
              <a:off x="1642110" y="391668"/>
              <a:ext cx="1090423" cy="3304287"/>
            </a:xfrm>
            <a:custGeom>
              <a:avLst/>
              <a:gdLst/>
              <a:ahLst/>
              <a:cxnLst/>
              <a:rect l="0" t="0" r="0" b="0"/>
              <a:pathLst>
                <a:path w="1090423" h="3304287">
                  <a:moveTo>
                    <a:pt x="1090422" y="1376553"/>
                  </a:moveTo>
                  <a:lnTo>
                    <a:pt x="817626" y="1376553"/>
                  </a:lnTo>
                  <a:lnTo>
                    <a:pt x="817626" y="3304286"/>
                  </a:lnTo>
                  <a:lnTo>
                    <a:pt x="272542" y="3304286"/>
                  </a:lnTo>
                  <a:lnTo>
                    <a:pt x="272542" y="1376553"/>
                  </a:lnTo>
                  <a:lnTo>
                    <a:pt x="0" y="1376553"/>
                  </a:lnTo>
                  <a:lnTo>
                    <a:pt x="545211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5000" y="1892300"/>
              <a:ext cx="2971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mtClean="0">
                  <a:solidFill>
                    <a:srgbClr val="000000"/>
                  </a:solidFill>
                  <a:latin typeface="Arial - 24"/>
                </a:rPr>
                <a:t>исходные данные</a:t>
              </a:r>
              <a:endParaRPr lang="ru-RU">
                <a:solidFill>
                  <a:srgbClr val="000000"/>
                </a:solidFill>
                <a:latin typeface="Arial - 24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09652" y="4265740"/>
            <a:ext cx="3218308" cy="975996"/>
            <a:chOff x="601472" y="2796921"/>
            <a:chExt cx="3218308" cy="975996"/>
          </a:xfrm>
        </p:grpSpPr>
        <p:sp>
          <p:nvSpPr>
            <p:cNvPr id="9" name="Полилиния 8"/>
            <p:cNvSpPr/>
            <p:nvPr/>
          </p:nvSpPr>
          <p:spPr>
            <a:xfrm rot="5400000">
              <a:off x="1722628" y="1675765"/>
              <a:ext cx="975996" cy="3218308"/>
            </a:xfrm>
            <a:custGeom>
              <a:avLst/>
              <a:gdLst/>
              <a:ahLst/>
              <a:cxnLst/>
              <a:rect l="0" t="0" r="0" b="0"/>
              <a:pathLst>
                <a:path w="975996" h="3218308">
                  <a:moveTo>
                    <a:pt x="975995" y="1340485"/>
                  </a:moveTo>
                  <a:lnTo>
                    <a:pt x="732028" y="1340485"/>
                  </a:lnTo>
                  <a:lnTo>
                    <a:pt x="732028" y="3218307"/>
                  </a:lnTo>
                  <a:lnTo>
                    <a:pt x="243840" y="3218307"/>
                  </a:lnTo>
                  <a:lnTo>
                    <a:pt x="243840" y="1340485"/>
                  </a:lnTo>
                  <a:lnTo>
                    <a:pt x="0" y="1340485"/>
                  </a:lnTo>
                  <a:lnTo>
                    <a:pt x="487934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17600" y="3111500"/>
              <a:ext cx="16002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mtClean="0">
                  <a:solidFill>
                    <a:srgbClr val="000000"/>
                  </a:solidFill>
                  <a:latin typeface="Arial - 24"/>
                </a:rPr>
                <a:t>правила</a:t>
              </a:r>
              <a:endParaRPr lang="ru-RU">
                <a:solidFill>
                  <a:srgbClr val="000000"/>
                </a:solidFill>
                <a:latin typeface="Arial - 24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10147" y="3592640"/>
            <a:ext cx="2813813" cy="834391"/>
            <a:chOff x="7101967" y="2123821"/>
            <a:chExt cx="2813813" cy="834391"/>
          </a:xfrm>
        </p:grpSpPr>
        <p:sp>
          <p:nvSpPr>
            <p:cNvPr id="12" name="Полилиния 11"/>
            <p:cNvSpPr/>
            <p:nvPr/>
          </p:nvSpPr>
          <p:spPr>
            <a:xfrm rot="5400000">
              <a:off x="8091678" y="1134110"/>
              <a:ext cx="834391" cy="2813813"/>
            </a:xfrm>
            <a:custGeom>
              <a:avLst/>
              <a:gdLst/>
              <a:ahLst/>
              <a:cxnLst/>
              <a:rect l="0" t="0" r="0" b="0"/>
              <a:pathLst>
                <a:path w="834391" h="2813813">
                  <a:moveTo>
                    <a:pt x="834390" y="1171956"/>
                  </a:moveTo>
                  <a:lnTo>
                    <a:pt x="625856" y="1171956"/>
                  </a:lnTo>
                  <a:lnTo>
                    <a:pt x="625856" y="2813812"/>
                  </a:lnTo>
                  <a:lnTo>
                    <a:pt x="208534" y="2813812"/>
                  </a:lnTo>
                  <a:lnTo>
                    <a:pt x="208534" y="1171956"/>
                  </a:lnTo>
                  <a:lnTo>
                    <a:pt x="0" y="1171956"/>
                  </a:lnTo>
                  <a:lnTo>
                    <a:pt x="417195" y="0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8700" y="2349500"/>
              <a:ext cx="20574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ru-RU" sz="1700" smtClean="0">
                  <a:solidFill>
                    <a:srgbClr val="000000"/>
                  </a:solidFill>
                  <a:latin typeface="Arial - 23"/>
                </a:rPr>
                <a:t>результаты</a:t>
              </a:r>
              <a:endParaRPr lang="ru-RU" sz="1700">
                <a:solidFill>
                  <a:srgbClr val="000000"/>
                </a:solidFill>
                <a:latin typeface="Arial - 2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3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56" y="698500"/>
            <a:ext cx="9721080" cy="31700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 - 35"/>
              </a:rPr>
              <a:t>Процесс обработки информации  производится в соответствии с  определёнными правилами некоторым  объектом (исполнителем - человеком,  компьютером).</a:t>
            </a:r>
            <a:endParaRPr lang="ru-RU" sz="4000" dirty="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26659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56" y="203200"/>
            <a:ext cx="9011344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 - 35"/>
              </a:rPr>
              <a:t>Множество информационных задач:</a:t>
            </a:r>
            <a:endParaRPr lang="ru-RU" sz="40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8" y="1649573"/>
            <a:ext cx="727280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 - 23"/>
              </a:rPr>
              <a:t>Получение новой информации,  не содержащейся в исходных  данных</a:t>
            </a:r>
            <a:endParaRPr lang="ru-RU" sz="28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6144" y="3016438"/>
            <a:ext cx="52324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800" smtClean="0">
                <a:solidFill>
                  <a:srgbClr val="000000"/>
                </a:solidFill>
                <a:latin typeface="Arial - 23"/>
              </a:rPr>
              <a:t>Изменение формы  представления информации</a:t>
            </a:r>
            <a:endParaRPr lang="ru-RU" sz="28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454" y="4623792"/>
            <a:ext cx="4380521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 - 24"/>
              </a:rPr>
              <a:t>Структурирование  данных</a:t>
            </a:r>
            <a:endParaRPr lang="ru-RU" sz="3200" dirty="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144" y="6015245"/>
            <a:ext cx="5708352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 - 23"/>
              </a:rPr>
              <a:t>Поиск в массиве данных по  некоторому критерию</a:t>
            </a:r>
            <a:endParaRPr lang="ru-RU" sz="2800" dirty="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32550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641648"/>
            <a:ext cx="9474200" cy="60016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4800" dirty="0" smtClean="0">
                <a:solidFill>
                  <a:srgbClr val="000000"/>
                </a:solidFill>
                <a:latin typeface="Arial - 36"/>
              </a:rPr>
              <a:t>Правила - это информация процедурного  типа.</a:t>
            </a:r>
          </a:p>
          <a:p>
            <a:endParaRPr lang="ru-RU" sz="4800" dirty="0" smtClean="0">
              <a:solidFill>
                <a:srgbClr val="000000"/>
              </a:solidFill>
              <a:latin typeface="Arial - 36"/>
            </a:endParaRPr>
          </a:p>
          <a:p>
            <a:r>
              <a:rPr lang="ru-RU" sz="4800" dirty="0" smtClean="0">
                <a:solidFill>
                  <a:srgbClr val="000000"/>
                </a:solidFill>
                <a:latin typeface="Arial - 36"/>
              </a:rPr>
              <a:t>Они содержат сведения для исполнителя  о том, какие действия требуется  выполнить, чтобы решить задачу.</a:t>
            </a:r>
            <a:endParaRPr lang="ru-RU" sz="4800" dirty="0">
              <a:solidFill>
                <a:srgbClr val="000000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38992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00" y="431800"/>
            <a:ext cx="9245600" cy="17543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3600" dirty="0" smtClean="0">
                <a:solidFill>
                  <a:srgbClr val="000000"/>
                </a:solidFill>
                <a:latin typeface="Arial - 35"/>
              </a:rPr>
              <a:t>В чём принципиальное различие между  процессами обработки, выполняемыми  человеком и компьютером?</a:t>
            </a:r>
            <a:endParaRPr lang="ru-RU" sz="3600" dirty="0">
              <a:solidFill>
                <a:srgbClr val="000000"/>
              </a:solidFill>
              <a:latin typeface="Arial - 35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425700" y="2133600"/>
            <a:ext cx="1003300" cy="8509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486400" y="2044700"/>
            <a:ext cx="850900" cy="9779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0603" y="3161927"/>
            <a:ext cx="4758184" cy="40318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Arial - 23"/>
              </a:rPr>
              <a:t>Человек - неформальный исполнитель, способный самостоятельно вырабатывать  правила обработки информации.</a:t>
            </a:r>
            <a:endParaRPr lang="ru-RU" sz="3200" dirty="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033" y="3161928"/>
            <a:ext cx="4445000" cy="40318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000000"/>
                </a:solidFill>
                <a:latin typeface="Arial - 23"/>
              </a:rPr>
              <a:t>Компьютер - это автоматический,  программно - управляемый  исполнитель алгоритмов  обработки информации.</a:t>
            </a:r>
            <a:endParaRPr lang="ru-RU" sz="3200" dirty="0">
              <a:solidFill>
                <a:srgbClr val="000000"/>
              </a:solidFill>
              <a:latin typeface="Arial - 23"/>
            </a:endParaRPr>
          </a:p>
        </p:txBody>
      </p:sp>
    </p:spTree>
    <p:extLst>
      <p:ext uri="{BB962C8B-B14F-4D97-AF65-F5344CB8AC3E}">
        <p14:creationId xmlns:p14="http://schemas.microsoft.com/office/powerpoint/2010/main" val="39347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900" y="952500"/>
            <a:ext cx="8407400" cy="48320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4400" dirty="0" smtClean="0">
                <a:latin typeface="Arial - 36"/>
              </a:rPr>
              <a:t>Важное условие успешного  выполнения обработки информации -</a:t>
            </a:r>
          </a:p>
          <a:p>
            <a:pPr algn="ctr"/>
            <a:endParaRPr lang="ru-RU" sz="4400" dirty="0" smtClean="0">
              <a:latin typeface="Arial - 36"/>
            </a:endParaRPr>
          </a:p>
          <a:p>
            <a:pPr algn="ctr"/>
            <a:endParaRPr lang="ru-RU" sz="4400" dirty="0" smtClean="0">
              <a:latin typeface="Arial - 36"/>
            </a:endParaRPr>
          </a:p>
          <a:p>
            <a:pPr algn="ctr"/>
            <a:r>
              <a:rPr lang="ru-RU" sz="4400" dirty="0" smtClean="0">
                <a:latin typeface="Arial - 36"/>
              </a:rPr>
              <a:t>ДОСТАТОЧНОСТЬ (ПОЛНОТА  ИСХОДНЫХ ДАННЫХ)</a:t>
            </a:r>
            <a:endParaRPr lang="ru-RU" sz="4400" dirty="0"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07011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3616" y="1151979"/>
            <a:ext cx="642830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latin typeface="Arial - 35"/>
              </a:rPr>
              <a:t>Какой алгоритм лучше?</a:t>
            </a:r>
            <a:endParaRPr lang="ru-RU" sz="4400" dirty="0">
              <a:solidFill>
                <a:srgbClr val="000000"/>
              </a:solidFill>
              <a:latin typeface="Arial - 3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400" y="2959100"/>
            <a:ext cx="8503096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4000" dirty="0" smtClean="0">
                <a:solidFill>
                  <a:srgbClr val="000000"/>
                </a:solidFill>
                <a:latin typeface="Arial - 35"/>
              </a:rPr>
              <a:t>Временная сложность алгоритма определяется временем работы исполнителя при его выполнении.</a:t>
            </a:r>
            <a:endParaRPr lang="ru-RU" sz="4000" dirty="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12532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116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Arial - 36</vt:lpstr>
      <vt:lpstr>Arial - 35</vt:lpstr>
      <vt:lpstr>Calibri - 23</vt:lpstr>
      <vt:lpstr>Calibri - 28</vt:lpstr>
      <vt:lpstr>Arial - 24</vt:lpstr>
      <vt:lpstr>Calibri - 29</vt:lpstr>
      <vt:lpstr>Calibri - 36</vt:lpstr>
      <vt:lpstr>Calibri - 38</vt:lpstr>
      <vt:lpstr>Arial - 23</vt:lpstr>
      <vt:lpstr>Тема Office</vt:lpstr>
      <vt:lpstr>Обработка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2014-11-02T08:58:40Z</dcterms:created>
  <dcterms:modified xsi:type="dcterms:W3CDTF">2014-11-02T15:20:30Z</dcterms:modified>
</cp:coreProperties>
</file>