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D1854C-9FC0-4522-A304-75ED4925F881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95EB29-29A2-4738-88B8-AC7A9FE5CD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714356"/>
            <a:ext cx="6215106" cy="2357454"/>
          </a:xfrm>
        </p:spPr>
        <p:txBody>
          <a:bodyPr/>
          <a:lstStyle/>
          <a:p>
            <a:pPr algn="just"/>
            <a:r>
              <a:rPr lang="ru-RU" sz="3200" dirty="0" smtClean="0"/>
              <a:t>Тест к уроку геометрии по теме «Первый признак равенства треугольников» для учащихся 7 класса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071942"/>
            <a:ext cx="5643602" cy="18179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Мордовских Надежда Васильевна,</a:t>
            </a:r>
          </a:p>
          <a:p>
            <a:r>
              <a:rPr lang="ru-RU" dirty="0" smtClean="0"/>
              <a:t>Учитель математики МБОУ Сарасинской СОШ </a:t>
            </a:r>
          </a:p>
          <a:p>
            <a:r>
              <a:rPr lang="ru-RU" dirty="0" smtClean="0"/>
              <a:t>Алтайского района Алтайского края,</a:t>
            </a:r>
          </a:p>
          <a:p>
            <a:r>
              <a:rPr lang="ru-RU" dirty="0" smtClean="0"/>
              <a:t>С. Сараса, Алтайский район, Алтайский край,</a:t>
            </a:r>
          </a:p>
          <a:p>
            <a:r>
              <a:rPr lang="ru-RU" dirty="0" smtClean="0"/>
              <a:t>Год создания: 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9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i="1" dirty="0" smtClean="0"/>
              <a:t>Что из перечисленного является элементами треугольника?</a:t>
            </a:r>
          </a:p>
          <a:p>
            <a:endParaRPr lang="ru-RU" dirty="0" smtClean="0"/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endParaRPr lang="ru-RU" dirty="0" smtClean="0"/>
          </a:p>
          <a:p>
            <a:r>
              <a:rPr lang="ru-RU" dirty="0" smtClean="0"/>
              <a:t>1) Стороны</a:t>
            </a:r>
          </a:p>
          <a:p>
            <a:r>
              <a:rPr lang="ru-RU" dirty="0" smtClean="0"/>
              <a:t>2) Углы</a:t>
            </a:r>
          </a:p>
          <a:p>
            <a:r>
              <a:rPr lang="ru-RU" dirty="0" smtClean="0"/>
              <a:t>3) Периметр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10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i="1" dirty="0" smtClean="0"/>
              <a:t>Продолжите предложение: "В равных треугольниках против соответственно равных сторон лежат  ...  ".</a:t>
            </a:r>
          </a:p>
          <a:p>
            <a:endParaRPr lang="ru-RU" dirty="0" smtClean="0"/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endParaRPr lang="ru-RU" dirty="0" smtClean="0"/>
          </a:p>
          <a:p>
            <a:r>
              <a:rPr lang="ru-RU" dirty="0" smtClean="0"/>
              <a:t>1) равные стороны</a:t>
            </a:r>
          </a:p>
          <a:p>
            <a:r>
              <a:rPr lang="ru-RU" dirty="0" smtClean="0"/>
              <a:t>2) равные стороны и углы</a:t>
            </a:r>
          </a:p>
          <a:p>
            <a:r>
              <a:rPr lang="ru-RU" dirty="0" smtClean="0"/>
              <a:t>3) равные углы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Критерии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9-10 верных ответов – «5»</a:t>
            </a:r>
          </a:p>
          <a:p>
            <a:r>
              <a:rPr lang="ru-RU" dirty="0" smtClean="0"/>
              <a:t>8-7 верных ответов – «4»</a:t>
            </a:r>
          </a:p>
          <a:p>
            <a:r>
              <a:rPr lang="ru-RU" dirty="0" smtClean="0"/>
              <a:t>5-6 верных ответов – «3»</a:t>
            </a:r>
          </a:p>
          <a:p>
            <a:r>
              <a:rPr lang="ru-RU" dirty="0" smtClean="0"/>
              <a:t>Менее 5 </a:t>
            </a:r>
            <a:r>
              <a:rPr lang="ru-RU" smtClean="0"/>
              <a:t>верных ответов – «2»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i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Источники</a:t>
            </a:r>
            <a:endParaRPr lang="ru-RU" i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Геометрия, 7 класс. </a:t>
            </a:r>
            <a:r>
              <a:rPr lang="en-US" dirty="0" smtClean="0"/>
              <a:t>Videouroki.net</a:t>
            </a:r>
            <a:r>
              <a:rPr lang="ru-RU" dirty="0" smtClean="0"/>
              <a:t>. Диск, 2014 г.</a:t>
            </a:r>
          </a:p>
          <a:p>
            <a:r>
              <a:rPr lang="ru-RU" dirty="0" smtClean="0"/>
              <a:t>Учебник. Геометрия, 7-9 </a:t>
            </a:r>
            <a:r>
              <a:rPr lang="ru-RU" dirty="0" err="1" smtClean="0"/>
              <a:t>кл</a:t>
            </a:r>
            <a:r>
              <a:rPr lang="ru-RU" dirty="0" smtClean="0"/>
              <a:t>. авторы: Л.С. Атанасян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i="1" dirty="0" smtClean="0"/>
              <a:t>Как называется геометрическая фигура, образованная тремя отрезками, которые соединяют три не лежащие на одной прямой точки?</a:t>
            </a:r>
          </a:p>
          <a:p>
            <a:pPr>
              <a:buNone/>
            </a:pPr>
            <a:endParaRPr lang="ru-RU" i="1" u="sng" dirty="0" smtClean="0"/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r>
              <a:rPr lang="ru-RU" b="1" i="1" dirty="0" smtClean="0"/>
              <a:t>Треугольник 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2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i="1" dirty="0" smtClean="0"/>
              <a:t>Чему равен периметр треугольника, если длина </a:t>
            </a:r>
            <a:r>
              <a:rPr lang="ru-RU" i="1" dirty="0" smtClean="0"/>
              <a:t>каждой </a:t>
            </a:r>
            <a:r>
              <a:rPr lang="ru-RU" i="1" dirty="0" smtClean="0"/>
              <a:t>его </a:t>
            </a:r>
            <a:r>
              <a:rPr lang="ru-RU" i="1" dirty="0" smtClean="0"/>
              <a:t>стороны </a:t>
            </a:r>
            <a:r>
              <a:rPr lang="ru-RU" i="1" dirty="0" smtClean="0"/>
              <a:t>равна 3,7 см?</a:t>
            </a:r>
          </a:p>
          <a:p>
            <a:endParaRPr lang="ru-RU" dirty="0" smtClean="0"/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endParaRPr lang="ru-RU" dirty="0" smtClean="0"/>
          </a:p>
          <a:p>
            <a:r>
              <a:rPr lang="ru-RU" dirty="0" smtClean="0"/>
              <a:t>1) 14,8 см</a:t>
            </a:r>
          </a:p>
          <a:p>
            <a:r>
              <a:rPr lang="ru-RU" dirty="0" smtClean="0"/>
              <a:t>2) 11,1 см</a:t>
            </a:r>
          </a:p>
          <a:p>
            <a:r>
              <a:rPr lang="ru-RU" dirty="0" smtClean="0"/>
              <a:t>3) 7,4 см</a:t>
            </a:r>
          </a:p>
          <a:p>
            <a:r>
              <a:rPr lang="ru-RU" dirty="0" smtClean="0"/>
              <a:t>4) 10,1 см</a:t>
            </a:r>
          </a:p>
          <a:p>
            <a:r>
              <a:rPr lang="ru-RU" dirty="0" smtClean="0"/>
              <a:t>5) 13,7 см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3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i="1" dirty="0" smtClean="0"/>
              <a:t>Как называется элемент треугольника, который соединяет две его вершины</a:t>
            </a:r>
            <a:r>
              <a:rPr lang="ru-RU" i="1" dirty="0" smtClean="0"/>
              <a:t>?</a:t>
            </a:r>
          </a:p>
          <a:p>
            <a:endParaRPr lang="ru-RU" i="1" dirty="0" smtClean="0"/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endParaRPr lang="ru-RU" i="1" dirty="0" smtClean="0"/>
          </a:p>
          <a:p>
            <a:r>
              <a:rPr lang="ru-RU" b="1" i="1" dirty="0" smtClean="0"/>
              <a:t>Сторона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4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i="1" dirty="0" smtClean="0"/>
              <a:t>Периметр треугольника равен 27 см, а одна из сторон равна 11 см. Найдите длины двух других сторон, если одна из них в три раза больше другой? 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r>
              <a:rPr lang="ru-RU" dirty="0" smtClean="0"/>
              <a:t>1) 3 см и 9 см</a:t>
            </a:r>
          </a:p>
          <a:p>
            <a:r>
              <a:rPr lang="ru-RU" dirty="0" smtClean="0"/>
              <a:t>2) 4 см и 12 см</a:t>
            </a:r>
          </a:p>
          <a:p>
            <a:r>
              <a:rPr lang="ru-RU" dirty="0" smtClean="0"/>
              <a:t>3) 5 см и 15 см</a:t>
            </a:r>
          </a:p>
          <a:p>
            <a:r>
              <a:rPr lang="ru-RU" dirty="0" smtClean="0"/>
              <a:t>4) 6 см и 18 см</a:t>
            </a:r>
          </a:p>
          <a:p>
            <a:r>
              <a:rPr lang="ru-RU" dirty="0" smtClean="0"/>
              <a:t>5) 6 см и 12 см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5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i="1" dirty="0" smtClean="0"/>
              <a:t>Треугольник АВС равен треугольнику А1В1С1, сторона АВ равна стороне А1В1. Чему равен угол АСВ, если угол А1С1В1 равен 60°?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</a:t>
            </a:r>
            <a:r>
              <a:rPr lang="ru-RU" b="1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/>
              <a:t>1) 30°</a:t>
            </a:r>
          </a:p>
          <a:p>
            <a:r>
              <a:rPr lang="ru-RU" dirty="0" smtClean="0"/>
              <a:t>2) 120°</a:t>
            </a:r>
          </a:p>
          <a:p>
            <a:r>
              <a:rPr lang="ru-RU" dirty="0" smtClean="0"/>
              <a:t>3) 60°</a:t>
            </a:r>
          </a:p>
          <a:p>
            <a:r>
              <a:rPr lang="ru-RU" dirty="0" smtClean="0"/>
              <a:t>4) 80°</a:t>
            </a:r>
          </a:p>
          <a:p>
            <a:r>
              <a:rPr lang="ru-RU" dirty="0" smtClean="0"/>
              <a:t>5) 130°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6836" b="13336"/>
          <a:stretch>
            <a:fillRect/>
          </a:stretch>
        </p:blipFill>
        <p:spPr bwMode="auto">
          <a:xfrm>
            <a:off x="2143108" y="4143380"/>
            <a:ext cx="53816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6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/>
              <a:t>Какие условия должны выполняться, чтобы можно было утверждать, что два треугольника равны по первому признаку равенства треугольников?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r>
              <a:rPr lang="ru-RU" dirty="0" smtClean="0"/>
              <a:t>1) Если две стороны одного треугольника равны двум сторонам другого треугольника.</a:t>
            </a:r>
          </a:p>
          <a:p>
            <a:r>
              <a:rPr lang="ru-RU" dirty="0" smtClean="0"/>
              <a:t>2) Если сторона и угол одного треугольника соответственно равны стороне и углу другого треугольника.</a:t>
            </a:r>
          </a:p>
          <a:p>
            <a:r>
              <a:rPr lang="ru-RU" dirty="0" smtClean="0"/>
              <a:t>3) Если две стороны и угол между ними одного треугольника соответственно равны </a:t>
            </a:r>
            <a:r>
              <a:rPr lang="ru-RU" dirty="0" smtClean="0"/>
              <a:t>двум сторонам </a:t>
            </a:r>
            <a:r>
              <a:rPr lang="ru-RU" dirty="0" smtClean="0"/>
              <a:t>и углу между ними другого треугольника.</a:t>
            </a:r>
          </a:p>
          <a:p>
            <a:r>
              <a:rPr lang="ru-RU" dirty="0" smtClean="0"/>
              <a:t>4) Если два угла одного треугольника равны двум углам другого треугольника.</a:t>
            </a:r>
          </a:p>
          <a:p>
            <a:r>
              <a:rPr lang="ru-RU" dirty="0" smtClean="0"/>
              <a:t>5) Если сторона и прилежащие к ней углы одного треугольника равны соответственно стороне и прилежащим к ней углам другого треугольника.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7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i="1" dirty="0" smtClean="0"/>
              <a:t>Назовите углы, прилежащие к стороне АВ треугольника АВС.</a:t>
            </a:r>
          </a:p>
          <a:p>
            <a:endParaRPr lang="ru-RU" dirty="0" smtClean="0"/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r>
              <a:rPr lang="ru-RU" dirty="0" smtClean="0"/>
              <a:t>1) ∠ </a:t>
            </a:r>
            <a:r>
              <a:rPr lang="ru-RU" i="1" dirty="0" smtClean="0"/>
              <a:t>АВС </a:t>
            </a:r>
            <a:r>
              <a:rPr lang="ru-RU" dirty="0" smtClean="0"/>
              <a:t>и ∠</a:t>
            </a:r>
            <a:r>
              <a:rPr lang="ru-RU" i="1" dirty="0" smtClean="0"/>
              <a:t> АСВ</a:t>
            </a:r>
            <a:endParaRPr lang="ru-RU" dirty="0" smtClean="0"/>
          </a:p>
          <a:p>
            <a:r>
              <a:rPr lang="ru-RU" dirty="0" smtClean="0"/>
              <a:t>2) ∠ </a:t>
            </a:r>
            <a:r>
              <a:rPr lang="ru-RU" i="1" dirty="0" smtClean="0"/>
              <a:t>АВС</a:t>
            </a:r>
            <a:r>
              <a:rPr lang="ru-RU" dirty="0" smtClean="0"/>
              <a:t> и ∠ </a:t>
            </a:r>
            <a:r>
              <a:rPr lang="ru-RU" i="1" dirty="0" smtClean="0"/>
              <a:t>ВАС</a:t>
            </a:r>
            <a:endParaRPr lang="ru-RU" dirty="0" smtClean="0"/>
          </a:p>
          <a:p>
            <a:r>
              <a:rPr lang="ru-RU" dirty="0" smtClean="0"/>
              <a:t>3) ∠ </a:t>
            </a:r>
            <a:r>
              <a:rPr lang="ru-RU" i="1" dirty="0" smtClean="0"/>
              <a:t>ВАС</a:t>
            </a:r>
            <a:r>
              <a:rPr lang="ru-RU" dirty="0" smtClean="0"/>
              <a:t> и ∠ </a:t>
            </a:r>
            <a:r>
              <a:rPr lang="ru-RU" i="1" dirty="0" smtClean="0"/>
              <a:t>АСВ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789" t="10316" b="14111"/>
          <a:stretch>
            <a:fillRect/>
          </a:stretch>
        </p:blipFill>
        <p:spPr bwMode="auto">
          <a:xfrm>
            <a:off x="4286248" y="2571744"/>
            <a:ext cx="292735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8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i="1" dirty="0" smtClean="0"/>
              <a:t>Даны два треугольника АВС и </a:t>
            </a:r>
            <a:r>
              <a:rPr lang="en-US" i="1" dirty="0" smtClean="0"/>
              <a:t>BCD</a:t>
            </a:r>
            <a:r>
              <a:rPr lang="ru-RU" i="1" dirty="0" smtClean="0"/>
              <a:t>, у которых АС = ВС, ВС = </a:t>
            </a:r>
            <a:r>
              <a:rPr lang="en-US" i="1" dirty="0" smtClean="0"/>
              <a:t>BD </a:t>
            </a:r>
            <a:r>
              <a:rPr lang="ru-RU" i="1" dirty="0" smtClean="0"/>
              <a:t>= </a:t>
            </a:r>
            <a:r>
              <a:rPr lang="en-US" i="1" dirty="0" smtClean="0"/>
              <a:t>DC</a:t>
            </a:r>
            <a:r>
              <a:rPr lang="ru-RU" i="1" dirty="0" smtClean="0"/>
              <a:t>. Найдите периметр треугольника АВС, если периметр треугольника </a:t>
            </a:r>
            <a:r>
              <a:rPr lang="en-US" i="1" dirty="0" smtClean="0"/>
              <a:t>BCD</a:t>
            </a:r>
            <a:r>
              <a:rPr lang="ru-RU" i="1" dirty="0" smtClean="0"/>
              <a:t> равен 18 см, а АВ = 7 см.  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Ответ:</a:t>
            </a:r>
          </a:p>
          <a:p>
            <a:r>
              <a:rPr lang="ru-RU" dirty="0" smtClean="0"/>
              <a:t>1) 25 см</a:t>
            </a:r>
          </a:p>
          <a:p>
            <a:r>
              <a:rPr lang="ru-RU" dirty="0" smtClean="0"/>
              <a:t>2) 19 см</a:t>
            </a:r>
          </a:p>
          <a:p>
            <a:r>
              <a:rPr lang="ru-RU" dirty="0" smtClean="0"/>
              <a:t>3) 21 см</a:t>
            </a:r>
          </a:p>
          <a:p>
            <a:r>
              <a:rPr lang="ru-RU" dirty="0" smtClean="0"/>
              <a:t>4) 16 см</a:t>
            </a:r>
          </a:p>
          <a:p>
            <a:r>
              <a:rPr lang="ru-RU" dirty="0" smtClean="0"/>
              <a:t>5) 20 см</a:t>
            </a:r>
          </a:p>
          <a:p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r="8589" b="10800"/>
          <a:stretch>
            <a:fillRect/>
          </a:stretch>
        </p:blipFill>
        <p:spPr bwMode="auto">
          <a:xfrm>
            <a:off x="4286248" y="4143380"/>
            <a:ext cx="312102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199</TotalTime>
  <Words>555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Тест к уроку геометрии по теме «Первый признак равенства треугольников» для учащихся 7 класса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Критерии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45</cp:revision>
  <dcterms:created xsi:type="dcterms:W3CDTF">2014-11-02T16:18:21Z</dcterms:created>
  <dcterms:modified xsi:type="dcterms:W3CDTF">2014-11-02T19:38:10Z</dcterms:modified>
</cp:coreProperties>
</file>