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0160000" cy="7620000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102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5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5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79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4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0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60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7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4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4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499A-48AC-4AF7-9AC8-697398F5B1D6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FF1D-1E0F-4D73-B761-3397973A5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47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528" y="857672"/>
            <a:ext cx="8636000" cy="1633361"/>
          </a:xfrm>
        </p:spPr>
        <p:txBody>
          <a:bodyPr>
            <a:noAutofit/>
          </a:bodyPr>
          <a:lstStyle/>
          <a:p>
            <a:r>
              <a:rPr lang="ru-RU" sz="5400" dirty="0" smtClean="0"/>
              <a:t>Структура языка программирования Паскаль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8032" y="5322168"/>
            <a:ext cx="4303688" cy="1947333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/>
              <a:t>Автор: Купцова Е.В., </a:t>
            </a:r>
          </a:p>
          <a:p>
            <a:pPr algn="r"/>
            <a:r>
              <a:rPr lang="ru-RU" sz="2000" dirty="0" smtClean="0"/>
              <a:t>учитель информатики и ИКТ </a:t>
            </a:r>
          </a:p>
          <a:p>
            <a:pPr algn="r"/>
            <a:r>
              <a:rPr lang="ru-RU" sz="2000" dirty="0" smtClean="0"/>
              <a:t>МБОУ «Шенкурская СОШ» </a:t>
            </a:r>
          </a:p>
          <a:p>
            <a:pPr algn="r"/>
            <a:r>
              <a:rPr lang="ru-RU" sz="2000" dirty="0" smtClean="0"/>
              <a:t>г. Шенкурск Архангельская область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28" y="3233936"/>
            <a:ext cx="2520280" cy="366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7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00" y="342900"/>
            <a:ext cx="348768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Comic Sans MS - 24"/>
              </a:rPr>
              <a:t>Комментарии:</a:t>
            </a:r>
            <a:endParaRPr lang="ru-RU" sz="2800" dirty="0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447800"/>
            <a:ext cx="8693683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800" i="1" dirty="0" smtClean="0">
                <a:solidFill>
                  <a:srgbClr val="000000"/>
                </a:solidFill>
                <a:latin typeface="Arial - 24"/>
              </a:rPr>
              <a:t>{любой текст, не содержащий символа "фигурная скобка"}</a:t>
            </a:r>
            <a:endParaRPr lang="ru-RU" sz="2800" i="1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2600" y="3017912"/>
            <a:ext cx="9595231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800" i="1" dirty="0" smtClean="0">
                <a:solidFill>
                  <a:srgbClr val="000000"/>
                </a:solidFill>
                <a:latin typeface="Arial - 24"/>
              </a:rPr>
              <a:t>(*любой текст, не содержащий символы "звёздочка, круглая скобка" *)</a:t>
            </a:r>
            <a:endParaRPr lang="ru-RU" sz="2800" i="1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4604553"/>
            <a:ext cx="7753052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// последующий текст до конца строки</a:t>
            </a:r>
            <a:endParaRPr lang="ru-RU" sz="2800" dirty="0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408374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Читать п. 2.2.1, 2.2.2 (стр. 53-56)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1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87512" y="137592"/>
            <a:ext cx="8928992" cy="2016224"/>
            <a:chOff x="2108200" y="287508"/>
            <a:chExt cx="5452918" cy="1612779"/>
          </a:xfrm>
        </p:grpSpPr>
        <p:sp>
          <p:nvSpPr>
            <p:cNvPr id="2" name="Полилиния 1"/>
            <p:cNvSpPr/>
            <p:nvPr/>
          </p:nvSpPr>
          <p:spPr>
            <a:xfrm>
              <a:off x="2108200" y="287508"/>
              <a:ext cx="5452918" cy="479109"/>
            </a:xfrm>
            <a:custGeom>
              <a:avLst/>
              <a:gdLst/>
              <a:ahLst/>
              <a:cxnLst/>
              <a:rect l="0" t="0" r="0" b="0"/>
              <a:pathLst>
                <a:path w="5452918" h="479109">
                  <a:moveTo>
                    <a:pt x="908820" y="0"/>
                  </a:moveTo>
                  <a:lnTo>
                    <a:pt x="4634593" y="0"/>
                  </a:lnTo>
                  <a:lnTo>
                    <a:pt x="4725862" y="1630"/>
                  </a:lnTo>
                  <a:lnTo>
                    <a:pt x="4889062" y="5572"/>
                  </a:lnTo>
                  <a:lnTo>
                    <a:pt x="5043754" y="13591"/>
                  </a:lnTo>
                  <a:lnTo>
                    <a:pt x="5116458" y="17533"/>
                  </a:lnTo>
                  <a:lnTo>
                    <a:pt x="5244079" y="28746"/>
                  </a:lnTo>
                  <a:lnTo>
                    <a:pt x="5334577" y="41522"/>
                  </a:lnTo>
                  <a:lnTo>
                    <a:pt x="5380209" y="48726"/>
                  </a:lnTo>
                  <a:lnTo>
                    <a:pt x="5425844" y="63065"/>
                  </a:lnTo>
                  <a:lnTo>
                    <a:pt x="5443635" y="71084"/>
                  </a:lnTo>
                  <a:lnTo>
                    <a:pt x="5443635" y="75026"/>
                  </a:lnTo>
                  <a:lnTo>
                    <a:pt x="5452917" y="79851"/>
                  </a:lnTo>
                  <a:lnTo>
                    <a:pt x="5452917" y="399256"/>
                  </a:lnTo>
                  <a:lnTo>
                    <a:pt x="5443635" y="403265"/>
                  </a:lnTo>
                  <a:lnTo>
                    <a:pt x="5443635" y="407276"/>
                  </a:lnTo>
                  <a:lnTo>
                    <a:pt x="5425844" y="415227"/>
                  </a:lnTo>
                  <a:lnTo>
                    <a:pt x="5380209" y="429566"/>
                  </a:lnTo>
                  <a:lnTo>
                    <a:pt x="5289717" y="443157"/>
                  </a:lnTo>
                  <a:lnTo>
                    <a:pt x="5244079" y="449545"/>
                  </a:lnTo>
                  <a:lnTo>
                    <a:pt x="5116458" y="460760"/>
                  </a:lnTo>
                  <a:lnTo>
                    <a:pt x="4971048" y="468711"/>
                  </a:lnTo>
                  <a:lnTo>
                    <a:pt x="4889062" y="472719"/>
                  </a:lnTo>
                  <a:lnTo>
                    <a:pt x="4725862" y="476728"/>
                  </a:lnTo>
                  <a:lnTo>
                    <a:pt x="4634593" y="478293"/>
                  </a:lnTo>
                  <a:lnTo>
                    <a:pt x="4589731" y="478293"/>
                  </a:lnTo>
                  <a:lnTo>
                    <a:pt x="4544097" y="479108"/>
                  </a:lnTo>
                  <a:lnTo>
                    <a:pt x="908820" y="479108"/>
                  </a:lnTo>
                  <a:lnTo>
                    <a:pt x="853903" y="478293"/>
                  </a:lnTo>
                  <a:lnTo>
                    <a:pt x="809043" y="478293"/>
                  </a:lnTo>
                  <a:lnTo>
                    <a:pt x="717773" y="476728"/>
                  </a:lnTo>
                  <a:lnTo>
                    <a:pt x="554575" y="472719"/>
                  </a:lnTo>
                  <a:lnTo>
                    <a:pt x="399881" y="464700"/>
                  </a:lnTo>
                  <a:lnTo>
                    <a:pt x="327175" y="460760"/>
                  </a:lnTo>
                  <a:lnTo>
                    <a:pt x="200328" y="449545"/>
                  </a:lnTo>
                  <a:lnTo>
                    <a:pt x="109060" y="436770"/>
                  </a:lnTo>
                  <a:lnTo>
                    <a:pt x="63425" y="429566"/>
                  </a:lnTo>
                  <a:lnTo>
                    <a:pt x="18565" y="415227"/>
                  </a:lnTo>
                  <a:lnTo>
                    <a:pt x="0" y="407276"/>
                  </a:lnTo>
                  <a:lnTo>
                    <a:pt x="0" y="71084"/>
                  </a:lnTo>
                  <a:lnTo>
                    <a:pt x="18565" y="63065"/>
                  </a:lnTo>
                  <a:lnTo>
                    <a:pt x="63425" y="48726"/>
                  </a:lnTo>
                  <a:lnTo>
                    <a:pt x="154694" y="35136"/>
                  </a:lnTo>
                  <a:lnTo>
                    <a:pt x="200328" y="28746"/>
                  </a:lnTo>
                  <a:lnTo>
                    <a:pt x="327175" y="17533"/>
                  </a:lnTo>
                  <a:lnTo>
                    <a:pt x="472587" y="9582"/>
                  </a:lnTo>
                  <a:lnTo>
                    <a:pt x="554575" y="5572"/>
                  </a:lnTo>
                  <a:lnTo>
                    <a:pt x="717773" y="1630"/>
                  </a:lnTo>
                  <a:lnTo>
                    <a:pt x="809043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80933" y="330627"/>
              <a:ext cx="4652921" cy="156966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3200" dirty="0" smtClean="0">
                  <a:solidFill>
                    <a:srgbClr val="000000"/>
                  </a:solidFill>
                  <a:latin typeface="Arial - 24"/>
                </a:rPr>
                <a:t>ЯЗЫК ПРОГРАММИРОВАНИЯ</a:t>
              </a:r>
              <a:endParaRPr lang="ru-RU" sz="3200" dirty="0">
                <a:solidFill>
                  <a:srgbClr val="000000"/>
                </a:solidFill>
                <a:latin typeface="Arial - 24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96573" y="1348927"/>
            <a:ext cx="2420415" cy="1030383"/>
            <a:chOff x="296573" y="1348927"/>
            <a:chExt cx="2420415" cy="869257"/>
          </a:xfrm>
        </p:grpSpPr>
        <p:sp>
          <p:nvSpPr>
            <p:cNvPr id="5" name="Полилиния 4"/>
            <p:cNvSpPr/>
            <p:nvPr/>
          </p:nvSpPr>
          <p:spPr>
            <a:xfrm>
              <a:off x="296573" y="1348927"/>
              <a:ext cx="2420415" cy="765211"/>
            </a:xfrm>
            <a:custGeom>
              <a:avLst/>
              <a:gdLst/>
              <a:ahLst/>
              <a:cxnLst/>
              <a:rect l="0" t="0" r="0" b="0"/>
              <a:pathLst>
                <a:path w="2420415" h="765211">
                  <a:moveTo>
                    <a:pt x="0" y="0"/>
                  </a:moveTo>
                  <a:lnTo>
                    <a:pt x="2420414" y="0"/>
                  </a:lnTo>
                  <a:lnTo>
                    <a:pt x="2420414" y="765210"/>
                  </a:lnTo>
                  <a:lnTo>
                    <a:pt x="0" y="76521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4094" y="1387187"/>
              <a:ext cx="2281169" cy="83099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400" dirty="0" smtClean="0">
                  <a:solidFill>
                    <a:srgbClr val="000000"/>
                  </a:solidFill>
                  <a:latin typeface="Arial - 24"/>
                </a:rPr>
                <a:t>ЭЛЕМЕНТЫ ЯЗЫКА</a:t>
              </a:r>
              <a:endParaRPr lang="ru-RU" sz="2400" dirty="0">
                <a:solidFill>
                  <a:srgbClr val="000000"/>
                </a:solidFill>
                <a:latin typeface="Arial - 24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201930" y="1231494"/>
            <a:ext cx="2857891" cy="1533296"/>
            <a:chOff x="3201930" y="1231494"/>
            <a:chExt cx="2708187" cy="1257719"/>
          </a:xfrm>
        </p:grpSpPr>
        <p:sp>
          <p:nvSpPr>
            <p:cNvPr id="8" name="Полилиния 7"/>
            <p:cNvSpPr/>
            <p:nvPr/>
          </p:nvSpPr>
          <p:spPr>
            <a:xfrm>
              <a:off x="3201930" y="1231494"/>
              <a:ext cx="2708187" cy="1147816"/>
            </a:xfrm>
            <a:custGeom>
              <a:avLst/>
              <a:gdLst/>
              <a:ahLst/>
              <a:cxnLst/>
              <a:rect l="0" t="0" r="0" b="0"/>
              <a:pathLst>
                <a:path w="2708187" h="1147816">
                  <a:moveTo>
                    <a:pt x="0" y="0"/>
                  </a:moveTo>
                  <a:lnTo>
                    <a:pt x="2708186" y="0"/>
                  </a:lnTo>
                  <a:lnTo>
                    <a:pt x="2708186" y="1147815"/>
                  </a:lnTo>
                  <a:lnTo>
                    <a:pt x="0" y="1147815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3840" y="1288884"/>
              <a:ext cx="2537286" cy="120032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400" dirty="0" smtClean="0">
                  <a:solidFill>
                    <a:srgbClr val="000000"/>
                  </a:solidFill>
                  <a:latin typeface="Arial - 24"/>
                </a:rPr>
                <a:t>ОРГАНИЗАЦИЯ ДЕЙСТВИЙ НАД ДАННЫМИ</a:t>
              </a:r>
              <a:endParaRPr lang="ru-RU" sz="2400" dirty="0">
                <a:solidFill>
                  <a:srgbClr val="000000"/>
                </a:solidFill>
                <a:latin typeface="Arial - 24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668098" y="1368060"/>
            <a:ext cx="2948406" cy="1090596"/>
            <a:chOff x="6668098" y="1368060"/>
            <a:chExt cx="2583051" cy="869258"/>
          </a:xfrm>
        </p:grpSpPr>
        <p:sp>
          <p:nvSpPr>
            <p:cNvPr id="11" name="Полилиния 10"/>
            <p:cNvSpPr/>
            <p:nvPr/>
          </p:nvSpPr>
          <p:spPr>
            <a:xfrm>
              <a:off x="6668098" y="1368060"/>
              <a:ext cx="2583051" cy="765212"/>
            </a:xfrm>
            <a:custGeom>
              <a:avLst/>
              <a:gdLst/>
              <a:ahLst/>
              <a:cxnLst/>
              <a:rect l="0" t="0" r="0" b="0"/>
              <a:pathLst>
                <a:path w="2583051" h="765212">
                  <a:moveTo>
                    <a:pt x="0" y="0"/>
                  </a:moveTo>
                  <a:lnTo>
                    <a:pt x="2583050" y="0"/>
                  </a:lnTo>
                  <a:lnTo>
                    <a:pt x="2583050" y="765211"/>
                  </a:lnTo>
                  <a:lnTo>
                    <a:pt x="0" y="76521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33751" y="1406321"/>
              <a:ext cx="2425915" cy="83099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400" smtClean="0">
                  <a:solidFill>
                    <a:srgbClr val="000000"/>
                  </a:solidFill>
                  <a:latin typeface="Arial - 24"/>
                </a:rPr>
                <a:t>ОРГАНИЗАЦИЯ ДАННЫХ</a:t>
              </a:r>
              <a:endParaRPr lang="ru-RU" sz="2400">
                <a:solidFill>
                  <a:srgbClr val="000000"/>
                </a:solidFill>
                <a:latin typeface="Arial - 24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742026" y="3321325"/>
            <a:ext cx="1674202" cy="669681"/>
            <a:chOff x="4742026" y="2986485"/>
            <a:chExt cx="1674202" cy="669681"/>
          </a:xfrm>
        </p:grpSpPr>
        <p:sp>
          <p:nvSpPr>
            <p:cNvPr id="14" name="Полилиния 13"/>
            <p:cNvSpPr/>
            <p:nvPr/>
          </p:nvSpPr>
          <p:spPr>
            <a:xfrm>
              <a:off x="4742026" y="2986485"/>
              <a:ext cx="1674202" cy="669681"/>
            </a:xfrm>
            <a:custGeom>
              <a:avLst/>
              <a:gdLst/>
              <a:ahLst/>
              <a:cxnLst/>
              <a:rect l="0" t="0" r="0" b="0"/>
              <a:pathLst>
                <a:path w="1674202" h="669681">
                  <a:moveTo>
                    <a:pt x="0" y="0"/>
                  </a:moveTo>
                  <a:lnTo>
                    <a:pt x="1674201" y="0"/>
                  </a:lnTo>
                  <a:lnTo>
                    <a:pt x="1674201" y="669680"/>
                  </a:lnTo>
                  <a:lnTo>
                    <a:pt x="0" y="66968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62236" y="3019969"/>
              <a:ext cx="1617038" cy="58477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1600" smtClean="0">
                  <a:solidFill>
                    <a:srgbClr val="000000"/>
                  </a:solidFill>
                  <a:latin typeface="Arial - 16"/>
                </a:rPr>
                <a:t>ОБРАБОТКА ДАННЫХ</a:t>
              </a:r>
              <a:endParaRPr lang="ru-RU" sz="160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41597" y="2516083"/>
            <a:ext cx="1858520" cy="2070713"/>
            <a:chOff x="241597" y="2516083"/>
            <a:chExt cx="1858520" cy="1719157"/>
          </a:xfrm>
        </p:grpSpPr>
        <p:sp>
          <p:nvSpPr>
            <p:cNvPr id="17" name="Полилиния 16"/>
            <p:cNvSpPr/>
            <p:nvPr/>
          </p:nvSpPr>
          <p:spPr>
            <a:xfrm>
              <a:off x="241597" y="2516083"/>
              <a:ext cx="1858520" cy="1661068"/>
            </a:xfrm>
            <a:custGeom>
              <a:avLst/>
              <a:gdLst/>
              <a:ahLst/>
              <a:cxnLst/>
              <a:rect l="0" t="0" r="0" b="0"/>
              <a:pathLst>
                <a:path w="1858520" h="1661068">
                  <a:moveTo>
                    <a:pt x="309754" y="0"/>
                  </a:moveTo>
                  <a:lnTo>
                    <a:pt x="1579610" y="0"/>
                  </a:lnTo>
                  <a:lnTo>
                    <a:pt x="1610716" y="5654"/>
                  </a:lnTo>
                  <a:lnTo>
                    <a:pt x="1666339" y="19320"/>
                  </a:lnTo>
                  <a:lnTo>
                    <a:pt x="1719064" y="47121"/>
                  </a:lnTo>
                  <a:lnTo>
                    <a:pt x="1743843" y="60789"/>
                  </a:lnTo>
                  <a:lnTo>
                    <a:pt x="1787341" y="99662"/>
                  </a:lnTo>
                  <a:lnTo>
                    <a:pt x="1818184" y="143960"/>
                  </a:lnTo>
                  <a:lnTo>
                    <a:pt x="1833738" y="168933"/>
                  </a:lnTo>
                  <a:lnTo>
                    <a:pt x="1849292" y="218649"/>
                  </a:lnTo>
                  <a:lnTo>
                    <a:pt x="1855355" y="246450"/>
                  </a:lnTo>
                  <a:lnTo>
                    <a:pt x="1855355" y="260115"/>
                  </a:lnTo>
                  <a:lnTo>
                    <a:pt x="1858519" y="276844"/>
                  </a:lnTo>
                  <a:lnTo>
                    <a:pt x="1858519" y="1384223"/>
                  </a:lnTo>
                  <a:lnTo>
                    <a:pt x="1855355" y="1398124"/>
                  </a:lnTo>
                  <a:lnTo>
                    <a:pt x="1855355" y="1412025"/>
                  </a:lnTo>
                  <a:lnTo>
                    <a:pt x="1849292" y="1439594"/>
                  </a:lnTo>
                  <a:lnTo>
                    <a:pt x="1833738" y="1489305"/>
                  </a:lnTo>
                  <a:lnTo>
                    <a:pt x="1802895" y="1536430"/>
                  </a:lnTo>
                  <a:lnTo>
                    <a:pt x="1787341" y="1558577"/>
                  </a:lnTo>
                  <a:lnTo>
                    <a:pt x="1743843" y="1597454"/>
                  </a:lnTo>
                  <a:lnTo>
                    <a:pt x="1694284" y="1625019"/>
                  </a:lnTo>
                  <a:lnTo>
                    <a:pt x="1666339" y="1638920"/>
                  </a:lnTo>
                  <a:lnTo>
                    <a:pt x="1610716" y="1652821"/>
                  </a:lnTo>
                  <a:lnTo>
                    <a:pt x="1579610" y="1658242"/>
                  </a:lnTo>
                  <a:lnTo>
                    <a:pt x="1564319" y="1658242"/>
                  </a:lnTo>
                  <a:lnTo>
                    <a:pt x="1548765" y="1661067"/>
                  </a:lnTo>
                  <a:lnTo>
                    <a:pt x="309754" y="1661067"/>
                  </a:lnTo>
                  <a:lnTo>
                    <a:pt x="291037" y="1658242"/>
                  </a:lnTo>
                  <a:lnTo>
                    <a:pt x="275748" y="1658242"/>
                  </a:lnTo>
                  <a:lnTo>
                    <a:pt x="244640" y="1652821"/>
                  </a:lnTo>
                  <a:lnTo>
                    <a:pt x="189017" y="1638920"/>
                  </a:lnTo>
                  <a:lnTo>
                    <a:pt x="136293" y="1611117"/>
                  </a:lnTo>
                  <a:lnTo>
                    <a:pt x="111513" y="1597454"/>
                  </a:lnTo>
                  <a:lnTo>
                    <a:pt x="68279" y="1558577"/>
                  </a:lnTo>
                  <a:lnTo>
                    <a:pt x="37172" y="1514282"/>
                  </a:lnTo>
                  <a:lnTo>
                    <a:pt x="21618" y="1489305"/>
                  </a:lnTo>
                  <a:lnTo>
                    <a:pt x="6329" y="1439594"/>
                  </a:lnTo>
                  <a:lnTo>
                    <a:pt x="0" y="1412025"/>
                  </a:lnTo>
                  <a:lnTo>
                    <a:pt x="0" y="246450"/>
                  </a:lnTo>
                  <a:lnTo>
                    <a:pt x="6329" y="218649"/>
                  </a:lnTo>
                  <a:lnTo>
                    <a:pt x="21618" y="168933"/>
                  </a:lnTo>
                  <a:lnTo>
                    <a:pt x="52724" y="121810"/>
                  </a:lnTo>
                  <a:lnTo>
                    <a:pt x="68279" y="99662"/>
                  </a:lnTo>
                  <a:lnTo>
                    <a:pt x="111513" y="60789"/>
                  </a:lnTo>
                  <a:lnTo>
                    <a:pt x="161073" y="33220"/>
                  </a:lnTo>
                  <a:lnTo>
                    <a:pt x="189017" y="19320"/>
                  </a:lnTo>
                  <a:lnTo>
                    <a:pt x="244640" y="5654"/>
                  </a:lnTo>
                  <a:lnTo>
                    <a:pt x="275748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6779" y="2665580"/>
              <a:ext cx="1669571" cy="156966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1600" dirty="0" smtClean="0">
                  <a:solidFill>
                    <a:srgbClr val="000000"/>
                  </a:solidFill>
                  <a:latin typeface="Arial - 16"/>
                </a:rPr>
                <a:t>АЛФАВИТ, СЛУЖЕБНЫЕ СЛОВА, СИНТАКСИС, ОФОРМЛЕНИЕ ПРОГРАММЫ</a:t>
              </a:r>
              <a:endParaRPr lang="ru-RU" sz="16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540000" y="3009924"/>
            <a:ext cx="1861591" cy="1448019"/>
            <a:chOff x="2540000" y="2675084"/>
            <a:chExt cx="1401617" cy="1448019"/>
          </a:xfrm>
        </p:grpSpPr>
        <p:sp>
          <p:nvSpPr>
            <p:cNvPr id="20" name="Полилиния 19"/>
            <p:cNvSpPr/>
            <p:nvPr/>
          </p:nvSpPr>
          <p:spPr>
            <a:xfrm>
              <a:off x="2540000" y="2675084"/>
              <a:ext cx="1401617" cy="1384223"/>
            </a:xfrm>
            <a:custGeom>
              <a:avLst/>
              <a:gdLst/>
              <a:ahLst/>
              <a:cxnLst/>
              <a:rect l="0" t="0" r="0" b="0"/>
              <a:pathLst>
                <a:path w="1401617" h="1384223">
                  <a:moveTo>
                    <a:pt x="233603" y="0"/>
                  </a:moveTo>
                  <a:lnTo>
                    <a:pt x="1191274" y="0"/>
                  </a:lnTo>
                  <a:lnTo>
                    <a:pt x="1214733" y="4711"/>
                  </a:lnTo>
                  <a:lnTo>
                    <a:pt x="1256683" y="16101"/>
                  </a:lnTo>
                  <a:lnTo>
                    <a:pt x="1296445" y="39268"/>
                  </a:lnTo>
                  <a:lnTo>
                    <a:pt x="1315133" y="50657"/>
                  </a:lnTo>
                  <a:lnTo>
                    <a:pt x="1347936" y="83052"/>
                  </a:lnTo>
                  <a:lnTo>
                    <a:pt x="1371197" y="119965"/>
                  </a:lnTo>
                  <a:lnTo>
                    <a:pt x="1382927" y="140779"/>
                  </a:lnTo>
                  <a:lnTo>
                    <a:pt x="1394658" y="182208"/>
                  </a:lnTo>
                  <a:lnTo>
                    <a:pt x="1399230" y="205375"/>
                  </a:lnTo>
                  <a:lnTo>
                    <a:pt x="1399230" y="216763"/>
                  </a:lnTo>
                  <a:lnTo>
                    <a:pt x="1401616" y="230705"/>
                  </a:lnTo>
                  <a:lnTo>
                    <a:pt x="1401616" y="1153519"/>
                  </a:lnTo>
                  <a:lnTo>
                    <a:pt x="1399230" y="1165104"/>
                  </a:lnTo>
                  <a:lnTo>
                    <a:pt x="1399230" y="1176689"/>
                  </a:lnTo>
                  <a:lnTo>
                    <a:pt x="1394658" y="1199659"/>
                  </a:lnTo>
                  <a:lnTo>
                    <a:pt x="1382927" y="1241088"/>
                  </a:lnTo>
                  <a:lnTo>
                    <a:pt x="1359667" y="1280358"/>
                  </a:lnTo>
                  <a:lnTo>
                    <a:pt x="1347936" y="1298812"/>
                  </a:lnTo>
                  <a:lnTo>
                    <a:pt x="1315133" y="1331211"/>
                  </a:lnTo>
                  <a:lnTo>
                    <a:pt x="1277757" y="1354182"/>
                  </a:lnTo>
                  <a:lnTo>
                    <a:pt x="1256683" y="1365766"/>
                  </a:lnTo>
                  <a:lnTo>
                    <a:pt x="1214733" y="1377351"/>
                  </a:lnTo>
                  <a:lnTo>
                    <a:pt x="1191274" y="1381866"/>
                  </a:lnTo>
                  <a:lnTo>
                    <a:pt x="1179742" y="1381866"/>
                  </a:lnTo>
                  <a:lnTo>
                    <a:pt x="1168013" y="1384222"/>
                  </a:lnTo>
                  <a:lnTo>
                    <a:pt x="233603" y="1384222"/>
                  </a:lnTo>
                  <a:lnTo>
                    <a:pt x="219488" y="1381866"/>
                  </a:lnTo>
                  <a:lnTo>
                    <a:pt x="207957" y="1381866"/>
                  </a:lnTo>
                  <a:lnTo>
                    <a:pt x="184497" y="1377351"/>
                  </a:lnTo>
                  <a:lnTo>
                    <a:pt x="142547" y="1365766"/>
                  </a:lnTo>
                  <a:lnTo>
                    <a:pt x="102785" y="1342598"/>
                  </a:lnTo>
                  <a:lnTo>
                    <a:pt x="84097" y="1331211"/>
                  </a:lnTo>
                  <a:lnTo>
                    <a:pt x="51492" y="1298812"/>
                  </a:lnTo>
                  <a:lnTo>
                    <a:pt x="28033" y="1261899"/>
                  </a:lnTo>
                  <a:lnTo>
                    <a:pt x="16303" y="1241088"/>
                  </a:lnTo>
                  <a:lnTo>
                    <a:pt x="4773" y="1199659"/>
                  </a:lnTo>
                  <a:lnTo>
                    <a:pt x="0" y="1176689"/>
                  </a:lnTo>
                  <a:lnTo>
                    <a:pt x="0" y="205375"/>
                  </a:lnTo>
                  <a:lnTo>
                    <a:pt x="4773" y="182208"/>
                  </a:lnTo>
                  <a:lnTo>
                    <a:pt x="16303" y="140779"/>
                  </a:lnTo>
                  <a:lnTo>
                    <a:pt x="39762" y="101511"/>
                  </a:lnTo>
                  <a:lnTo>
                    <a:pt x="51492" y="83052"/>
                  </a:lnTo>
                  <a:lnTo>
                    <a:pt x="84097" y="50657"/>
                  </a:lnTo>
                  <a:lnTo>
                    <a:pt x="121473" y="27686"/>
                  </a:lnTo>
                  <a:lnTo>
                    <a:pt x="142547" y="16101"/>
                  </a:lnTo>
                  <a:lnTo>
                    <a:pt x="184497" y="4711"/>
                  </a:lnTo>
                  <a:lnTo>
                    <a:pt x="207957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88629" y="2799664"/>
              <a:ext cx="1290342" cy="132343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1600" dirty="0" smtClean="0">
                  <a:solidFill>
                    <a:srgbClr val="000000"/>
                  </a:solidFill>
                  <a:latin typeface="Arial - 16"/>
                </a:rPr>
                <a:t>ВВОД/ВЫВОД ДАННЫХ, РАБОТА С ФАЙЛАМИ</a:t>
              </a:r>
              <a:endParaRPr lang="ru-RU" sz="16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7364804" y="2795817"/>
            <a:ext cx="1891660" cy="1086191"/>
            <a:chOff x="7364804" y="2795817"/>
            <a:chExt cx="1690297" cy="905745"/>
          </a:xfrm>
        </p:grpSpPr>
        <p:sp>
          <p:nvSpPr>
            <p:cNvPr id="23" name="Полилиния 22"/>
            <p:cNvSpPr/>
            <p:nvPr/>
          </p:nvSpPr>
          <p:spPr>
            <a:xfrm>
              <a:off x="7364804" y="2795817"/>
              <a:ext cx="1690297" cy="830534"/>
            </a:xfrm>
            <a:custGeom>
              <a:avLst/>
              <a:gdLst/>
              <a:ahLst/>
              <a:cxnLst/>
              <a:rect l="0" t="0" r="0" b="0"/>
              <a:pathLst>
                <a:path w="1690297" h="830534">
                  <a:moveTo>
                    <a:pt x="281716" y="0"/>
                  </a:moveTo>
                  <a:lnTo>
                    <a:pt x="1436632" y="0"/>
                  </a:lnTo>
                  <a:lnTo>
                    <a:pt x="1464924" y="2829"/>
                  </a:lnTo>
                  <a:lnTo>
                    <a:pt x="1515512" y="9660"/>
                  </a:lnTo>
                  <a:lnTo>
                    <a:pt x="1563463" y="23563"/>
                  </a:lnTo>
                  <a:lnTo>
                    <a:pt x="1586001" y="30394"/>
                  </a:lnTo>
                  <a:lnTo>
                    <a:pt x="1625561" y="49833"/>
                  </a:lnTo>
                  <a:lnTo>
                    <a:pt x="1653613" y="71980"/>
                  </a:lnTo>
                  <a:lnTo>
                    <a:pt x="1667760" y="84467"/>
                  </a:lnTo>
                  <a:lnTo>
                    <a:pt x="1681903" y="109324"/>
                  </a:lnTo>
                  <a:lnTo>
                    <a:pt x="1687419" y="123226"/>
                  </a:lnTo>
                  <a:lnTo>
                    <a:pt x="1687419" y="130058"/>
                  </a:lnTo>
                  <a:lnTo>
                    <a:pt x="1690296" y="138424"/>
                  </a:lnTo>
                  <a:lnTo>
                    <a:pt x="1690296" y="692112"/>
                  </a:lnTo>
                  <a:lnTo>
                    <a:pt x="1687419" y="699062"/>
                  </a:lnTo>
                  <a:lnTo>
                    <a:pt x="1687419" y="706012"/>
                  </a:lnTo>
                  <a:lnTo>
                    <a:pt x="1681903" y="719797"/>
                  </a:lnTo>
                  <a:lnTo>
                    <a:pt x="1667760" y="744653"/>
                  </a:lnTo>
                  <a:lnTo>
                    <a:pt x="1639708" y="768214"/>
                  </a:lnTo>
                  <a:lnTo>
                    <a:pt x="1625561" y="779289"/>
                  </a:lnTo>
                  <a:lnTo>
                    <a:pt x="1586001" y="798726"/>
                  </a:lnTo>
                  <a:lnTo>
                    <a:pt x="1540926" y="812510"/>
                  </a:lnTo>
                  <a:lnTo>
                    <a:pt x="1515512" y="819460"/>
                  </a:lnTo>
                  <a:lnTo>
                    <a:pt x="1464924" y="826411"/>
                  </a:lnTo>
                  <a:lnTo>
                    <a:pt x="1436632" y="829121"/>
                  </a:lnTo>
                  <a:lnTo>
                    <a:pt x="1422726" y="829121"/>
                  </a:lnTo>
                  <a:lnTo>
                    <a:pt x="1408581" y="830533"/>
                  </a:lnTo>
                  <a:lnTo>
                    <a:pt x="281716" y="830533"/>
                  </a:lnTo>
                  <a:lnTo>
                    <a:pt x="264693" y="829121"/>
                  </a:lnTo>
                  <a:lnTo>
                    <a:pt x="250786" y="829121"/>
                  </a:lnTo>
                  <a:lnTo>
                    <a:pt x="222496" y="826411"/>
                  </a:lnTo>
                  <a:lnTo>
                    <a:pt x="171907" y="819460"/>
                  </a:lnTo>
                  <a:lnTo>
                    <a:pt x="123955" y="805560"/>
                  </a:lnTo>
                  <a:lnTo>
                    <a:pt x="101418" y="798726"/>
                  </a:lnTo>
                  <a:lnTo>
                    <a:pt x="62098" y="779289"/>
                  </a:lnTo>
                  <a:lnTo>
                    <a:pt x="33806" y="757140"/>
                  </a:lnTo>
                  <a:lnTo>
                    <a:pt x="19661" y="744653"/>
                  </a:lnTo>
                  <a:lnTo>
                    <a:pt x="5754" y="719797"/>
                  </a:lnTo>
                  <a:lnTo>
                    <a:pt x="0" y="706012"/>
                  </a:lnTo>
                  <a:lnTo>
                    <a:pt x="0" y="123226"/>
                  </a:lnTo>
                  <a:lnTo>
                    <a:pt x="5754" y="109324"/>
                  </a:lnTo>
                  <a:lnTo>
                    <a:pt x="19661" y="84467"/>
                  </a:lnTo>
                  <a:lnTo>
                    <a:pt x="47951" y="60907"/>
                  </a:lnTo>
                  <a:lnTo>
                    <a:pt x="62098" y="49833"/>
                  </a:lnTo>
                  <a:lnTo>
                    <a:pt x="101418" y="30394"/>
                  </a:lnTo>
                  <a:lnTo>
                    <a:pt x="146492" y="16611"/>
                  </a:lnTo>
                  <a:lnTo>
                    <a:pt x="171907" y="9660"/>
                  </a:lnTo>
                  <a:lnTo>
                    <a:pt x="222496" y="2829"/>
                  </a:lnTo>
                  <a:lnTo>
                    <a:pt x="250786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36527" y="2870565"/>
              <a:ext cx="1529946" cy="83099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1600" dirty="0" smtClean="0">
                  <a:solidFill>
                    <a:srgbClr val="000000"/>
                  </a:solidFill>
                  <a:latin typeface="Arial - 16"/>
                </a:rPr>
                <a:t>ТИПЫ И СТРУКТУРЫ ДАННЫХ</a:t>
              </a:r>
              <a:endParaRPr lang="ru-RU" sz="16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689123" y="4840326"/>
            <a:ext cx="1712468" cy="889719"/>
            <a:chOff x="2689123" y="4505486"/>
            <a:chExt cx="1712468" cy="889719"/>
          </a:xfrm>
        </p:grpSpPr>
        <p:sp>
          <p:nvSpPr>
            <p:cNvPr id="26" name="Полилиния 25"/>
            <p:cNvSpPr/>
            <p:nvPr/>
          </p:nvSpPr>
          <p:spPr>
            <a:xfrm>
              <a:off x="2689123" y="4505486"/>
              <a:ext cx="1712468" cy="889719"/>
            </a:xfrm>
            <a:custGeom>
              <a:avLst/>
              <a:gdLst/>
              <a:ahLst/>
              <a:cxnLst/>
              <a:rect l="0" t="0" r="0" b="0"/>
              <a:pathLst>
                <a:path w="1712468" h="889719">
                  <a:moveTo>
                    <a:pt x="285411" y="0"/>
                  </a:moveTo>
                  <a:lnTo>
                    <a:pt x="1455476" y="0"/>
                  </a:lnTo>
                  <a:lnTo>
                    <a:pt x="1484139" y="3029"/>
                  </a:lnTo>
                  <a:lnTo>
                    <a:pt x="1535391" y="10350"/>
                  </a:lnTo>
                  <a:lnTo>
                    <a:pt x="1583971" y="25242"/>
                  </a:lnTo>
                  <a:lnTo>
                    <a:pt x="1606804" y="32561"/>
                  </a:lnTo>
                  <a:lnTo>
                    <a:pt x="1646883" y="53383"/>
                  </a:lnTo>
                  <a:lnTo>
                    <a:pt x="1675303" y="77109"/>
                  </a:lnTo>
                  <a:lnTo>
                    <a:pt x="1689635" y="90487"/>
                  </a:lnTo>
                  <a:lnTo>
                    <a:pt x="1703966" y="117115"/>
                  </a:lnTo>
                  <a:lnTo>
                    <a:pt x="1709552" y="132007"/>
                  </a:lnTo>
                  <a:lnTo>
                    <a:pt x="1709552" y="139327"/>
                  </a:lnTo>
                  <a:lnTo>
                    <a:pt x="1712467" y="148287"/>
                  </a:lnTo>
                  <a:lnTo>
                    <a:pt x="1712467" y="741431"/>
                  </a:lnTo>
                  <a:lnTo>
                    <a:pt x="1709552" y="748877"/>
                  </a:lnTo>
                  <a:lnTo>
                    <a:pt x="1709552" y="756323"/>
                  </a:lnTo>
                  <a:lnTo>
                    <a:pt x="1703966" y="771088"/>
                  </a:lnTo>
                  <a:lnTo>
                    <a:pt x="1689635" y="797718"/>
                  </a:lnTo>
                  <a:lnTo>
                    <a:pt x="1661215" y="822958"/>
                  </a:lnTo>
                  <a:lnTo>
                    <a:pt x="1646883" y="834821"/>
                  </a:lnTo>
                  <a:lnTo>
                    <a:pt x="1606804" y="855644"/>
                  </a:lnTo>
                  <a:lnTo>
                    <a:pt x="1561139" y="870409"/>
                  </a:lnTo>
                  <a:lnTo>
                    <a:pt x="1535391" y="877855"/>
                  </a:lnTo>
                  <a:lnTo>
                    <a:pt x="1484139" y="885301"/>
                  </a:lnTo>
                  <a:lnTo>
                    <a:pt x="1455476" y="888204"/>
                  </a:lnTo>
                  <a:lnTo>
                    <a:pt x="1441388" y="888204"/>
                  </a:lnTo>
                  <a:lnTo>
                    <a:pt x="1427056" y="889718"/>
                  </a:lnTo>
                  <a:lnTo>
                    <a:pt x="285411" y="889718"/>
                  </a:lnTo>
                  <a:lnTo>
                    <a:pt x="268165" y="888204"/>
                  </a:lnTo>
                  <a:lnTo>
                    <a:pt x="254078" y="888204"/>
                  </a:lnTo>
                  <a:lnTo>
                    <a:pt x="225414" y="885301"/>
                  </a:lnTo>
                  <a:lnTo>
                    <a:pt x="174162" y="877855"/>
                  </a:lnTo>
                  <a:lnTo>
                    <a:pt x="125582" y="862964"/>
                  </a:lnTo>
                  <a:lnTo>
                    <a:pt x="102748" y="855644"/>
                  </a:lnTo>
                  <a:lnTo>
                    <a:pt x="62912" y="834821"/>
                  </a:lnTo>
                  <a:lnTo>
                    <a:pt x="34250" y="811095"/>
                  </a:lnTo>
                  <a:lnTo>
                    <a:pt x="19919" y="797718"/>
                  </a:lnTo>
                  <a:lnTo>
                    <a:pt x="5830" y="771088"/>
                  </a:lnTo>
                  <a:lnTo>
                    <a:pt x="0" y="756323"/>
                  </a:lnTo>
                  <a:lnTo>
                    <a:pt x="0" y="132007"/>
                  </a:lnTo>
                  <a:lnTo>
                    <a:pt x="5830" y="117115"/>
                  </a:lnTo>
                  <a:lnTo>
                    <a:pt x="19919" y="90487"/>
                  </a:lnTo>
                  <a:lnTo>
                    <a:pt x="48580" y="65247"/>
                  </a:lnTo>
                  <a:lnTo>
                    <a:pt x="62912" y="53383"/>
                  </a:lnTo>
                  <a:lnTo>
                    <a:pt x="102748" y="32561"/>
                  </a:lnTo>
                  <a:lnTo>
                    <a:pt x="148414" y="17794"/>
                  </a:lnTo>
                  <a:lnTo>
                    <a:pt x="174162" y="10350"/>
                  </a:lnTo>
                  <a:lnTo>
                    <a:pt x="225414" y="3029"/>
                  </a:lnTo>
                  <a:lnTo>
                    <a:pt x="254078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62621" y="4585561"/>
              <a:ext cx="1548347" cy="58477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1600" smtClean="0">
                  <a:solidFill>
                    <a:srgbClr val="000000"/>
                  </a:solidFill>
                  <a:latin typeface="Arial - 16"/>
                </a:rPr>
                <a:t>ОПЕРАЦИИ И ВЫРАЖЕНИЯ</a:t>
              </a:r>
              <a:endParaRPr lang="ru-RU" sz="160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879096" y="4764294"/>
            <a:ext cx="2385305" cy="1828818"/>
            <a:chOff x="4879096" y="4429454"/>
            <a:chExt cx="2385305" cy="1448019"/>
          </a:xfrm>
        </p:grpSpPr>
        <p:sp>
          <p:nvSpPr>
            <p:cNvPr id="29" name="Полилиния 28"/>
            <p:cNvSpPr/>
            <p:nvPr/>
          </p:nvSpPr>
          <p:spPr>
            <a:xfrm>
              <a:off x="4879096" y="4429454"/>
              <a:ext cx="2385305" cy="1384224"/>
            </a:xfrm>
            <a:custGeom>
              <a:avLst/>
              <a:gdLst/>
              <a:ahLst/>
              <a:cxnLst/>
              <a:rect l="0" t="0" r="0" b="0"/>
              <a:pathLst>
                <a:path w="2385305" h="1384224">
                  <a:moveTo>
                    <a:pt x="397551" y="0"/>
                  </a:moveTo>
                  <a:lnTo>
                    <a:pt x="2027341" y="0"/>
                  </a:lnTo>
                  <a:lnTo>
                    <a:pt x="2067264" y="4713"/>
                  </a:lnTo>
                  <a:lnTo>
                    <a:pt x="2138653" y="16100"/>
                  </a:lnTo>
                  <a:lnTo>
                    <a:pt x="2206320" y="39270"/>
                  </a:lnTo>
                  <a:lnTo>
                    <a:pt x="2238125" y="50656"/>
                  </a:lnTo>
                  <a:lnTo>
                    <a:pt x="2293951" y="83053"/>
                  </a:lnTo>
                  <a:lnTo>
                    <a:pt x="2333539" y="119967"/>
                  </a:lnTo>
                  <a:lnTo>
                    <a:pt x="2353501" y="140777"/>
                  </a:lnTo>
                  <a:lnTo>
                    <a:pt x="2373460" y="182207"/>
                  </a:lnTo>
                  <a:lnTo>
                    <a:pt x="2381245" y="205375"/>
                  </a:lnTo>
                  <a:lnTo>
                    <a:pt x="2381245" y="216762"/>
                  </a:lnTo>
                  <a:lnTo>
                    <a:pt x="2385304" y="230703"/>
                  </a:lnTo>
                  <a:lnTo>
                    <a:pt x="2385304" y="1153519"/>
                  </a:lnTo>
                  <a:lnTo>
                    <a:pt x="2381245" y="1165104"/>
                  </a:lnTo>
                  <a:lnTo>
                    <a:pt x="2381245" y="1176688"/>
                  </a:lnTo>
                  <a:lnTo>
                    <a:pt x="2373460" y="1199659"/>
                  </a:lnTo>
                  <a:lnTo>
                    <a:pt x="2353501" y="1241088"/>
                  </a:lnTo>
                  <a:lnTo>
                    <a:pt x="2313915" y="1280357"/>
                  </a:lnTo>
                  <a:lnTo>
                    <a:pt x="2293951" y="1298814"/>
                  </a:lnTo>
                  <a:lnTo>
                    <a:pt x="2238125" y="1331211"/>
                  </a:lnTo>
                  <a:lnTo>
                    <a:pt x="2174517" y="1354183"/>
                  </a:lnTo>
                  <a:lnTo>
                    <a:pt x="2138653" y="1365768"/>
                  </a:lnTo>
                  <a:lnTo>
                    <a:pt x="2067264" y="1377350"/>
                  </a:lnTo>
                  <a:lnTo>
                    <a:pt x="2027341" y="1381868"/>
                  </a:lnTo>
                  <a:lnTo>
                    <a:pt x="2007715" y="1381868"/>
                  </a:lnTo>
                  <a:lnTo>
                    <a:pt x="1987753" y="1384223"/>
                  </a:lnTo>
                  <a:lnTo>
                    <a:pt x="397551" y="1384223"/>
                  </a:lnTo>
                  <a:lnTo>
                    <a:pt x="373528" y="1381868"/>
                  </a:lnTo>
                  <a:lnTo>
                    <a:pt x="353906" y="1381868"/>
                  </a:lnTo>
                  <a:lnTo>
                    <a:pt x="313980" y="1377350"/>
                  </a:lnTo>
                  <a:lnTo>
                    <a:pt x="242589" y="1365768"/>
                  </a:lnTo>
                  <a:lnTo>
                    <a:pt x="174922" y="1342598"/>
                  </a:lnTo>
                  <a:lnTo>
                    <a:pt x="143119" y="1331211"/>
                  </a:lnTo>
                  <a:lnTo>
                    <a:pt x="87629" y="1298814"/>
                  </a:lnTo>
                  <a:lnTo>
                    <a:pt x="47706" y="1261900"/>
                  </a:lnTo>
                  <a:lnTo>
                    <a:pt x="27744" y="1241088"/>
                  </a:lnTo>
                  <a:lnTo>
                    <a:pt x="8120" y="1199659"/>
                  </a:lnTo>
                  <a:lnTo>
                    <a:pt x="0" y="1176688"/>
                  </a:lnTo>
                  <a:lnTo>
                    <a:pt x="0" y="205375"/>
                  </a:lnTo>
                  <a:lnTo>
                    <a:pt x="8120" y="182207"/>
                  </a:lnTo>
                  <a:lnTo>
                    <a:pt x="27744" y="140777"/>
                  </a:lnTo>
                  <a:lnTo>
                    <a:pt x="67668" y="101511"/>
                  </a:lnTo>
                  <a:lnTo>
                    <a:pt x="87629" y="83053"/>
                  </a:lnTo>
                  <a:lnTo>
                    <a:pt x="143119" y="50656"/>
                  </a:lnTo>
                  <a:lnTo>
                    <a:pt x="206727" y="27685"/>
                  </a:lnTo>
                  <a:lnTo>
                    <a:pt x="242589" y="16100"/>
                  </a:lnTo>
                  <a:lnTo>
                    <a:pt x="313980" y="4713"/>
                  </a:lnTo>
                  <a:lnTo>
                    <a:pt x="353906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06420" y="4554034"/>
              <a:ext cx="2106802" cy="132343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1600" dirty="0" smtClean="0">
                  <a:solidFill>
                    <a:srgbClr val="000000"/>
                  </a:solidFill>
                  <a:latin typeface="Arial - 16"/>
                </a:rPr>
                <a:t>ОПЕРАТОРЫ:</a:t>
              </a:r>
            </a:p>
            <a:p>
              <a:r>
                <a:rPr lang="ru-RU" sz="1600" dirty="0" smtClean="0">
                  <a:solidFill>
                    <a:srgbClr val="000000"/>
                  </a:solidFill>
                  <a:latin typeface="Arial - 16"/>
                </a:rPr>
                <a:t>- ПРИСВАИВАНИЯ</a:t>
              </a:r>
            </a:p>
            <a:p>
              <a:r>
                <a:rPr lang="ru-RU" sz="1600" dirty="0" smtClean="0">
                  <a:solidFill>
                    <a:srgbClr val="000000"/>
                  </a:solidFill>
                  <a:latin typeface="Arial - 16"/>
                </a:rPr>
                <a:t>- ВЕТВЛЕНИЯ</a:t>
              </a:r>
            </a:p>
            <a:p>
              <a:r>
                <a:rPr lang="ru-RU" sz="1600" dirty="0" smtClean="0">
                  <a:solidFill>
                    <a:srgbClr val="000000"/>
                  </a:solidFill>
                  <a:latin typeface="Arial - 16"/>
                </a:rPr>
                <a:t>-ЦИКЛА</a:t>
              </a:r>
            </a:p>
            <a:p>
              <a:r>
                <a:rPr lang="ru-RU" sz="1600" dirty="0" smtClean="0">
                  <a:solidFill>
                    <a:srgbClr val="000000"/>
                  </a:solidFill>
                  <a:latin typeface="Arial - 16"/>
                </a:rPr>
                <a:t>....</a:t>
              </a:r>
              <a:endParaRPr lang="ru-RU" sz="16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7445071" y="4783260"/>
            <a:ext cx="2435530" cy="1365258"/>
            <a:chOff x="7638105" y="4448420"/>
            <a:chExt cx="2242496" cy="909350"/>
          </a:xfrm>
        </p:grpSpPr>
        <p:sp>
          <p:nvSpPr>
            <p:cNvPr id="32" name="Полилиния 31"/>
            <p:cNvSpPr/>
            <p:nvPr/>
          </p:nvSpPr>
          <p:spPr>
            <a:xfrm>
              <a:off x="7638105" y="4448420"/>
              <a:ext cx="2242496" cy="870585"/>
            </a:xfrm>
            <a:custGeom>
              <a:avLst/>
              <a:gdLst/>
              <a:ahLst/>
              <a:cxnLst/>
              <a:rect l="0" t="0" r="0" b="0"/>
              <a:pathLst>
                <a:path w="2242496" h="870585">
                  <a:moveTo>
                    <a:pt x="373749" y="0"/>
                  </a:moveTo>
                  <a:lnTo>
                    <a:pt x="1905961" y="0"/>
                  </a:lnTo>
                  <a:lnTo>
                    <a:pt x="1943495" y="2964"/>
                  </a:lnTo>
                  <a:lnTo>
                    <a:pt x="2010612" y="10127"/>
                  </a:lnTo>
                  <a:lnTo>
                    <a:pt x="2074226" y="24698"/>
                  </a:lnTo>
                  <a:lnTo>
                    <a:pt x="2104127" y="31861"/>
                  </a:lnTo>
                  <a:lnTo>
                    <a:pt x="2156611" y="52235"/>
                  </a:lnTo>
                  <a:lnTo>
                    <a:pt x="2193829" y="75451"/>
                  </a:lnTo>
                  <a:lnTo>
                    <a:pt x="2212594" y="88541"/>
                  </a:lnTo>
                  <a:lnTo>
                    <a:pt x="2231362" y="114596"/>
                  </a:lnTo>
                  <a:lnTo>
                    <a:pt x="2238679" y="129168"/>
                  </a:lnTo>
                  <a:lnTo>
                    <a:pt x="2238679" y="136330"/>
                  </a:lnTo>
                  <a:lnTo>
                    <a:pt x="2242495" y="145098"/>
                  </a:lnTo>
                  <a:lnTo>
                    <a:pt x="2242495" y="725486"/>
                  </a:lnTo>
                  <a:lnTo>
                    <a:pt x="2238679" y="732772"/>
                  </a:lnTo>
                  <a:lnTo>
                    <a:pt x="2238679" y="740058"/>
                  </a:lnTo>
                  <a:lnTo>
                    <a:pt x="2231362" y="754506"/>
                  </a:lnTo>
                  <a:lnTo>
                    <a:pt x="2212594" y="780562"/>
                  </a:lnTo>
                  <a:lnTo>
                    <a:pt x="2175379" y="805259"/>
                  </a:lnTo>
                  <a:lnTo>
                    <a:pt x="2156611" y="816867"/>
                  </a:lnTo>
                  <a:lnTo>
                    <a:pt x="2104127" y="837243"/>
                  </a:lnTo>
                  <a:lnTo>
                    <a:pt x="2044328" y="851690"/>
                  </a:lnTo>
                  <a:lnTo>
                    <a:pt x="2010612" y="858976"/>
                  </a:lnTo>
                  <a:lnTo>
                    <a:pt x="1943495" y="866262"/>
                  </a:lnTo>
                  <a:lnTo>
                    <a:pt x="1905961" y="869102"/>
                  </a:lnTo>
                  <a:lnTo>
                    <a:pt x="1887512" y="869102"/>
                  </a:lnTo>
                  <a:lnTo>
                    <a:pt x="1868746" y="870584"/>
                  </a:lnTo>
                  <a:lnTo>
                    <a:pt x="373749" y="870584"/>
                  </a:lnTo>
                  <a:lnTo>
                    <a:pt x="351164" y="869102"/>
                  </a:lnTo>
                  <a:lnTo>
                    <a:pt x="332716" y="869102"/>
                  </a:lnTo>
                  <a:lnTo>
                    <a:pt x="295182" y="866262"/>
                  </a:lnTo>
                  <a:lnTo>
                    <a:pt x="228067" y="858976"/>
                  </a:lnTo>
                  <a:lnTo>
                    <a:pt x="164450" y="844404"/>
                  </a:lnTo>
                  <a:lnTo>
                    <a:pt x="134549" y="837243"/>
                  </a:lnTo>
                  <a:lnTo>
                    <a:pt x="82383" y="816867"/>
                  </a:lnTo>
                  <a:lnTo>
                    <a:pt x="44852" y="793651"/>
                  </a:lnTo>
                  <a:lnTo>
                    <a:pt x="26083" y="780562"/>
                  </a:lnTo>
                  <a:lnTo>
                    <a:pt x="7634" y="754506"/>
                  </a:lnTo>
                  <a:lnTo>
                    <a:pt x="0" y="740058"/>
                  </a:lnTo>
                  <a:lnTo>
                    <a:pt x="0" y="129168"/>
                  </a:lnTo>
                  <a:lnTo>
                    <a:pt x="7634" y="114596"/>
                  </a:lnTo>
                  <a:lnTo>
                    <a:pt x="26083" y="88541"/>
                  </a:lnTo>
                  <a:lnTo>
                    <a:pt x="63616" y="63843"/>
                  </a:lnTo>
                  <a:lnTo>
                    <a:pt x="82383" y="52235"/>
                  </a:lnTo>
                  <a:lnTo>
                    <a:pt x="134549" y="31861"/>
                  </a:lnTo>
                  <a:lnTo>
                    <a:pt x="194349" y="17412"/>
                  </a:lnTo>
                  <a:lnTo>
                    <a:pt x="228067" y="10127"/>
                  </a:lnTo>
                  <a:lnTo>
                    <a:pt x="295182" y="2964"/>
                  </a:lnTo>
                  <a:lnTo>
                    <a:pt x="332716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54005" y="4526773"/>
              <a:ext cx="1988271" cy="83099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1600" dirty="0" smtClean="0">
                  <a:solidFill>
                    <a:srgbClr val="000000"/>
                  </a:solidFill>
                  <a:latin typeface="Arial - 16"/>
                </a:rPr>
                <a:t>ОРГАНИЗАЦИЯ И ИСПОЛЬЗОВАНИЕ ПРОГРАММ</a:t>
              </a:r>
              <a:endParaRPr lang="ru-RU" sz="16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35" name="Прямая соединительная линия 34"/>
          <p:cNvCxnSpPr/>
          <p:nvPr/>
        </p:nvCxnSpPr>
        <p:spPr>
          <a:xfrm>
            <a:off x="4592066" y="774954"/>
            <a:ext cx="0" cy="44005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6271" y="994918"/>
            <a:ext cx="6304661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710932" y="994918"/>
            <a:ext cx="0" cy="38265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406271" y="985393"/>
            <a:ext cx="0" cy="34442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138428" y="2255978"/>
            <a:ext cx="0" cy="26967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558601" y="2630806"/>
            <a:ext cx="0" cy="25465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243199" y="2860489"/>
            <a:ext cx="252564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768848" y="2879666"/>
            <a:ext cx="0" cy="430403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233547" y="2850964"/>
            <a:ext cx="0" cy="153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8217916" y="2324735"/>
            <a:ext cx="0" cy="44005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711444" y="4008569"/>
            <a:ext cx="0" cy="75577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367532" y="4630361"/>
            <a:ext cx="552970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348355" y="4639886"/>
            <a:ext cx="0" cy="20091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7239" y="4620836"/>
            <a:ext cx="0" cy="153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8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338" y="825500"/>
            <a:ext cx="2316113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Arial - 36"/>
              </a:rPr>
              <a:t>Алфавит -</a:t>
            </a:r>
            <a:endParaRPr lang="ru-RU" sz="3200" dirty="0">
              <a:solidFill>
                <a:srgbClr val="0000FF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00" y="2654300"/>
            <a:ext cx="2747640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200" smtClean="0">
                <a:solidFill>
                  <a:srgbClr val="0000FF"/>
                </a:solidFill>
                <a:latin typeface="Arial - 36"/>
              </a:rPr>
              <a:t>Синтаксис - </a:t>
            </a:r>
            <a:endParaRPr lang="ru-RU" sz="3200">
              <a:solidFill>
                <a:srgbClr val="0000FF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900" y="4392543"/>
            <a:ext cx="2867968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Arial - 36"/>
              </a:rPr>
              <a:t>Семантика - </a:t>
            </a:r>
            <a:endParaRPr lang="ru-RU" sz="3200" dirty="0">
              <a:solidFill>
                <a:srgbClr val="0000FF"/>
              </a:solidFill>
              <a:latin typeface="Arial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5744" y="2531188"/>
            <a:ext cx="5763895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 - 24"/>
              </a:rPr>
              <a:t>это множество символов, допустимых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 - 24"/>
              </a:rPr>
              <a:t>в записи текстов программ</a:t>
            </a:r>
            <a:endParaRPr lang="ru-RU" sz="2400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5744" y="4330986"/>
            <a:ext cx="6409436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 - 24"/>
              </a:rPr>
              <a:t>это правописание языковых конструкций (имён, констант, выражений, операторов и др.)</a:t>
            </a:r>
            <a:endParaRPr lang="ru-RU" sz="2400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5744" y="702388"/>
            <a:ext cx="6667754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 - 24"/>
              </a:rPr>
              <a:t>это смысловое содержание языковой конструкции</a:t>
            </a:r>
            <a:endParaRPr lang="ru-RU" sz="2400" dirty="0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51576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544" y="1284514"/>
            <a:ext cx="8424936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 - 28"/>
              </a:rPr>
              <a:t>Структура языка </a:t>
            </a:r>
          </a:p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 - 28"/>
              </a:rPr>
              <a:t>программирования Паскаль</a:t>
            </a:r>
            <a:endParaRPr lang="ru-RU" sz="4000" b="1" dirty="0">
              <a:solidFill>
                <a:srgbClr val="000000"/>
              </a:solidFill>
              <a:latin typeface="Times New Roman - 28"/>
            </a:endParaRPr>
          </a:p>
        </p:txBody>
      </p:sp>
    </p:spTree>
    <p:extLst>
      <p:ext uri="{BB962C8B-B14F-4D97-AF65-F5344CB8AC3E}">
        <p14:creationId xmlns:p14="http://schemas.microsoft.com/office/powerpoint/2010/main" val="28548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7512" y="520700"/>
            <a:ext cx="6264696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заголовок программы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872" y="1592774"/>
            <a:ext cx="6811584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тело программы (блок).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3308" y="3161928"/>
            <a:ext cx="8126476" cy="206210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 - 36"/>
              </a:rPr>
              <a:t>блок содержит: </a:t>
            </a:r>
          </a:p>
          <a:p>
            <a:pPr marL="457200" indent="-457200">
              <a:buFontTx/>
              <a:buChar char="-"/>
            </a:pPr>
            <a:r>
              <a:rPr lang="ru-RU" sz="3200" u="sng" dirty="0" smtClean="0">
                <a:solidFill>
                  <a:srgbClr val="000000"/>
                </a:solidFill>
                <a:latin typeface="Arial - 36"/>
              </a:rPr>
              <a:t>разделы </a:t>
            </a:r>
            <a:r>
              <a:rPr lang="ru-RU" sz="3200" u="sng" dirty="0" smtClean="0">
                <a:solidFill>
                  <a:srgbClr val="000000"/>
                </a:solidFill>
                <a:latin typeface="Arial - 36"/>
              </a:rPr>
              <a:t>описания</a:t>
            </a:r>
            <a:r>
              <a:rPr lang="ru-RU" sz="3200" dirty="0" smtClean="0">
                <a:solidFill>
                  <a:srgbClr val="000000"/>
                </a:solidFill>
                <a:latin typeface="Arial - 36"/>
              </a:rPr>
              <a:t> (меток, констант, типов, переменных, подпрограмм)    </a:t>
            </a:r>
            <a:endParaRPr lang="ru-RU" sz="3200" dirty="0" smtClean="0">
              <a:solidFill>
                <a:srgbClr val="000000"/>
              </a:solidFill>
              <a:latin typeface="Arial - 36"/>
            </a:endParaRPr>
          </a:p>
          <a:p>
            <a:pPr marL="457200" indent="-457200">
              <a:buFontTx/>
              <a:buChar char="-"/>
            </a:pPr>
            <a:r>
              <a:rPr lang="ru-RU" sz="3200" u="sng" dirty="0" smtClean="0">
                <a:solidFill>
                  <a:srgbClr val="000000"/>
                </a:solidFill>
                <a:latin typeface="Arial - 36"/>
              </a:rPr>
              <a:t>раздел </a:t>
            </a:r>
            <a:r>
              <a:rPr lang="ru-RU" sz="3200" u="sng" dirty="0" smtClean="0">
                <a:solidFill>
                  <a:srgbClr val="000000"/>
                </a:solidFill>
                <a:latin typeface="Arial - 36"/>
              </a:rPr>
              <a:t>операторов</a:t>
            </a:r>
            <a:r>
              <a:rPr lang="ru-RU" sz="3200" dirty="0" smtClean="0">
                <a:solidFill>
                  <a:srgbClr val="000000"/>
                </a:solidFill>
                <a:latin typeface="Arial - 36"/>
              </a:rPr>
              <a:t>.</a:t>
            </a:r>
            <a:endParaRPr lang="ru-RU" sz="3200" dirty="0">
              <a:solidFill>
                <a:srgbClr val="000000"/>
              </a:solidFill>
              <a:latin typeface="Arial - 36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5464" y="1361728"/>
            <a:ext cx="907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81000" y="5826224"/>
            <a:ext cx="907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91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330200"/>
            <a:ext cx="9791700" cy="64633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Program &lt;</a:t>
            </a:r>
            <a:r>
              <a:rPr lang="ru-RU" sz="2700" dirty="0" smtClean="0">
                <a:solidFill>
                  <a:srgbClr val="000000"/>
                </a:solidFill>
                <a:latin typeface="Arial - 36"/>
              </a:rPr>
              <a:t>имя программы&gt;</a:t>
            </a:r>
          </a:p>
          <a:p>
            <a:endParaRPr lang="ru-RU" sz="27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La</a:t>
            </a:r>
            <a:r>
              <a:rPr lang="en-US" sz="2700" u="sng" dirty="0" smtClean="0">
                <a:solidFill>
                  <a:srgbClr val="000000"/>
                </a:solidFill>
                <a:latin typeface="Arial - 36"/>
              </a:rPr>
              <a:t>bel</a:t>
            </a:r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 &lt;</a:t>
            </a:r>
            <a:r>
              <a:rPr lang="ru-RU" sz="2700" dirty="0" smtClean="0">
                <a:solidFill>
                  <a:srgbClr val="000000"/>
                </a:solidFill>
                <a:latin typeface="Arial - 36"/>
              </a:rPr>
              <a:t>раздел меток&gt;</a:t>
            </a:r>
          </a:p>
          <a:p>
            <a:endParaRPr lang="ru-RU" sz="27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dirty="0" err="1" smtClean="0">
                <a:solidFill>
                  <a:srgbClr val="000000"/>
                </a:solidFill>
                <a:latin typeface="Arial - 36"/>
              </a:rPr>
              <a:t>Co</a:t>
            </a:r>
            <a:r>
              <a:rPr lang="en-US" sz="2700" u="sng" dirty="0" err="1" smtClean="0">
                <a:solidFill>
                  <a:srgbClr val="000000"/>
                </a:solidFill>
                <a:latin typeface="Arial - 36"/>
              </a:rPr>
              <a:t>nst</a:t>
            </a:r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 &lt;</a:t>
            </a:r>
            <a:r>
              <a:rPr lang="ru-RU" sz="2700" dirty="0" smtClean="0">
                <a:solidFill>
                  <a:srgbClr val="000000"/>
                </a:solidFill>
                <a:latin typeface="Arial - 36"/>
              </a:rPr>
              <a:t>раздел констант&gt;</a:t>
            </a:r>
          </a:p>
          <a:p>
            <a:endParaRPr lang="ru-RU" sz="27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Ty</a:t>
            </a:r>
            <a:r>
              <a:rPr lang="en-US" sz="2700" u="sng" dirty="0" smtClean="0">
                <a:solidFill>
                  <a:srgbClr val="000000"/>
                </a:solidFill>
                <a:latin typeface="Arial - 36"/>
              </a:rPr>
              <a:t>pe</a:t>
            </a:r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 &lt;</a:t>
            </a:r>
            <a:r>
              <a:rPr lang="ru-RU" sz="2700" dirty="0" smtClean="0">
                <a:solidFill>
                  <a:srgbClr val="000000"/>
                </a:solidFill>
                <a:latin typeface="Arial - 36"/>
              </a:rPr>
              <a:t>раздел типов&gt;</a:t>
            </a:r>
          </a:p>
          <a:p>
            <a:endParaRPr lang="ru-RU" sz="27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dirty="0" err="1" smtClean="0">
                <a:solidFill>
                  <a:srgbClr val="000000"/>
                </a:solidFill>
                <a:latin typeface="Arial - 36"/>
              </a:rPr>
              <a:t>Va</a:t>
            </a:r>
            <a:r>
              <a:rPr lang="en-US" sz="2700" u="sng" dirty="0" err="1" smtClean="0">
                <a:solidFill>
                  <a:srgbClr val="000000"/>
                </a:solidFill>
                <a:latin typeface="Arial - 36"/>
              </a:rPr>
              <a:t>r</a:t>
            </a:r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 &lt;</a:t>
            </a:r>
            <a:r>
              <a:rPr lang="ru-RU" sz="2700" dirty="0" smtClean="0">
                <a:solidFill>
                  <a:srgbClr val="000000"/>
                </a:solidFill>
                <a:latin typeface="Arial - 36"/>
              </a:rPr>
              <a:t>раздел переменных&gt;</a:t>
            </a:r>
          </a:p>
          <a:p>
            <a:endParaRPr lang="ru-RU" sz="27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Procedure (Function) &lt;</a:t>
            </a:r>
            <a:r>
              <a:rPr lang="ru-RU" sz="2700" dirty="0" smtClean="0">
                <a:solidFill>
                  <a:srgbClr val="000000"/>
                </a:solidFill>
                <a:latin typeface="Arial - 36"/>
              </a:rPr>
              <a:t>раздел подпрограмм&gt;</a:t>
            </a:r>
          </a:p>
          <a:p>
            <a:endParaRPr lang="ru-RU" sz="27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Begin </a:t>
            </a:r>
          </a:p>
          <a:p>
            <a:r>
              <a:rPr lang="ru-RU" sz="2700" dirty="0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ru-RU" sz="2700" dirty="0" smtClean="0">
                <a:solidFill>
                  <a:srgbClr val="000000"/>
                </a:solidFill>
                <a:latin typeface="Arial - 36"/>
              </a:rPr>
              <a:t>&lt;</a:t>
            </a:r>
            <a:r>
              <a:rPr lang="ru-RU" sz="2700" dirty="0" smtClean="0">
                <a:solidFill>
                  <a:srgbClr val="000000"/>
                </a:solidFill>
                <a:latin typeface="Arial - 36"/>
              </a:rPr>
              <a:t>раздел операторов&gt;</a:t>
            </a:r>
          </a:p>
          <a:p>
            <a:r>
              <a:rPr lang="en-US" sz="2700" dirty="0" smtClean="0">
                <a:solidFill>
                  <a:srgbClr val="000000"/>
                </a:solidFill>
                <a:latin typeface="Arial - 36"/>
              </a:rPr>
              <a:t>End.</a:t>
            </a:r>
            <a:endParaRPr lang="ru-RU" sz="2700" dirty="0">
              <a:solidFill>
                <a:srgbClr val="000000"/>
              </a:solidFill>
              <a:latin typeface="Arial - 36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1135" y="1052322"/>
            <a:ext cx="0" cy="2276983"/>
          </a:xfrm>
          <a:prstGeom prst="line">
            <a:avLst/>
          </a:prstGeom>
          <a:ln w="1905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0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88900"/>
            <a:ext cx="2733452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Comic Sans MS - 24"/>
              </a:rPr>
              <a:t>Алфавит:</a:t>
            </a:r>
            <a:endParaRPr lang="ru-RU" sz="2800" dirty="0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" y="740658"/>
            <a:ext cx="9642028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i="1" u="sng" dirty="0" smtClean="0">
                <a:solidFill>
                  <a:srgbClr val="000000"/>
                </a:solidFill>
                <a:latin typeface="Arial - 24"/>
              </a:rPr>
              <a:t>Латинские буквы:</a:t>
            </a:r>
            <a:r>
              <a:rPr lang="ru-RU" sz="2800" i="1" dirty="0" smtClean="0">
                <a:solidFill>
                  <a:srgbClr val="000000"/>
                </a:solidFill>
                <a:latin typeface="Arial - 24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от </a:t>
            </a:r>
            <a:r>
              <a:rPr lang="en-US" sz="2800" dirty="0" smtClean="0">
                <a:solidFill>
                  <a:srgbClr val="000000"/>
                </a:solidFill>
                <a:latin typeface="Arial - 24"/>
              </a:rPr>
              <a:t>A 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до </a:t>
            </a:r>
            <a:r>
              <a:rPr lang="en-US" sz="2800" dirty="0" smtClean="0">
                <a:solidFill>
                  <a:srgbClr val="000000"/>
                </a:solidFill>
                <a:latin typeface="Arial - 24"/>
              </a:rPr>
              <a:t>Z (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прописные) и от </a:t>
            </a:r>
            <a:r>
              <a:rPr lang="en-US" sz="2800" dirty="0" smtClean="0">
                <a:solidFill>
                  <a:srgbClr val="000000"/>
                </a:solidFill>
                <a:latin typeface="Arial - 24"/>
              </a:rPr>
              <a:t>a 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до </a:t>
            </a:r>
            <a:r>
              <a:rPr lang="en-US" sz="2800" dirty="0" smtClean="0">
                <a:solidFill>
                  <a:srgbClr val="000000"/>
                </a:solidFill>
                <a:latin typeface="Arial - 24"/>
              </a:rPr>
              <a:t>z (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строчные)</a:t>
            </a:r>
            <a:endParaRPr lang="ru-RU" sz="2800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614" y="1748190"/>
            <a:ext cx="736765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i="1" u="sng" dirty="0" smtClean="0">
                <a:solidFill>
                  <a:srgbClr val="000000"/>
                </a:solidFill>
                <a:latin typeface="Arial - 24"/>
              </a:rPr>
              <a:t>Цифры: 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0, 1, 2, 3, 4, 5, 6, 7, 8, 9</a:t>
            </a:r>
            <a:endParaRPr lang="ru-RU" sz="2800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2566700"/>
            <a:ext cx="9670223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i="1" u="sng" dirty="0" smtClean="0">
                <a:solidFill>
                  <a:srgbClr val="000000"/>
                </a:solidFill>
                <a:latin typeface="Arial - 24"/>
              </a:rPr>
              <a:t>Специальные символы:</a:t>
            </a:r>
            <a:r>
              <a:rPr lang="ru-RU" sz="2800" u="sng" dirty="0" smtClean="0">
                <a:solidFill>
                  <a:srgbClr val="000000"/>
                </a:solidFill>
                <a:latin typeface="Arial - 24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+ - * / = &lt; &gt; [ ] . , ( ) : ; { } ^ @ $ #</a:t>
            </a:r>
            <a:endParaRPr lang="ru-RU" sz="2800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" y="3233936"/>
            <a:ext cx="6833716" cy="31085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i="1" u="sng" dirty="0" smtClean="0">
                <a:solidFill>
                  <a:srgbClr val="000000"/>
                </a:solidFill>
                <a:latin typeface="Arial - 24"/>
              </a:rPr>
              <a:t>Единые символы:</a:t>
            </a:r>
            <a:r>
              <a:rPr lang="ru-RU" sz="2800" i="1" dirty="0" smtClean="0">
                <a:solidFill>
                  <a:srgbClr val="000000"/>
                </a:solidFill>
                <a:latin typeface="Arial - 24"/>
              </a:rPr>
              <a:t> </a:t>
            </a:r>
          </a:p>
          <a:p>
            <a:r>
              <a:rPr lang="ru-RU" sz="2800" i="1" dirty="0" smtClean="0">
                <a:solidFill>
                  <a:srgbClr val="000000"/>
                </a:solidFill>
                <a:latin typeface="Arial - 24"/>
              </a:rPr>
              <a:t>: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= знак присваивания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&gt;= больше или равно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&lt;&gt; не равно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&lt;= меньше или равно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(**) ограничители комментариев, как { }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(. .) </a:t>
            </a:r>
            <a:r>
              <a:rPr lang="ru-RU" sz="2800" dirty="0" err="1" smtClean="0">
                <a:solidFill>
                  <a:srgbClr val="000000"/>
                </a:solidFill>
                <a:latin typeface="Arial - 24"/>
              </a:rPr>
              <a:t>экивалент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 [ ]</a:t>
            </a:r>
            <a:endParaRPr lang="ru-RU" sz="2800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614" y="6474296"/>
            <a:ext cx="9467088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800" i="1" dirty="0" smtClean="0">
                <a:solidFill>
                  <a:srgbClr val="000000"/>
                </a:solidFill>
                <a:latin typeface="Arial - 24"/>
              </a:rPr>
              <a:t>Пробелы: 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символ пробела (код </a:t>
            </a:r>
            <a:r>
              <a:rPr lang="en-US" sz="2800" dirty="0" smtClean="0">
                <a:solidFill>
                  <a:srgbClr val="000000"/>
                </a:solidFill>
                <a:latin typeface="Arial - 24"/>
              </a:rPr>
              <a:t>ASCII 32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) и все управляющие символы кода </a:t>
            </a:r>
            <a:r>
              <a:rPr lang="en-US" sz="2800" dirty="0" smtClean="0">
                <a:solidFill>
                  <a:srgbClr val="000000"/>
                </a:solidFill>
                <a:latin typeface="Arial - 24"/>
              </a:rPr>
              <a:t>ASCII (</a:t>
            </a:r>
            <a:r>
              <a:rPr lang="ru-RU" sz="2800" dirty="0" smtClean="0">
                <a:solidFill>
                  <a:srgbClr val="000000"/>
                </a:solidFill>
                <a:latin typeface="Arial - 24"/>
              </a:rPr>
              <a:t>от 0 до 31)</a:t>
            </a:r>
            <a:endParaRPr lang="ru-RU" sz="2800" dirty="0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37399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06400"/>
            <a:ext cx="454647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Comic Sans MS - 24"/>
              </a:rPr>
              <a:t>Служебные слова:</a:t>
            </a:r>
            <a:endParaRPr lang="ru-RU" sz="2800" dirty="0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1206500"/>
            <a:ext cx="7568032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 - 35"/>
              </a:rPr>
              <a:t>program, array, if, </a:t>
            </a:r>
            <a:r>
              <a:rPr lang="en-US" sz="4000" dirty="0" err="1" smtClean="0">
                <a:solidFill>
                  <a:srgbClr val="000000"/>
                </a:solidFill>
                <a:latin typeface="Arial - 35"/>
              </a:rPr>
              <a:t>var</a:t>
            </a:r>
            <a:r>
              <a:rPr lang="en-US" sz="4000" dirty="0" smtClean="0">
                <a:solidFill>
                  <a:srgbClr val="000000"/>
                </a:solidFill>
                <a:latin typeface="Arial - 35"/>
              </a:rPr>
              <a:t>, while, do </a:t>
            </a:r>
            <a:r>
              <a:rPr lang="ru-RU" sz="4000" dirty="0" smtClean="0">
                <a:solidFill>
                  <a:srgbClr val="000000"/>
                </a:solidFill>
                <a:latin typeface="Arial - 35"/>
              </a:rPr>
              <a:t>и др.</a:t>
            </a:r>
            <a:endParaRPr lang="ru-RU" sz="4000" dirty="0">
              <a:solidFill>
                <a:srgbClr val="000000"/>
              </a:solidFill>
              <a:latin typeface="Arial - 35"/>
            </a:endParaRPr>
          </a:p>
        </p:txBody>
      </p:sp>
    </p:spTree>
    <p:extLst>
      <p:ext uri="{BB962C8B-B14F-4D97-AF65-F5344CB8AC3E}">
        <p14:creationId xmlns:p14="http://schemas.microsoft.com/office/powerpoint/2010/main" val="36837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31800"/>
            <a:ext cx="9566529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Comic Sans MS - 24"/>
              </a:rPr>
              <a:t>Идентификатором </a:t>
            </a:r>
            <a:r>
              <a:rPr lang="ru-RU" sz="3200" dirty="0" smtClean="0">
                <a:solidFill>
                  <a:srgbClr val="000000"/>
                </a:solidFill>
                <a:latin typeface="Comic Sans MS - 24"/>
              </a:rPr>
              <a:t>называется символическое имя определённого программного объекта.</a:t>
            </a:r>
            <a:endParaRPr lang="ru-RU" sz="3200" dirty="0">
              <a:solidFill>
                <a:srgbClr val="000000"/>
              </a:solidFill>
              <a:latin typeface="Comic Sans MS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0" y="2006600"/>
            <a:ext cx="9518650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 - 24"/>
              </a:rPr>
              <a:t>Объекты - имена констант, переменных, типов данных, процедур, функций и программ</a:t>
            </a:r>
            <a:endParaRPr lang="ru-RU" sz="3200" dirty="0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464" y="3954909"/>
            <a:ext cx="9544050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Comic Sans MS - 24"/>
              </a:rPr>
              <a:t>Идентификатор - </a:t>
            </a:r>
            <a:r>
              <a:rPr lang="ru-RU" sz="3200" dirty="0" smtClean="0">
                <a:solidFill>
                  <a:srgbClr val="000000"/>
                </a:solidFill>
                <a:latin typeface="Comic Sans MS - 24"/>
              </a:rPr>
              <a:t>это любая последовательность букв и цифр, </a:t>
            </a:r>
            <a:r>
              <a:rPr lang="ru-RU" sz="3200" dirty="0" smtClean="0">
                <a:solidFill>
                  <a:srgbClr val="000000"/>
                </a:solidFill>
                <a:latin typeface="Comic Sans MS - 24"/>
              </a:rPr>
              <a:t>начинающаяся </a:t>
            </a:r>
            <a:r>
              <a:rPr lang="ru-RU" sz="3200" dirty="0" smtClean="0">
                <a:solidFill>
                  <a:srgbClr val="000000"/>
                </a:solidFill>
                <a:latin typeface="Comic Sans MS - 24"/>
              </a:rPr>
              <a:t>с буквы.</a:t>
            </a:r>
            <a:endParaRPr lang="ru-RU" sz="3200" dirty="0">
              <a:solidFill>
                <a:srgbClr val="000000"/>
              </a:solidFill>
              <a:latin typeface="Comic Sans MS - 24"/>
            </a:endParaRPr>
          </a:p>
        </p:txBody>
      </p:sp>
    </p:spTree>
    <p:extLst>
      <p:ext uri="{BB962C8B-B14F-4D97-AF65-F5344CB8AC3E}">
        <p14:creationId xmlns:p14="http://schemas.microsoft.com/office/powerpoint/2010/main" val="207473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382</Words>
  <Application>Microsoft Office PowerPoint</Application>
  <PresentationFormat>Произвольный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Arial - 24</vt:lpstr>
      <vt:lpstr>Calibri</vt:lpstr>
      <vt:lpstr>Comic Sans MS - 24</vt:lpstr>
      <vt:lpstr>Times New Roman - 28</vt:lpstr>
      <vt:lpstr>Arial - 16</vt:lpstr>
      <vt:lpstr>Arial - 35</vt:lpstr>
      <vt:lpstr>Arial - 36</vt:lpstr>
      <vt:lpstr>Тема Office</vt:lpstr>
      <vt:lpstr>Структура языка программирования Паскаль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Д/з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2014-11-04T17:42:16Z</dcterms:created>
  <dcterms:modified xsi:type="dcterms:W3CDTF">2014-11-04T18:06:46Z</dcterms:modified>
</cp:coreProperties>
</file>