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77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A9B5A-2E44-4572-8293-86246116000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 rot="20451080">
            <a:off x="7742612" y="5591349"/>
            <a:ext cx="12573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:\Documents and Settings\Aida\Рабочий стол\текстуры и фоны, клипарты\EDUCATION\2 (111)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42844" y="5929330"/>
            <a:ext cx="1544637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358246" cy="242889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проекта урока математики </a:t>
            </a:r>
            <a:r>
              <a:rPr lang="ru-RU" dirty="0" smtClean="0"/>
              <a:t>по </a:t>
            </a:r>
            <a:r>
              <a:rPr lang="ru-RU" dirty="0" smtClean="0"/>
              <a:t>теме «Сложение отрицательных чисел» (фрагмент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для учащихся 6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00438"/>
            <a:ext cx="8215370" cy="278608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Выполнила Мордовских </a:t>
            </a:r>
            <a:r>
              <a:rPr lang="ru-RU" dirty="0" smtClean="0"/>
              <a:t>Надежда Васильевна, учитель математики МБОУ Сарасинской </a:t>
            </a:r>
            <a:r>
              <a:rPr lang="ru-RU" dirty="0" smtClean="0"/>
              <a:t>СОШ Алтайского района Алтайского края,</a:t>
            </a:r>
          </a:p>
          <a:p>
            <a:r>
              <a:rPr lang="ru-RU" dirty="0" smtClean="0"/>
              <a:t>С. Сараса, Алтайский район, Алтайский край</a:t>
            </a:r>
          </a:p>
          <a:p>
            <a:r>
              <a:rPr lang="ru-RU" dirty="0" smtClean="0"/>
              <a:t>Год создания: 2014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4. 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: ввести правило сложения отрицательных чисел</a:t>
            </a:r>
          </a:p>
          <a:p>
            <a:r>
              <a:rPr lang="ru-RU" b="1" dirty="0" smtClean="0"/>
              <a:t>Методы</a:t>
            </a:r>
            <a:r>
              <a:rPr lang="ru-RU" dirty="0" smtClean="0"/>
              <a:t>: словесный, практический</a:t>
            </a:r>
          </a:p>
          <a:p>
            <a:r>
              <a:rPr lang="ru-RU" b="1" dirty="0" smtClean="0"/>
              <a:t>Формы</a:t>
            </a:r>
            <a:r>
              <a:rPr lang="ru-RU" dirty="0" smtClean="0"/>
              <a:t>: групповая</a:t>
            </a:r>
            <a:r>
              <a:rPr lang="ru-RU" smtClean="0"/>
              <a:t>, индивидуальная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УУД</a:t>
            </a:r>
            <a:r>
              <a:rPr lang="ru-RU" dirty="0" smtClean="0"/>
              <a:t>:</a:t>
            </a:r>
          </a:p>
          <a:p>
            <a:r>
              <a:rPr lang="ru-RU" sz="2400" i="1" dirty="0" smtClean="0"/>
              <a:t>Познавательные:</a:t>
            </a:r>
          </a:p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2400" dirty="0" smtClean="0"/>
              <a:t>Поиск и выделение необходимой информации.</a:t>
            </a:r>
          </a:p>
          <a:p>
            <a:r>
              <a:rPr lang="ru-RU" sz="2400" i="1" dirty="0" smtClean="0"/>
              <a:t>Регулятивные:</a:t>
            </a:r>
          </a:p>
          <a:p>
            <a:pPr>
              <a:buNone/>
            </a:pPr>
            <a:r>
              <a:rPr lang="ru-RU" sz="2400" dirty="0" smtClean="0"/>
              <a:t>    Планировать пути достижения целей.</a:t>
            </a:r>
          </a:p>
          <a:p>
            <a:r>
              <a:rPr lang="ru-RU" sz="2400" i="1" dirty="0" smtClean="0"/>
              <a:t>Коммуникативные</a:t>
            </a:r>
            <a:r>
              <a:rPr lang="ru-RU" sz="2400" b="1" dirty="0" smtClean="0"/>
              <a:t>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Работать в группе – устанавливать рабочие отношения, эффективно сотрудничать и способствовать продуктивной кооперации.</a:t>
            </a:r>
          </a:p>
          <a:p>
            <a:r>
              <a:rPr lang="ru-RU" sz="2400" i="1" dirty="0" smtClean="0"/>
              <a:t>Личностные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sz="2400" dirty="0" smtClean="0"/>
              <a:t>      Развитие навыков сотрудничества</a:t>
            </a:r>
            <a:endParaRPr lang="ru-RU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sz="2400" i="1" dirty="0" smtClean="0"/>
              <a:t>Выясняет у учащихся, что им необходимо для достижения цели, как они это будут делать.</a:t>
            </a:r>
          </a:p>
          <a:p>
            <a:endParaRPr lang="ru-RU" sz="2400" i="1" dirty="0" smtClean="0"/>
          </a:p>
          <a:p>
            <a:endParaRPr lang="ru-RU" sz="2400" i="1" dirty="0" smtClean="0"/>
          </a:p>
          <a:p>
            <a:r>
              <a:rPr lang="ru-RU" sz="2400" i="1" dirty="0" smtClean="0"/>
              <a:t>Предлагает поработать в группах (по карточкам)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Перечисляют, что им нужно для этого. Намечают план работы, с помощью каких средств будут выполнять намеченный план.</a:t>
            </a:r>
          </a:p>
          <a:p>
            <a:endParaRPr lang="ru-RU" sz="2400" dirty="0" smtClean="0"/>
          </a:p>
          <a:p>
            <a:r>
              <a:rPr lang="ru-RU" sz="2400" dirty="0" smtClean="0"/>
              <a:t>Выполняют задания в группе. Обсуждают результат.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00B0F0"/>
          </a:solidFill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С помощью координатной прямой сложить числа. Сделать вывод. Сформулировать правило.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u="sng" dirty="0" smtClean="0"/>
              <a:t>1-2 группы</a:t>
            </a:r>
            <a:endParaRPr lang="ru-RU" dirty="0" smtClean="0"/>
          </a:p>
          <a:p>
            <a:r>
              <a:rPr lang="ru-RU" i="1" dirty="0" smtClean="0"/>
              <a:t>1)-2+(-3)    2) -4+(-3)</a:t>
            </a:r>
            <a:endParaRPr lang="ru-RU" dirty="0" smtClean="0"/>
          </a:p>
          <a:p>
            <a:r>
              <a:rPr lang="ru-RU" i="1" dirty="0" smtClean="0"/>
              <a:t>3)-1+(-7)   4) -4+(-4)</a:t>
            </a:r>
            <a:endParaRPr lang="ru-RU" dirty="0" smtClean="0"/>
          </a:p>
          <a:p>
            <a:r>
              <a:rPr lang="ru-RU" i="1" u="sng" dirty="0" smtClean="0"/>
              <a:t>3-4 группы</a:t>
            </a:r>
            <a:endParaRPr lang="ru-RU" dirty="0" smtClean="0"/>
          </a:p>
          <a:p>
            <a:r>
              <a:rPr lang="ru-RU" i="1" dirty="0" smtClean="0"/>
              <a:t>1) -2+(-2)     2) -5+(-1)</a:t>
            </a:r>
            <a:endParaRPr lang="ru-RU" dirty="0" smtClean="0"/>
          </a:p>
          <a:p>
            <a:r>
              <a:rPr lang="ru-RU" i="1" dirty="0" smtClean="0"/>
              <a:t>3) -4+(-5)    4) -8+(-1)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 одному представителю от группы формулируют правило.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i="1" dirty="0" smtClean="0"/>
              <a:t>Предлагает проверить по учебнику, правильно ли сформулировано правило.</a:t>
            </a:r>
          </a:p>
          <a:p>
            <a:r>
              <a:rPr lang="ru-RU" i="1" dirty="0" smtClean="0"/>
              <a:t>Вернуться  к примеру – 52 + (- 23) 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Проверяют. Делают вывод.</a:t>
            </a:r>
          </a:p>
          <a:p>
            <a:r>
              <a:rPr lang="ru-RU" dirty="0" smtClean="0"/>
              <a:t>Проговаривают друг другу правило.</a:t>
            </a:r>
          </a:p>
          <a:p>
            <a:r>
              <a:rPr lang="ru-RU" dirty="0" smtClean="0"/>
              <a:t>Выполняют пример</a:t>
            </a:r>
          </a:p>
          <a:p>
            <a:r>
              <a:rPr lang="ru-RU" dirty="0" smtClean="0"/>
              <a:t>Меняются тетрадями 1-2 группы с 3-4 гр.</a:t>
            </a:r>
          </a:p>
          <a:p>
            <a:r>
              <a:rPr lang="ru-RU" dirty="0" smtClean="0"/>
              <a:t>Проверяют, используя правило.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Трудности процесса конструирования урока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Требуется очень много времени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Трудности с определением УУД.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Филиал АКИПКРО, г. Бийск, «Учебный диск»,</a:t>
            </a:r>
          </a:p>
          <a:p>
            <a:r>
              <a:rPr lang="ru-RU" dirty="0" smtClean="0"/>
              <a:t>Учебник «Математика, 6 </a:t>
            </a:r>
            <a:r>
              <a:rPr lang="ru-RU" dirty="0" err="1" smtClean="0"/>
              <a:t>кл</a:t>
            </a:r>
            <a:r>
              <a:rPr lang="ru-RU" dirty="0" smtClean="0"/>
              <a:t>.», авторы: Н.Я. </a:t>
            </a:r>
            <a:r>
              <a:rPr lang="ru-RU" dirty="0" err="1" smtClean="0"/>
              <a:t>Виленкин</a:t>
            </a:r>
            <a:r>
              <a:rPr lang="ru-RU" dirty="0" smtClean="0"/>
              <a:t> и др.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407196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</a:t>
            </a:r>
            <a:b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</a:t>
            </a:r>
            <a:b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внимание!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План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За основу взяла </a:t>
            </a:r>
          </a:p>
          <a:p>
            <a:r>
              <a:rPr lang="ru-RU" dirty="0" smtClean="0"/>
              <a:t>схему конспекта урока </a:t>
            </a:r>
            <a:r>
              <a:rPr lang="ru-RU" dirty="0" smtClean="0"/>
              <a:t>с</a:t>
            </a:r>
            <a:r>
              <a:rPr lang="ru-RU" dirty="0" smtClean="0"/>
              <a:t> </a:t>
            </a:r>
            <a:r>
              <a:rPr lang="ru-RU" dirty="0" smtClean="0"/>
              <a:t>диска, который нам был предложен,</a:t>
            </a:r>
          </a:p>
          <a:p>
            <a:r>
              <a:rPr lang="ru-RU" dirty="0" smtClean="0"/>
              <a:t>конспект урока, который проводила </a:t>
            </a:r>
            <a:r>
              <a:rPr lang="ru-RU" dirty="0" smtClean="0"/>
              <a:t>недавно.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Содержание проекта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b="1" dirty="0" smtClean="0"/>
              <a:t>Тема урока</a:t>
            </a:r>
            <a:r>
              <a:rPr lang="ru-RU" dirty="0" smtClean="0"/>
              <a:t>: сложение отрицательных чисел</a:t>
            </a:r>
          </a:p>
          <a:p>
            <a:r>
              <a:rPr lang="ru-RU" b="1" dirty="0" smtClean="0"/>
              <a:t>Цель урока</a:t>
            </a:r>
            <a:r>
              <a:rPr lang="ru-RU" dirty="0" smtClean="0"/>
              <a:t>: ввести правило сложения отрицательных чисел</a:t>
            </a:r>
          </a:p>
          <a:p>
            <a:r>
              <a:rPr lang="ru-RU" b="1" dirty="0" smtClean="0"/>
              <a:t>Задачи урока</a:t>
            </a:r>
            <a:r>
              <a:rPr lang="ru-RU" dirty="0" smtClean="0"/>
              <a:t>: сформировать навыки сложения отрицательных чисел.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Содержание проекта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b="1" dirty="0" smtClean="0"/>
              <a:t>Методы</a:t>
            </a:r>
            <a:r>
              <a:rPr lang="ru-RU" dirty="0" smtClean="0"/>
              <a:t>: объяснительно-иллюстративный, частично-поисковый</a:t>
            </a:r>
          </a:p>
          <a:p>
            <a:r>
              <a:rPr lang="ru-RU" b="1" dirty="0" smtClean="0"/>
              <a:t>Тип урока</a:t>
            </a:r>
            <a:r>
              <a:rPr lang="ru-RU" dirty="0" smtClean="0"/>
              <a:t>: урок изучения новой темы</a:t>
            </a:r>
          </a:p>
          <a:p>
            <a:r>
              <a:rPr lang="ru-RU" b="1" dirty="0" smtClean="0"/>
              <a:t>Оснащение урока</a:t>
            </a:r>
            <a:r>
              <a:rPr lang="ru-RU" dirty="0" smtClean="0"/>
              <a:t>: компьютер, проектор, карточки, презентация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Организационный момент</a:t>
            </a:r>
          </a:p>
          <a:p>
            <a:r>
              <a:rPr lang="ru-RU" dirty="0" smtClean="0"/>
              <a:t>Опрос учащихся по заданному на дом материалу</a:t>
            </a:r>
          </a:p>
          <a:p>
            <a:r>
              <a:rPr lang="ru-RU" dirty="0" smtClean="0"/>
              <a:t>Актуализация знаний</a:t>
            </a:r>
          </a:p>
          <a:p>
            <a:r>
              <a:rPr lang="ru-RU" dirty="0" smtClean="0"/>
              <a:t>Изучение нового материала</a:t>
            </a:r>
          </a:p>
          <a:p>
            <a:r>
              <a:rPr lang="ru-RU" dirty="0" smtClean="0"/>
              <a:t>Закрепление учебного материала</a:t>
            </a:r>
          </a:p>
          <a:p>
            <a:r>
              <a:rPr lang="ru-RU" dirty="0" smtClean="0"/>
              <a:t>Задание на дом  </a:t>
            </a:r>
          </a:p>
          <a:p>
            <a:r>
              <a:rPr lang="ru-RU" dirty="0" smtClean="0"/>
              <a:t>Рефлексия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3. Актуализация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: актуализировать знания о положительных и отрицательных числах, о модуле числа, о сравнении чисел.</a:t>
            </a:r>
          </a:p>
          <a:p>
            <a:r>
              <a:rPr lang="ru-RU" b="1" dirty="0" smtClean="0"/>
              <a:t>Методы</a:t>
            </a:r>
            <a:r>
              <a:rPr lang="ru-RU" dirty="0" smtClean="0"/>
              <a:t>: словесный, практический.</a:t>
            </a:r>
          </a:p>
          <a:p>
            <a:r>
              <a:rPr lang="ru-RU" b="1" dirty="0" smtClean="0"/>
              <a:t>Формы работы</a:t>
            </a:r>
            <a:r>
              <a:rPr lang="ru-RU" dirty="0" smtClean="0"/>
              <a:t>: фронтальная, индивидуальная, работа в парах.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 УУД:</a:t>
            </a:r>
          </a:p>
          <a:p>
            <a:r>
              <a:rPr lang="ru-RU" i="1" dirty="0" smtClean="0"/>
              <a:t>Познавательные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sz="2400" dirty="0" smtClean="0"/>
              <a:t>    Самостоятельно выделять и формулировать познавательную цель. Умение осознанно строить речевое высказывание.</a:t>
            </a:r>
          </a:p>
          <a:p>
            <a:r>
              <a:rPr lang="ru-RU" i="1" dirty="0" smtClean="0"/>
              <a:t>Регулятивные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err="1" smtClean="0"/>
              <a:t>Целеполагание</a:t>
            </a:r>
            <a:r>
              <a:rPr lang="ru-RU" sz="2400" dirty="0" smtClean="0"/>
              <a:t> как постановка учебной задачи.</a:t>
            </a:r>
          </a:p>
          <a:p>
            <a:r>
              <a:rPr lang="ru-RU" i="1" dirty="0" smtClean="0"/>
              <a:t>Коммуникативные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200" dirty="0" smtClean="0"/>
              <a:t>Умение слушать собеседника, дополнять и уточнять высказанные мнения.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ru-RU" i="1" dirty="0" smtClean="0"/>
              <a:t>Даны числа: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-5, -9, 11, 0, 2/7, 1/3, 45, -52, -23</a:t>
            </a:r>
          </a:p>
          <a:p>
            <a:r>
              <a:rPr lang="ru-RU" i="1" dirty="0" smtClean="0"/>
              <a:t>Составьте примеры на сложение</a:t>
            </a:r>
          </a:p>
          <a:p>
            <a:pPr lvl="0"/>
            <a:r>
              <a:rPr lang="ru-RU" i="1" dirty="0" smtClean="0"/>
              <a:t>Удобно ли складывать такие числа с помощью координатной прямой?</a:t>
            </a:r>
            <a:endParaRPr lang="ru-RU" dirty="0" smtClean="0"/>
          </a:p>
          <a:p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Учащиеся отвечают на вопросы.</a:t>
            </a:r>
          </a:p>
          <a:p>
            <a:endParaRPr lang="ru-RU" dirty="0" smtClean="0"/>
          </a:p>
          <a:p>
            <a:r>
              <a:rPr lang="ru-RU" dirty="0" smtClean="0"/>
              <a:t>-52+(-23)</a:t>
            </a:r>
          </a:p>
          <a:p>
            <a:endParaRPr lang="ru-RU" dirty="0" smtClean="0"/>
          </a:p>
          <a:p>
            <a:r>
              <a:rPr lang="ru-RU" dirty="0" smtClean="0"/>
              <a:t>Нет. Объясняют почему.</a:t>
            </a:r>
          </a:p>
          <a:p>
            <a:r>
              <a:rPr lang="ru-RU" dirty="0" smtClean="0"/>
              <a:t>Рассуждают, как быть в таких случаях, что делать?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i="1" dirty="0" smtClean="0"/>
              <a:t>Предлагает сформулировать тему и цель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Записывают в таблицу</a:t>
            </a:r>
          </a:p>
          <a:p>
            <a:pPr>
              <a:buNone/>
            </a:pPr>
            <a:r>
              <a:rPr lang="ru-RU" dirty="0" smtClean="0"/>
              <a:t>    (кроме </a:t>
            </a:r>
            <a:r>
              <a:rPr lang="ru-RU" dirty="0" smtClean="0"/>
              <a:t>последнего столбца)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 желанию высказывают свои мысли</a:t>
            </a:r>
          </a:p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57752" y="3143248"/>
          <a:ext cx="357190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6"/>
                <a:gridCol w="892976"/>
                <a:gridCol w="892976"/>
                <a:gridCol w="8929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я знаю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хочу узнать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узнал (а)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566</Words>
  <Application>Microsoft Office PowerPoint</Application>
  <PresentationFormat>Экран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проекта урока математики по теме «Сложение отрицательных чисел» (фрагмент) для учащихся 6 класса</vt:lpstr>
      <vt:lpstr>План работы над проектом</vt:lpstr>
      <vt:lpstr>Содержание проекта урока</vt:lpstr>
      <vt:lpstr>Содержание проекта урока</vt:lpstr>
      <vt:lpstr>Ход урока</vt:lpstr>
      <vt:lpstr>3. Актуализация знаний</vt:lpstr>
      <vt:lpstr>Актуализация знаний</vt:lpstr>
      <vt:lpstr>Актуализация знаний</vt:lpstr>
      <vt:lpstr>Актуализация знаний</vt:lpstr>
      <vt:lpstr>4. Изучение нового материала</vt:lpstr>
      <vt:lpstr>Изучение нового материала</vt:lpstr>
      <vt:lpstr>Изучение нового материала</vt:lpstr>
      <vt:lpstr>Изучение нового материала</vt:lpstr>
      <vt:lpstr>Изучение нового материала</vt:lpstr>
      <vt:lpstr>Трудности процесса конструирования урока</vt:lpstr>
      <vt:lpstr>Литература</vt:lpstr>
      <vt:lpstr>Спасибо  за 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57</cp:revision>
  <dcterms:created xsi:type="dcterms:W3CDTF">2013-03-21T13:38:20Z</dcterms:created>
  <dcterms:modified xsi:type="dcterms:W3CDTF">2014-11-05T16:08:24Z</dcterms:modified>
</cp:coreProperties>
</file>