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0160000" cy="7620000"/>
  <p:notesSz cx="6858000" cy="9144000"/>
  <p:embeddedFontLst>
    <p:embeddedFont>
      <p:font typeface="Calibri" pitchFamily="34" charset="0"/>
      <p:regular r:id="rId14"/>
      <p:bold r:id="rId15"/>
      <p:italic r:id="rId16"/>
      <p:boldItalic r:id="rId17"/>
    </p:embeddedFont>
  </p:embeddedFont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074" y="-102"/>
      </p:cViewPr>
      <p:guideLst>
        <p:guide orient="horz" pos="2400"/>
        <p:guide pos="320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4.fntdata"/><Relationship Id="rId2" Type="http://schemas.openxmlformats.org/officeDocument/2006/relationships/slide" Target="slides/slide1.xml"/><Relationship Id="rId16" Type="http://schemas.openxmlformats.org/officeDocument/2006/relationships/font" Target="fonts/font3.fntdata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font" Target="fonts/font2.fntdata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1.fntdata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62000" y="2367141"/>
            <a:ext cx="8636000" cy="1633361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4318000"/>
            <a:ext cx="7112000" cy="19473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AB749-0BF7-42A2-BD62-1AE7ABEA2425}" type="datetimeFigureOut">
              <a:rPr lang="ru-RU" smtClean="0"/>
              <a:t>05.11.2014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3454E-D123-47E9-9A7B-C4BC8BFD00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27121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AB749-0BF7-42A2-BD62-1AE7ABEA2425}" type="datetimeFigureOut">
              <a:rPr lang="ru-RU" smtClean="0"/>
              <a:t>05.11.2014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3454E-D123-47E9-9A7B-C4BC8BFD00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62752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66000" y="305155"/>
            <a:ext cx="2286000" cy="650169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8001" y="305155"/>
            <a:ext cx="6688667" cy="650169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AB749-0BF7-42A2-BD62-1AE7ABEA2425}" type="datetimeFigureOut">
              <a:rPr lang="ru-RU" smtClean="0"/>
              <a:t>05.11.2014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3454E-D123-47E9-9A7B-C4BC8BFD00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94889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AB749-0BF7-42A2-BD62-1AE7ABEA2425}" type="datetimeFigureOut">
              <a:rPr lang="ru-RU" smtClean="0"/>
              <a:t>05.11.2014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3454E-D123-47E9-9A7B-C4BC8BFD00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30710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02570" y="4896557"/>
            <a:ext cx="8636000" cy="151341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02570" y="3229682"/>
            <a:ext cx="8636000" cy="1666874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AB749-0BF7-42A2-BD62-1AE7ABEA2425}" type="datetimeFigureOut">
              <a:rPr lang="ru-RU" smtClean="0"/>
              <a:t>05.11.2014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3454E-D123-47E9-9A7B-C4BC8BFD00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1278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08000" y="1778002"/>
            <a:ext cx="4487333" cy="502884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164667" y="1778002"/>
            <a:ext cx="4487333" cy="502884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AB749-0BF7-42A2-BD62-1AE7ABEA2425}" type="datetimeFigureOut">
              <a:rPr lang="ru-RU" smtClean="0"/>
              <a:t>05.11.2014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3454E-D123-47E9-9A7B-C4BC8BFD00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01599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8000" y="1705681"/>
            <a:ext cx="4489098" cy="71084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8000" y="2416528"/>
            <a:ext cx="4489098" cy="43903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161141" y="1705681"/>
            <a:ext cx="4490861" cy="71084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161141" y="2416528"/>
            <a:ext cx="4490861" cy="43903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AB749-0BF7-42A2-BD62-1AE7ABEA2425}" type="datetimeFigureOut">
              <a:rPr lang="ru-RU" smtClean="0"/>
              <a:t>05.11.2014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3454E-D123-47E9-9A7B-C4BC8BFD00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32832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AB749-0BF7-42A2-BD62-1AE7ABEA2425}" type="datetimeFigureOut">
              <a:rPr lang="ru-RU" smtClean="0"/>
              <a:t>05.11.2014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3454E-D123-47E9-9A7B-C4BC8BFD00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68097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AB749-0BF7-42A2-BD62-1AE7ABEA2425}" type="datetimeFigureOut">
              <a:rPr lang="ru-RU" smtClean="0"/>
              <a:t>05.11.2014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3454E-D123-47E9-9A7B-C4BC8BFD00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18539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8001" y="303389"/>
            <a:ext cx="3342570" cy="129116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72278" y="303391"/>
            <a:ext cx="5679722" cy="650345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08001" y="1594557"/>
            <a:ext cx="3342570" cy="521229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AB749-0BF7-42A2-BD62-1AE7ABEA2425}" type="datetimeFigureOut">
              <a:rPr lang="ru-RU" smtClean="0"/>
              <a:t>05.11.2014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3454E-D123-47E9-9A7B-C4BC8BFD00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214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91431" y="5334000"/>
            <a:ext cx="6096000" cy="62970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91431" y="680861"/>
            <a:ext cx="6096000" cy="4572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91431" y="5963709"/>
            <a:ext cx="6096000" cy="89429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AB749-0BF7-42A2-BD62-1AE7ABEA2425}" type="datetimeFigureOut">
              <a:rPr lang="ru-RU" smtClean="0"/>
              <a:t>05.11.2014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3454E-D123-47E9-9A7B-C4BC8BFD00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49687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8000" y="305153"/>
            <a:ext cx="9144000" cy="127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8000" y="1778002"/>
            <a:ext cx="9144000" cy="50288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508001" y="7062613"/>
            <a:ext cx="2370667" cy="40569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FAB749-0BF7-42A2-BD62-1AE7ABEA2425}" type="datetimeFigureOut">
              <a:rPr lang="ru-RU" smtClean="0"/>
              <a:t>05.11.2014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471335" y="7062613"/>
            <a:ext cx="3217333" cy="40569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281334" y="7062613"/>
            <a:ext cx="2370667" cy="40569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83454E-D123-47E9-9A7B-C4BC8BFD00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5222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471488" y="569640"/>
            <a:ext cx="9289032" cy="1872208"/>
          </a:xfrm>
        </p:spPr>
        <p:txBody>
          <a:bodyPr>
            <a:noAutofit/>
          </a:bodyPr>
          <a:lstStyle/>
          <a:p>
            <a:r>
              <a:rPr lang="ru-RU" sz="6000" dirty="0" smtClean="0"/>
              <a:t>Концепция типов </a:t>
            </a:r>
            <a:br>
              <a:rPr lang="ru-RU" sz="6000" dirty="0" smtClean="0"/>
            </a:br>
            <a:r>
              <a:rPr lang="ru-RU" sz="6000" dirty="0" smtClean="0"/>
              <a:t>данных в Паскале</a:t>
            </a:r>
            <a:endParaRPr lang="ru-RU" sz="6000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2487712" y="5178152"/>
            <a:ext cx="7112000" cy="1947333"/>
          </a:xfrm>
        </p:spPr>
        <p:txBody>
          <a:bodyPr>
            <a:normAutofit/>
          </a:bodyPr>
          <a:lstStyle/>
          <a:p>
            <a:pPr algn="r"/>
            <a:r>
              <a:rPr lang="ru-RU" sz="2400" dirty="0" smtClean="0"/>
              <a:t>Автор: Купцова Е.В., </a:t>
            </a:r>
          </a:p>
          <a:p>
            <a:pPr algn="r"/>
            <a:r>
              <a:rPr lang="ru-RU" sz="2400" dirty="0" smtClean="0"/>
              <a:t>учитель информатики и ИКТ, </a:t>
            </a:r>
          </a:p>
          <a:p>
            <a:pPr algn="r"/>
            <a:r>
              <a:rPr lang="ru-RU" sz="2400" dirty="0" smtClean="0"/>
              <a:t>МБОУ «Шенкурская СОШ», </a:t>
            </a:r>
          </a:p>
          <a:p>
            <a:pPr algn="r"/>
            <a:r>
              <a:rPr lang="ru-RU" sz="2400" dirty="0" smtClean="0"/>
              <a:t>г. Шенкурск Архангельской области</a:t>
            </a:r>
            <a:endParaRPr lang="ru-RU" sz="2400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488" y="2945904"/>
            <a:ext cx="2599053" cy="37751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49199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7512" y="857672"/>
            <a:ext cx="8045152" cy="4832092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ru-RU" sz="4400" u="sng" dirty="0" smtClean="0">
                <a:solidFill>
                  <a:srgbClr val="000000"/>
                </a:solidFill>
                <a:latin typeface="Arial - 36"/>
              </a:rPr>
              <a:t>Пример:</a:t>
            </a:r>
          </a:p>
          <a:p>
            <a:endParaRPr lang="ru-RU" sz="4400" u="sng" dirty="0" smtClean="0">
              <a:solidFill>
                <a:srgbClr val="000000"/>
              </a:solidFill>
              <a:latin typeface="Arial - 36"/>
            </a:endParaRPr>
          </a:p>
          <a:p>
            <a:r>
              <a:rPr lang="en-US" sz="4400" dirty="0" smtClean="0">
                <a:solidFill>
                  <a:srgbClr val="000000"/>
                </a:solidFill>
                <a:latin typeface="Arial - 36"/>
              </a:rPr>
              <a:t>Type  Numbers = 1 . . 31;</a:t>
            </a:r>
          </a:p>
          <a:p>
            <a:r>
              <a:rPr lang="ru-RU" sz="4400" dirty="0" smtClean="0">
                <a:solidFill>
                  <a:srgbClr val="000000"/>
                </a:solidFill>
                <a:latin typeface="Arial - 36"/>
              </a:rPr>
              <a:t>	</a:t>
            </a:r>
            <a:r>
              <a:rPr lang="en-US" sz="4400" dirty="0" smtClean="0">
                <a:solidFill>
                  <a:srgbClr val="000000"/>
                </a:solidFill>
                <a:latin typeface="Arial - 36"/>
              </a:rPr>
              <a:t>Alf  </a:t>
            </a:r>
            <a:r>
              <a:rPr lang="en-US" sz="4400" dirty="0" smtClean="0">
                <a:solidFill>
                  <a:srgbClr val="000000"/>
                </a:solidFill>
                <a:latin typeface="Arial - 36"/>
              </a:rPr>
              <a:t>= 'A' . . 'Z</a:t>
            </a:r>
            <a:r>
              <a:rPr lang="en-US" sz="4400" dirty="0" smtClean="0">
                <a:solidFill>
                  <a:srgbClr val="000000"/>
                </a:solidFill>
                <a:latin typeface="Arial - 36"/>
              </a:rPr>
              <a:t>';</a:t>
            </a:r>
            <a:endParaRPr lang="ru-RU" sz="4400" dirty="0" smtClean="0">
              <a:solidFill>
                <a:srgbClr val="000000"/>
              </a:solidFill>
              <a:latin typeface="Arial - 36"/>
            </a:endParaRPr>
          </a:p>
          <a:p>
            <a:endParaRPr lang="en-US" sz="4400" dirty="0" smtClean="0">
              <a:solidFill>
                <a:srgbClr val="000000"/>
              </a:solidFill>
              <a:latin typeface="Arial - 36"/>
            </a:endParaRPr>
          </a:p>
          <a:p>
            <a:r>
              <a:rPr lang="en-US" sz="4400" dirty="0" err="1" smtClean="0">
                <a:solidFill>
                  <a:srgbClr val="000000"/>
                </a:solidFill>
                <a:latin typeface="Arial - 36"/>
              </a:rPr>
              <a:t>Var</a:t>
            </a:r>
            <a:r>
              <a:rPr lang="en-US" sz="4400" dirty="0" smtClean="0">
                <a:solidFill>
                  <a:srgbClr val="000000"/>
                </a:solidFill>
                <a:latin typeface="Arial - 36"/>
              </a:rPr>
              <a:t> Data: Numbers;</a:t>
            </a:r>
          </a:p>
          <a:p>
            <a:r>
              <a:rPr lang="ru-RU" sz="4400" dirty="0">
                <a:solidFill>
                  <a:srgbClr val="000000"/>
                </a:solidFill>
                <a:latin typeface="Arial - 36"/>
              </a:rPr>
              <a:t> </a:t>
            </a:r>
            <a:r>
              <a:rPr lang="ru-RU" sz="4400" dirty="0" smtClean="0">
                <a:solidFill>
                  <a:srgbClr val="000000"/>
                </a:solidFill>
                <a:latin typeface="Arial - 36"/>
              </a:rPr>
              <a:t>      </a:t>
            </a:r>
            <a:r>
              <a:rPr lang="en-US" sz="4400" dirty="0" err="1" smtClean="0">
                <a:solidFill>
                  <a:srgbClr val="000000"/>
                </a:solidFill>
                <a:latin typeface="Arial - 36"/>
              </a:rPr>
              <a:t>Bukva</a:t>
            </a:r>
            <a:r>
              <a:rPr lang="en-US" sz="4400" dirty="0" smtClean="0">
                <a:solidFill>
                  <a:srgbClr val="000000"/>
                </a:solidFill>
                <a:latin typeface="Arial - 36"/>
              </a:rPr>
              <a:t>: Alf;</a:t>
            </a:r>
            <a:endParaRPr lang="ru-RU" sz="4400" dirty="0">
              <a:solidFill>
                <a:srgbClr val="000000"/>
              </a:solidFill>
              <a:latin typeface="Arial - 36"/>
            </a:endParaRPr>
          </a:p>
        </p:txBody>
      </p:sp>
    </p:spTree>
    <p:extLst>
      <p:ext uri="{BB962C8B-B14F-4D97-AF65-F5344CB8AC3E}">
        <p14:creationId xmlns:p14="http://schemas.microsoft.com/office/powerpoint/2010/main" val="9337981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5464" y="673100"/>
            <a:ext cx="9767884" cy="3477875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ru-RU" sz="4400" b="1" dirty="0" smtClean="0">
                <a:solidFill>
                  <a:srgbClr val="000000"/>
                </a:solidFill>
                <a:latin typeface="Arial - 36"/>
              </a:rPr>
              <a:t>Структурные </a:t>
            </a:r>
            <a:r>
              <a:rPr lang="ru-RU" sz="4400" b="1" dirty="0" smtClean="0">
                <a:solidFill>
                  <a:srgbClr val="000000"/>
                </a:solidFill>
                <a:latin typeface="Arial - 36"/>
              </a:rPr>
              <a:t>типы:</a:t>
            </a:r>
            <a:endParaRPr lang="ru-RU" sz="4400" b="1" dirty="0" smtClean="0">
              <a:solidFill>
                <a:srgbClr val="000000"/>
              </a:solidFill>
              <a:latin typeface="Arial - 36"/>
            </a:endParaRPr>
          </a:p>
          <a:p>
            <a:endParaRPr lang="ru-RU" sz="4400" b="1" dirty="0" smtClean="0">
              <a:solidFill>
                <a:srgbClr val="000000"/>
              </a:solidFill>
              <a:latin typeface="Arial - 36"/>
            </a:endParaRPr>
          </a:p>
          <a:p>
            <a:r>
              <a:rPr lang="ru-RU" sz="4400" dirty="0" smtClean="0">
                <a:solidFill>
                  <a:srgbClr val="000000"/>
                </a:solidFill>
                <a:latin typeface="Arial - 36"/>
              </a:rPr>
              <a:t>одна величина структурного типа имеет множество значений (массив, символьная строка  и др.)</a:t>
            </a:r>
            <a:endParaRPr lang="ru-RU" sz="4400" dirty="0">
              <a:solidFill>
                <a:srgbClr val="000000"/>
              </a:solidFill>
              <a:latin typeface="Arial - 36"/>
            </a:endParaRPr>
          </a:p>
        </p:txBody>
      </p:sp>
    </p:spTree>
    <p:extLst>
      <p:ext uri="{BB962C8B-B14F-4D97-AF65-F5344CB8AC3E}">
        <p14:creationId xmlns:p14="http://schemas.microsoft.com/office/powerpoint/2010/main" val="28424837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7200" dirty="0" smtClean="0"/>
              <a:t>Д/з</a:t>
            </a:r>
            <a:endParaRPr lang="ru-RU" sz="7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4400" dirty="0" smtClean="0"/>
              <a:t>Читать п. 2.2.2 (стр. 56 - 59), </a:t>
            </a:r>
          </a:p>
          <a:p>
            <a:pPr marL="0" indent="0">
              <a:buNone/>
            </a:pPr>
            <a:r>
              <a:rPr lang="ru-RU" sz="4400" dirty="0" smtClean="0"/>
              <a:t>учить типы данных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3944861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5464" y="584200"/>
            <a:ext cx="9577064" cy="707886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ru-RU" sz="4000" dirty="0" smtClean="0">
                <a:solidFill>
                  <a:srgbClr val="000000"/>
                </a:solidFill>
                <a:latin typeface="Arial - 36"/>
              </a:rPr>
              <a:t>Свойства типов величин </a:t>
            </a:r>
            <a:r>
              <a:rPr lang="ru-RU" sz="4000" dirty="0" smtClean="0">
                <a:solidFill>
                  <a:srgbClr val="000000"/>
                </a:solidFill>
                <a:latin typeface="Arial - 36"/>
              </a:rPr>
              <a:t> </a:t>
            </a:r>
            <a:r>
              <a:rPr lang="ru-RU" sz="4000" dirty="0" smtClean="0">
                <a:solidFill>
                  <a:srgbClr val="000000"/>
                </a:solidFill>
                <a:latin typeface="Arial - 36"/>
              </a:rPr>
              <a:t>в </a:t>
            </a:r>
            <a:r>
              <a:rPr lang="ru-RU" sz="4000" dirty="0" smtClean="0">
                <a:solidFill>
                  <a:srgbClr val="000000"/>
                </a:solidFill>
                <a:latin typeface="Arial - 36"/>
              </a:rPr>
              <a:t>Паскале</a:t>
            </a:r>
            <a:endParaRPr lang="ru-RU" sz="4000" dirty="0">
              <a:solidFill>
                <a:srgbClr val="000000"/>
              </a:solidFill>
              <a:latin typeface="Arial - 36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34933" y="2513856"/>
            <a:ext cx="9375328" cy="2862322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ru-RU" sz="3600" dirty="0" smtClean="0">
                <a:solidFill>
                  <a:srgbClr val="000000"/>
                </a:solidFill>
                <a:latin typeface="Arial - 33"/>
              </a:rPr>
              <a:t>форма </a:t>
            </a:r>
            <a:r>
              <a:rPr lang="ru-RU" sz="3600" dirty="0" smtClean="0">
                <a:solidFill>
                  <a:srgbClr val="000000"/>
                </a:solidFill>
                <a:latin typeface="Arial - 33"/>
              </a:rPr>
              <a:t>внутреннего </a:t>
            </a:r>
            <a:r>
              <a:rPr lang="ru-RU" sz="3600" dirty="0" smtClean="0">
                <a:solidFill>
                  <a:srgbClr val="000000"/>
                </a:solidFill>
                <a:latin typeface="Arial - 33"/>
              </a:rPr>
              <a:t>представления</a:t>
            </a:r>
          </a:p>
          <a:p>
            <a:endParaRPr lang="ru-RU" sz="3600" dirty="0" smtClean="0">
              <a:solidFill>
                <a:srgbClr val="000000"/>
              </a:solidFill>
              <a:latin typeface="Arial - 33"/>
            </a:endParaRPr>
          </a:p>
          <a:p>
            <a:r>
              <a:rPr lang="ru-RU" sz="3600" dirty="0" smtClean="0">
                <a:solidFill>
                  <a:srgbClr val="000000"/>
                </a:solidFill>
                <a:latin typeface="Arial - 33"/>
              </a:rPr>
              <a:t>2. множество принимаемых </a:t>
            </a:r>
            <a:r>
              <a:rPr lang="ru-RU" sz="3600" dirty="0" smtClean="0">
                <a:solidFill>
                  <a:srgbClr val="000000"/>
                </a:solidFill>
                <a:latin typeface="Arial - 33"/>
              </a:rPr>
              <a:t>значений</a:t>
            </a:r>
          </a:p>
          <a:p>
            <a:endParaRPr lang="ru-RU" sz="3600" dirty="0" smtClean="0">
              <a:solidFill>
                <a:srgbClr val="000000"/>
              </a:solidFill>
              <a:latin typeface="Arial - 33"/>
            </a:endParaRPr>
          </a:p>
          <a:p>
            <a:r>
              <a:rPr lang="ru-RU" sz="3600" dirty="0" smtClean="0">
                <a:solidFill>
                  <a:srgbClr val="000000"/>
                </a:solidFill>
                <a:latin typeface="Arial - 33"/>
              </a:rPr>
              <a:t>3. множество допустимых операций</a:t>
            </a:r>
            <a:endParaRPr lang="ru-RU" sz="3600" dirty="0">
              <a:solidFill>
                <a:srgbClr val="000000"/>
              </a:solidFill>
              <a:latin typeface="Arial - 33"/>
            </a:endParaRPr>
          </a:p>
        </p:txBody>
      </p:sp>
    </p:spTree>
    <p:extLst>
      <p:ext uri="{BB962C8B-B14F-4D97-AF65-F5344CB8AC3E}">
        <p14:creationId xmlns:p14="http://schemas.microsoft.com/office/powerpoint/2010/main" val="19995439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83135" y="542178"/>
            <a:ext cx="748393" cy="7077822"/>
            <a:chOff x="83135" y="542178"/>
            <a:chExt cx="1214993" cy="1598392"/>
          </a:xfrm>
        </p:grpSpPr>
        <p:sp>
          <p:nvSpPr>
            <p:cNvPr id="2" name="Полилиния 1"/>
            <p:cNvSpPr/>
            <p:nvPr/>
          </p:nvSpPr>
          <p:spPr>
            <a:xfrm>
              <a:off x="83135" y="542178"/>
              <a:ext cx="1214993" cy="449873"/>
            </a:xfrm>
            <a:custGeom>
              <a:avLst/>
              <a:gdLst/>
              <a:ahLst/>
              <a:cxnLst/>
              <a:rect l="0" t="0" r="0" b="0"/>
              <a:pathLst>
                <a:path w="1214993" h="449873">
                  <a:moveTo>
                    <a:pt x="202499" y="0"/>
                  </a:moveTo>
                  <a:lnTo>
                    <a:pt x="1032656" y="0"/>
                  </a:lnTo>
                  <a:lnTo>
                    <a:pt x="1052993" y="1531"/>
                  </a:lnTo>
                  <a:lnTo>
                    <a:pt x="1089356" y="5233"/>
                  </a:lnTo>
                  <a:lnTo>
                    <a:pt x="1123823" y="12762"/>
                  </a:lnTo>
                  <a:lnTo>
                    <a:pt x="1140024" y="16463"/>
                  </a:lnTo>
                  <a:lnTo>
                    <a:pt x="1168460" y="26992"/>
                  </a:lnTo>
                  <a:lnTo>
                    <a:pt x="1188624" y="38989"/>
                  </a:lnTo>
                  <a:lnTo>
                    <a:pt x="1198792" y="45753"/>
                  </a:lnTo>
                  <a:lnTo>
                    <a:pt x="1208959" y="59217"/>
                  </a:lnTo>
                  <a:lnTo>
                    <a:pt x="1212924" y="66748"/>
                  </a:lnTo>
                  <a:lnTo>
                    <a:pt x="1212924" y="70447"/>
                  </a:lnTo>
                  <a:lnTo>
                    <a:pt x="1214992" y="74979"/>
                  </a:lnTo>
                  <a:lnTo>
                    <a:pt x="1214992" y="374894"/>
                  </a:lnTo>
                  <a:lnTo>
                    <a:pt x="1212924" y="378660"/>
                  </a:lnTo>
                  <a:lnTo>
                    <a:pt x="1212924" y="382424"/>
                  </a:lnTo>
                  <a:lnTo>
                    <a:pt x="1208959" y="389890"/>
                  </a:lnTo>
                  <a:lnTo>
                    <a:pt x="1198792" y="403354"/>
                  </a:lnTo>
                  <a:lnTo>
                    <a:pt x="1178628" y="416117"/>
                  </a:lnTo>
                  <a:lnTo>
                    <a:pt x="1168460" y="422115"/>
                  </a:lnTo>
                  <a:lnTo>
                    <a:pt x="1140024" y="432645"/>
                  </a:lnTo>
                  <a:lnTo>
                    <a:pt x="1107625" y="440110"/>
                  </a:lnTo>
                  <a:lnTo>
                    <a:pt x="1089356" y="443874"/>
                  </a:lnTo>
                  <a:lnTo>
                    <a:pt x="1052993" y="447640"/>
                  </a:lnTo>
                  <a:lnTo>
                    <a:pt x="1032656" y="449108"/>
                  </a:lnTo>
                  <a:lnTo>
                    <a:pt x="1022662" y="449108"/>
                  </a:lnTo>
                  <a:lnTo>
                    <a:pt x="1012493" y="449872"/>
                  </a:lnTo>
                  <a:lnTo>
                    <a:pt x="202499" y="449872"/>
                  </a:lnTo>
                  <a:lnTo>
                    <a:pt x="190263" y="449108"/>
                  </a:lnTo>
                  <a:lnTo>
                    <a:pt x="180268" y="449108"/>
                  </a:lnTo>
                  <a:lnTo>
                    <a:pt x="159932" y="447640"/>
                  </a:lnTo>
                  <a:lnTo>
                    <a:pt x="123568" y="443874"/>
                  </a:lnTo>
                  <a:lnTo>
                    <a:pt x="89100" y="436344"/>
                  </a:lnTo>
                  <a:lnTo>
                    <a:pt x="72900" y="432645"/>
                  </a:lnTo>
                  <a:lnTo>
                    <a:pt x="44637" y="422115"/>
                  </a:lnTo>
                  <a:lnTo>
                    <a:pt x="24301" y="410118"/>
                  </a:lnTo>
                  <a:lnTo>
                    <a:pt x="14133" y="403354"/>
                  </a:lnTo>
                  <a:lnTo>
                    <a:pt x="4137" y="389890"/>
                  </a:lnTo>
                  <a:lnTo>
                    <a:pt x="0" y="382424"/>
                  </a:lnTo>
                  <a:lnTo>
                    <a:pt x="0" y="66748"/>
                  </a:lnTo>
                  <a:lnTo>
                    <a:pt x="4137" y="59217"/>
                  </a:lnTo>
                  <a:lnTo>
                    <a:pt x="14133" y="45753"/>
                  </a:lnTo>
                  <a:lnTo>
                    <a:pt x="34468" y="32990"/>
                  </a:lnTo>
                  <a:lnTo>
                    <a:pt x="44637" y="26992"/>
                  </a:lnTo>
                  <a:lnTo>
                    <a:pt x="72900" y="16463"/>
                  </a:lnTo>
                  <a:lnTo>
                    <a:pt x="105300" y="8997"/>
                  </a:lnTo>
                  <a:lnTo>
                    <a:pt x="123568" y="5233"/>
                  </a:lnTo>
                  <a:lnTo>
                    <a:pt x="159932" y="1531"/>
                  </a:lnTo>
                  <a:lnTo>
                    <a:pt x="180268" y="0"/>
                  </a:lnTo>
                  <a:close/>
                </a:path>
              </a:pathLst>
            </a:custGeom>
            <a:solidFill>
              <a:schemeClr val="accent1">
                <a:alpha val="1000"/>
              </a:schemeClr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800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116835" y="582667"/>
              <a:ext cx="1135443" cy="1557903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ru-RU" sz="2800" dirty="0" smtClean="0">
                  <a:solidFill>
                    <a:srgbClr val="000000"/>
                  </a:solidFill>
                  <a:latin typeface="Arial - 26"/>
                </a:rPr>
                <a:t>Т</a:t>
              </a:r>
            </a:p>
            <a:p>
              <a:r>
                <a:rPr lang="ru-RU" sz="2800" dirty="0" smtClean="0">
                  <a:solidFill>
                    <a:srgbClr val="000000"/>
                  </a:solidFill>
                  <a:latin typeface="Arial - 26"/>
                </a:rPr>
                <a:t>И</a:t>
              </a:r>
            </a:p>
            <a:p>
              <a:r>
                <a:rPr lang="ru-RU" sz="2800" dirty="0" smtClean="0">
                  <a:solidFill>
                    <a:srgbClr val="000000"/>
                  </a:solidFill>
                  <a:latin typeface="Arial - 26"/>
                </a:rPr>
                <a:t>П</a:t>
              </a:r>
            </a:p>
            <a:p>
              <a:r>
                <a:rPr lang="ru-RU" sz="2800" dirty="0" smtClean="0">
                  <a:solidFill>
                    <a:srgbClr val="000000"/>
                  </a:solidFill>
                  <a:latin typeface="Arial - 26"/>
                </a:rPr>
                <a:t>Ы</a:t>
              </a:r>
            </a:p>
            <a:p>
              <a:endParaRPr lang="ru-RU" sz="2800" dirty="0">
                <a:solidFill>
                  <a:srgbClr val="000000"/>
                </a:solidFill>
                <a:latin typeface="Arial - 26"/>
              </a:endParaRPr>
            </a:p>
          </p:txBody>
        </p:sp>
      </p:grpSp>
      <p:grpSp>
        <p:nvGrpSpPr>
          <p:cNvPr id="7" name="Группа 6"/>
          <p:cNvGrpSpPr/>
          <p:nvPr/>
        </p:nvGrpSpPr>
        <p:grpSpPr>
          <a:xfrm>
            <a:off x="1611536" y="542345"/>
            <a:ext cx="1740271" cy="1202172"/>
            <a:chOff x="1611537" y="542345"/>
            <a:chExt cx="1466480" cy="975480"/>
          </a:xfrm>
        </p:grpSpPr>
        <p:sp>
          <p:nvSpPr>
            <p:cNvPr id="5" name="Полилиния 4"/>
            <p:cNvSpPr/>
            <p:nvPr/>
          </p:nvSpPr>
          <p:spPr>
            <a:xfrm>
              <a:off x="1611537" y="542345"/>
              <a:ext cx="1466480" cy="427472"/>
            </a:xfrm>
            <a:custGeom>
              <a:avLst/>
              <a:gdLst/>
              <a:ahLst/>
              <a:cxnLst/>
              <a:rect l="0" t="0" r="0" b="0"/>
              <a:pathLst>
                <a:path w="1466480" h="427472">
                  <a:moveTo>
                    <a:pt x="0" y="0"/>
                  </a:moveTo>
                  <a:lnTo>
                    <a:pt x="1466479" y="0"/>
                  </a:lnTo>
                  <a:lnTo>
                    <a:pt x="1466479" y="427471"/>
                  </a:lnTo>
                  <a:lnTo>
                    <a:pt x="0" y="427471"/>
                  </a:lnTo>
                  <a:close/>
                </a:path>
              </a:pathLst>
            </a:custGeom>
            <a:solidFill>
              <a:schemeClr val="accent1">
                <a:alpha val="1000"/>
              </a:schemeClr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80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1621361" y="563718"/>
              <a:ext cx="1432166" cy="954107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ru-RU" sz="2800" dirty="0" smtClean="0">
                  <a:solidFill>
                    <a:srgbClr val="000000"/>
                  </a:solidFill>
                  <a:latin typeface="Arial - 26"/>
                </a:rPr>
                <a:t>простые</a:t>
              </a:r>
              <a:endParaRPr lang="ru-RU" sz="2800" dirty="0">
                <a:solidFill>
                  <a:srgbClr val="000000"/>
                </a:solidFill>
                <a:latin typeface="Arial - 26"/>
              </a:endParaRPr>
            </a:p>
          </p:txBody>
        </p:sp>
      </p:grpSp>
      <p:grpSp>
        <p:nvGrpSpPr>
          <p:cNvPr id="10" name="Группа 9"/>
          <p:cNvGrpSpPr/>
          <p:nvPr/>
        </p:nvGrpSpPr>
        <p:grpSpPr>
          <a:xfrm>
            <a:off x="1272414" y="2294945"/>
            <a:ext cx="2535174" cy="978020"/>
            <a:chOff x="1522637" y="2294945"/>
            <a:chExt cx="2152280" cy="978020"/>
          </a:xfrm>
        </p:grpSpPr>
        <p:sp>
          <p:nvSpPr>
            <p:cNvPr id="8" name="Полилиния 7"/>
            <p:cNvSpPr/>
            <p:nvPr/>
          </p:nvSpPr>
          <p:spPr>
            <a:xfrm>
              <a:off x="1522637" y="2294945"/>
              <a:ext cx="2152280" cy="478272"/>
            </a:xfrm>
            <a:custGeom>
              <a:avLst/>
              <a:gdLst/>
              <a:ahLst/>
              <a:cxnLst/>
              <a:rect l="0" t="0" r="0" b="0"/>
              <a:pathLst>
                <a:path w="2152280" h="478272">
                  <a:moveTo>
                    <a:pt x="0" y="0"/>
                  </a:moveTo>
                  <a:lnTo>
                    <a:pt x="2152279" y="0"/>
                  </a:lnTo>
                  <a:lnTo>
                    <a:pt x="2152279" y="478271"/>
                  </a:lnTo>
                  <a:lnTo>
                    <a:pt x="0" y="478271"/>
                  </a:lnTo>
                  <a:close/>
                </a:path>
              </a:pathLst>
            </a:custGeom>
            <a:solidFill>
              <a:schemeClr val="accent1">
                <a:alpha val="1000"/>
              </a:schemeClr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80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566751" y="2318858"/>
              <a:ext cx="2042528" cy="954107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ru-RU" sz="2800" dirty="0" smtClean="0">
                  <a:solidFill>
                    <a:srgbClr val="000000"/>
                  </a:solidFill>
                  <a:latin typeface="Arial - 26"/>
                </a:rPr>
                <a:t>структурные</a:t>
              </a:r>
              <a:endParaRPr lang="ru-RU" sz="2800" dirty="0">
                <a:solidFill>
                  <a:srgbClr val="000000"/>
                </a:solidFill>
                <a:latin typeface="Arial - 26"/>
              </a:endParaRPr>
            </a:p>
          </p:txBody>
        </p:sp>
      </p:grpSp>
      <p:grpSp>
        <p:nvGrpSpPr>
          <p:cNvPr id="13" name="Группа 12"/>
          <p:cNvGrpSpPr/>
          <p:nvPr/>
        </p:nvGrpSpPr>
        <p:grpSpPr>
          <a:xfrm>
            <a:off x="7224937" y="3310171"/>
            <a:ext cx="2890482" cy="1219909"/>
            <a:chOff x="7224937" y="2942645"/>
            <a:chExt cx="2584081" cy="974210"/>
          </a:xfrm>
        </p:grpSpPr>
        <p:sp>
          <p:nvSpPr>
            <p:cNvPr id="11" name="Полилиния 10"/>
            <p:cNvSpPr/>
            <p:nvPr/>
          </p:nvSpPr>
          <p:spPr>
            <a:xfrm>
              <a:off x="7224937" y="2942645"/>
              <a:ext cx="2584081" cy="402072"/>
            </a:xfrm>
            <a:custGeom>
              <a:avLst/>
              <a:gdLst/>
              <a:ahLst/>
              <a:cxnLst/>
              <a:rect l="0" t="0" r="0" b="0"/>
              <a:pathLst>
                <a:path w="2584081" h="402072">
                  <a:moveTo>
                    <a:pt x="0" y="0"/>
                  </a:moveTo>
                  <a:lnTo>
                    <a:pt x="2584080" y="0"/>
                  </a:lnTo>
                  <a:lnTo>
                    <a:pt x="2584080" y="402071"/>
                  </a:lnTo>
                  <a:lnTo>
                    <a:pt x="0" y="402071"/>
                  </a:lnTo>
                  <a:close/>
                </a:path>
              </a:pathLst>
            </a:custGeom>
            <a:solidFill>
              <a:schemeClr val="accent1">
                <a:alpha val="1000"/>
              </a:schemeClr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80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7290641" y="2962748"/>
              <a:ext cx="2426831" cy="954107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ru-RU" sz="2800" dirty="0" smtClean="0">
                  <a:solidFill>
                    <a:srgbClr val="000000"/>
                  </a:solidFill>
                  <a:latin typeface="Arial - 26"/>
                </a:rPr>
                <a:t>перечислимые</a:t>
              </a:r>
              <a:endParaRPr lang="ru-RU" sz="2800" dirty="0">
                <a:solidFill>
                  <a:srgbClr val="000000"/>
                </a:solidFill>
                <a:latin typeface="Arial - 26"/>
              </a:endParaRPr>
            </a:p>
          </p:txBody>
        </p:sp>
      </p:grpSp>
      <p:grpSp>
        <p:nvGrpSpPr>
          <p:cNvPr id="16" name="Группа 15"/>
          <p:cNvGrpSpPr/>
          <p:nvPr/>
        </p:nvGrpSpPr>
        <p:grpSpPr>
          <a:xfrm>
            <a:off x="7148738" y="478845"/>
            <a:ext cx="3011262" cy="1222295"/>
            <a:chOff x="7148737" y="478845"/>
            <a:chExt cx="2876181" cy="976115"/>
          </a:xfrm>
        </p:grpSpPr>
        <p:sp>
          <p:nvSpPr>
            <p:cNvPr id="14" name="Полилиния 13"/>
            <p:cNvSpPr/>
            <p:nvPr/>
          </p:nvSpPr>
          <p:spPr>
            <a:xfrm>
              <a:off x="7148737" y="478845"/>
              <a:ext cx="2876181" cy="440172"/>
            </a:xfrm>
            <a:custGeom>
              <a:avLst/>
              <a:gdLst/>
              <a:ahLst/>
              <a:cxnLst/>
              <a:rect l="0" t="0" r="0" b="0"/>
              <a:pathLst>
                <a:path w="2876181" h="440172">
                  <a:moveTo>
                    <a:pt x="0" y="0"/>
                  </a:moveTo>
                  <a:lnTo>
                    <a:pt x="2876180" y="0"/>
                  </a:lnTo>
                  <a:lnTo>
                    <a:pt x="2876180" y="440171"/>
                  </a:lnTo>
                  <a:lnTo>
                    <a:pt x="0" y="440171"/>
                  </a:lnTo>
                  <a:close/>
                </a:path>
              </a:pathLst>
            </a:custGeom>
            <a:solidFill>
              <a:schemeClr val="accent1">
                <a:alpha val="1000"/>
              </a:schemeClr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80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7229046" y="500853"/>
              <a:ext cx="2686800" cy="954107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ru-RU" sz="2800" smtClean="0">
                  <a:solidFill>
                    <a:srgbClr val="000000"/>
                  </a:solidFill>
                  <a:latin typeface="Arial - 26"/>
                </a:rPr>
                <a:t>целочисленный</a:t>
              </a:r>
              <a:endParaRPr lang="ru-RU" sz="2800">
                <a:solidFill>
                  <a:srgbClr val="000000"/>
                </a:solidFill>
                <a:latin typeface="Arial - 26"/>
              </a:endParaRPr>
            </a:p>
          </p:txBody>
        </p:sp>
      </p:grpSp>
      <p:grpSp>
        <p:nvGrpSpPr>
          <p:cNvPr id="19" name="Группа 18"/>
          <p:cNvGrpSpPr/>
          <p:nvPr/>
        </p:nvGrpSpPr>
        <p:grpSpPr>
          <a:xfrm>
            <a:off x="4138837" y="3742745"/>
            <a:ext cx="2165298" cy="1487426"/>
            <a:chOff x="4138837" y="3742745"/>
            <a:chExt cx="1910980" cy="974210"/>
          </a:xfrm>
        </p:grpSpPr>
        <p:sp>
          <p:nvSpPr>
            <p:cNvPr id="17" name="Полилиния 16"/>
            <p:cNvSpPr/>
            <p:nvPr/>
          </p:nvSpPr>
          <p:spPr>
            <a:xfrm>
              <a:off x="4138837" y="3742745"/>
              <a:ext cx="1910980" cy="402072"/>
            </a:xfrm>
            <a:custGeom>
              <a:avLst/>
              <a:gdLst/>
              <a:ahLst/>
              <a:cxnLst/>
              <a:rect l="0" t="0" r="0" b="0"/>
              <a:pathLst>
                <a:path w="1910980" h="402072">
                  <a:moveTo>
                    <a:pt x="0" y="0"/>
                  </a:moveTo>
                  <a:lnTo>
                    <a:pt x="1910979" y="0"/>
                  </a:lnTo>
                  <a:lnTo>
                    <a:pt x="1910979" y="402071"/>
                  </a:lnTo>
                  <a:lnTo>
                    <a:pt x="0" y="402071"/>
                  </a:lnTo>
                  <a:close/>
                </a:path>
              </a:pathLst>
            </a:custGeom>
            <a:solidFill>
              <a:schemeClr val="accent1">
                <a:alpha val="1000"/>
              </a:schemeClr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80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4170886" y="3762848"/>
              <a:ext cx="1827771" cy="954107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ru-RU" sz="2800" smtClean="0">
                  <a:solidFill>
                    <a:srgbClr val="000000"/>
                  </a:solidFill>
                  <a:latin typeface="Arial - 26"/>
                </a:rPr>
                <a:t>множество</a:t>
              </a:r>
              <a:endParaRPr lang="ru-RU" sz="2800">
                <a:solidFill>
                  <a:srgbClr val="000000"/>
                </a:solidFill>
                <a:latin typeface="Arial - 26"/>
              </a:endParaRPr>
            </a:p>
          </p:txBody>
        </p:sp>
      </p:grpSp>
      <p:grpSp>
        <p:nvGrpSpPr>
          <p:cNvPr id="22" name="Группа 21"/>
          <p:cNvGrpSpPr/>
          <p:nvPr/>
        </p:nvGrpSpPr>
        <p:grpSpPr>
          <a:xfrm>
            <a:off x="4185179" y="5230171"/>
            <a:ext cx="1339361" cy="830495"/>
            <a:chOff x="4215037" y="5139745"/>
            <a:chExt cx="1339361" cy="543944"/>
          </a:xfrm>
        </p:grpSpPr>
        <p:sp>
          <p:nvSpPr>
            <p:cNvPr id="20" name="Полилиния 19"/>
            <p:cNvSpPr/>
            <p:nvPr/>
          </p:nvSpPr>
          <p:spPr>
            <a:xfrm>
              <a:off x="4215037" y="5139745"/>
              <a:ext cx="1339361" cy="414489"/>
            </a:xfrm>
            <a:custGeom>
              <a:avLst/>
              <a:gdLst/>
              <a:ahLst/>
              <a:cxnLst/>
              <a:rect l="0" t="0" r="0" b="0"/>
              <a:pathLst>
                <a:path w="1339361" h="414489">
                  <a:moveTo>
                    <a:pt x="0" y="0"/>
                  </a:moveTo>
                  <a:lnTo>
                    <a:pt x="1339360" y="0"/>
                  </a:lnTo>
                  <a:lnTo>
                    <a:pt x="1339360" y="414488"/>
                  </a:lnTo>
                  <a:lnTo>
                    <a:pt x="0" y="414488"/>
                  </a:lnTo>
                  <a:close/>
                </a:path>
              </a:pathLst>
            </a:custGeom>
            <a:solidFill>
              <a:schemeClr val="accent1">
                <a:alpha val="1000"/>
              </a:schemeClr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80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4218505" y="5160469"/>
              <a:ext cx="1319030" cy="523220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ru-RU" sz="2800" smtClean="0">
                  <a:solidFill>
                    <a:srgbClr val="000000"/>
                  </a:solidFill>
                  <a:latin typeface="Arial - 26"/>
                </a:rPr>
                <a:t>файл</a:t>
              </a:r>
              <a:endParaRPr lang="ru-RU" sz="2800">
                <a:solidFill>
                  <a:srgbClr val="000000"/>
                </a:solidFill>
                <a:latin typeface="Arial - 26"/>
              </a:endParaRPr>
            </a:p>
          </p:txBody>
        </p:sp>
      </p:grpSp>
      <p:grpSp>
        <p:nvGrpSpPr>
          <p:cNvPr id="25" name="Группа 24"/>
          <p:cNvGrpSpPr/>
          <p:nvPr/>
        </p:nvGrpSpPr>
        <p:grpSpPr>
          <a:xfrm>
            <a:off x="7161437" y="1433987"/>
            <a:ext cx="2165982" cy="1223885"/>
            <a:chOff x="7161437" y="1278945"/>
            <a:chExt cx="1936381" cy="977385"/>
          </a:xfrm>
        </p:grpSpPr>
        <p:sp>
          <p:nvSpPr>
            <p:cNvPr id="23" name="Полилиния 22"/>
            <p:cNvSpPr/>
            <p:nvPr/>
          </p:nvSpPr>
          <p:spPr>
            <a:xfrm>
              <a:off x="7161437" y="1278945"/>
              <a:ext cx="1936381" cy="465572"/>
            </a:xfrm>
            <a:custGeom>
              <a:avLst/>
              <a:gdLst/>
              <a:ahLst/>
              <a:cxnLst/>
              <a:rect l="0" t="0" r="0" b="0"/>
              <a:pathLst>
                <a:path w="1936381" h="465572">
                  <a:moveTo>
                    <a:pt x="0" y="0"/>
                  </a:moveTo>
                  <a:lnTo>
                    <a:pt x="1936380" y="0"/>
                  </a:lnTo>
                  <a:lnTo>
                    <a:pt x="1936380" y="465571"/>
                  </a:lnTo>
                  <a:lnTo>
                    <a:pt x="0" y="465571"/>
                  </a:lnTo>
                  <a:close/>
                </a:path>
              </a:pathLst>
            </a:custGeom>
            <a:solidFill>
              <a:schemeClr val="accent1">
                <a:alpha val="1000"/>
              </a:schemeClr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80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7194756" y="1302223"/>
              <a:ext cx="1850378" cy="954107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ru-RU" sz="2800" smtClean="0">
                  <a:solidFill>
                    <a:srgbClr val="000000"/>
                  </a:solidFill>
                  <a:latin typeface="Arial - 26"/>
                </a:rPr>
                <a:t>логический</a:t>
              </a:r>
              <a:endParaRPr lang="ru-RU" sz="2800">
                <a:solidFill>
                  <a:srgbClr val="000000"/>
                </a:solidFill>
                <a:latin typeface="Arial - 26"/>
              </a:endParaRPr>
            </a:p>
          </p:txBody>
        </p:sp>
      </p:grpSp>
      <p:grpSp>
        <p:nvGrpSpPr>
          <p:cNvPr id="28" name="Группа 27"/>
          <p:cNvGrpSpPr/>
          <p:nvPr/>
        </p:nvGrpSpPr>
        <p:grpSpPr>
          <a:xfrm>
            <a:off x="4164237" y="2320345"/>
            <a:ext cx="1834780" cy="1488374"/>
            <a:chOff x="4164237" y="2320345"/>
            <a:chExt cx="1339361" cy="974831"/>
          </a:xfrm>
        </p:grpSpPr>
        <p:sp>
          <p:nvSpPr>
            <p:cNvPr id="26" name="Полилиния 25"/>
            <p:cNvSpPr/>
            <p:nvPr/>
          </p:nvSpPr>
          <p:spPr>
            <a:xfrm>
              <a:off x="4164237" y="2320345"/>
              <a:ext cx="1339361" cy="414489"/>
            </a:xfrm>
            <a:custGeom>
              <a:avLst/>
              <a:gdLst/>
              <a:ahLst/>
              <a:cxnLst/>
              <a:rect l="0" t="0" r="0" b="0"/>
              <a:pathLst>
                <a:path w="1339361" h="414489">
                  <a:moveTo>
                    <a:pt x="0" y="0"/>
                  </a:moveTo>
                  <a:lnTo>
                    <a:pt x="1339360" y="0"/>
                  </a:lnTo>
                  <a:lnTo>
                    <a:pt x="1339360" y="414488"/>
                  </a:lnTo>
                  <a:lnTo>
                    <a:pt x="0" y="414488"/>
                  </a:lnTo>
                  <a:close/>
                </a:path>
              </a:pathLst>
            </a:custGeom>
            <a:solidFill>
              <a:schemeClr val="accent1">
                <a:alpha val="1000"/>
              </a:schemeClr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80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4167705" y="2341069"/>
              <a:ext cx="1319030" cy="954107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ru-RU" sz="2800" smtClean="0">
                  <a:solidFill>
                    <a:srgbClr val="000000"/>
                  </a:solidFill>
                  <a:latin typeface="Arial - 26"/>
                </a:rPr>
                <a:t>массив</a:t>
              </a:r>
              <a:endParaRPr lang="ru-RU" sz="2800">
                <a:solidFill>
                  <a:srgbClr val="000000"/>
                </a:solidFill>
                <a:latin typeface="Arial - 26"/>
              </a:endParaRPr>
            </a:p>
          </p:txBody>
        </p:sp>
      </p:grpSp>
      <p:grpSp>
        <p:nvGrpSpPr>
          <p:cNvPr id="31" name="Группа 30"/>
          <p:cNvGrpSpPr/>
          <p:nvPr/>
        </p:nvGrpSpPr>
        <p:grpSpPr>
          <a:xfrm>
            <a:off x="4176937" y="4466644"/>
            <a:ext cx="1339361" cy="830495"/>
            <a:chOff x="4176937" y="4466645"/>
            <a:chExt cx="1339361" cy="543944"/>
          </a:xfrm>
        </p:grpSpPr>
        <p:sp>
          <p:nvSpPr>
            <p:cNvPr id="29" name="Полилиния 28"/>
            <p:cNvSpPr/>
            <p:nvPr/>
          </p:nvSpPr>
          <p:spPr>
            <a:xfrm>
              <a:off x="4176937" y="4466645"/>
              <a:ext cx="1339361" cy="414489"/>
            </a:xfrm>
            <a:custGeom>
              <a:avLst/>
              <a:gdLst/>
              <a:ahLst/>
              <a:cxnLst/>
              <a:rect l="0" t="0" r="0" b="0"/>
              <a:pathLst>
                <a:path w="1339361" h="414489">
                  <a:moveTo>
                    <a:pt x="0" y="0"/>
                  </a:moveTo>
                  <a:lnTo>
                    <a:pt x="1339360" y="0"/>
                  </a:lnTo>
                  <a:lnTo>
                    <a:pt x="1339360" y="414488"/>
                  </a:lnTo>
                  <a:lnTo>
                    <a:pt x="0" y="414488"/>
                  </a:lnTo>
                  <a:close/>
                </a:path>
              </a:pathLst>
            </a:custGeom>
            <a:solidFill>
              <a:schemeClr val="accent1">
                <a:alpha val="1000"/>
              </a:schemeClr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80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4180405" y="4487369"/>
              <a:ext cx="1319030" cy="523220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ru-RU" sz="2800" dirty="0" smtClean="0">
                  <a:solidFill>
                    <a:srgbClr val="000000"/>
                  </a:solidFill>
                  <a:latin typeface="Arial - 26"/>
                </a:rPr>
                <a:t>запись</a:t>
              </a:r>
              <a:endParaRPr lang="ru-RU" sz="2800" dirty="0">
                <a:solidFill>
                  <a:srgbClr val="000000"/>
                </a:solidFill>
                <a:latin typeface="Arial - 26"/>
              </a:endParaRPr>
            </a:p>
          </p:txBody>
        </p:sp>
      </p:grpSp>
      <p:grpSp>
        <p:nvGrpSpPr>
          <p:cNvPr id="34" name="Группа 33"/>
          <p:cNvGrpSpPr/>
          <p:nvPr/>
        </p:nvGrpSpPr>
        <p:grpSpPr>
          <a:xfrm>
            <a:off x="7211123" y="4438149"/>
            <a:ext cx="2762629" cy="1223090"/>
            <a:chOff x="7224937" y="3691945"/>
            <a:chExt cx="2469781" cy="976750"/>
          </a:xfrm>
        </p:grpSpPr>
        <p:sp>
          <p:nvSpPr>
            <p:cNvPr id="32" name="Полилиния 31"/>
            <p:cNvSpPr/>
            <p:nvPr/>
          </p:nvSpPr>
          <p:spPr>
            <a:xfrm>
              <a:off x="7224937" y="3691945"/>
              <a:ext cx="2469781" cy="452872"/>
            </a:xfrm>
            <a:custGeom>
              <a:avLst/>
              <a:gdLst/>
              <a:ahLst/>
              <a:cxnLst/>
              <a:rect l="0" t="0" r="0" b="0"/>
              <a:pathLst>
                <a:path w="2469781" h="452872">
                  <a:moveTo>
                    <a:pt x="0" y="0"/>
                  </a:moveTo>
                  <a:lnTo>
                    <a:pt x="2469780" y="0"/>
                  </a:lnTo>
                  <a:lnTo>
                    <a:pt x="2469780" y="452871"/>
                  </a:lnTo>
                  <a:lnTo>
                    <a:pt x="0" y="452871"/>
                  </a:lnTo>
                  <a:close/>
                </a:path>
              </a:pathLst>
            </a:custGeom>
            <a:solidFill>
              <a:schemeClr val="accent1">
                <a:alpha val="1000"/>
              </a:schemeClr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80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7284927" y="3714588"/>
              <a:ext cx="2325104" cy="954107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ru-RU" sz="2800" dirty="0" smtClean="0">
                  <a:solidFill>
                    <a:srgbClr val="000000"/>
                  </a:solidFill>
                  <a:latin typeface="Arial - 26"/>
                </a:rPr>
                <a:t>ограниченные</a:t>
              </a:r>
              <a:endParaRPr lang="ru-RU" sz="2800" dirty="0">
                <a:solidFill>
                  <a:srgbClr val="000000"/>
                </a:solidFill>
                <a:latin typeface="Arial - 26"/>
              </a:endParaRPr>
            </a:p>
          </p:txBody>
        </p:sp>
      </p:grpSp>
      <p:grpSp>
        <p:nvGrpSpPr>
          <p:cNvPr id="37" name="Группа 36"/>
          <p:cNvGrpSpPr/>
          <p:nvPr/>
        </p:nvGrpSpPr>
        <p:grpSpPr>
          <a:xfrm>
            <a:off x="7174137" y="2444484"/>
            <a:ext cx="2435894" cy="1221500"/>
            <a:chOff x="7174137" y="2129845"/>
            <a:chExt cx="2177681" cy="975480"/>
          </a:xfrm>
        </p:grpSpPr>
        <p:sp>
          <p:nvSpPr>
            <p:cNvPr id="35" name="Полилиния 34"/>
            <p:cNvSpPr/>
            <p:nvPr/>
          </p:nvSpPr>
          <p:spPr>
            <a:xfrm>
              <a:off x="7174137" y="2129845"/>
              <a:ext cx="2177681" cy="427472"/>
            </a:xfrm>
            <a:custGeom>
              <a:avLst/>
              <a:gdLst/>
              <a:ahLst/>
              <a:cxnLst/>
              <a:rect l="0" t="0" r="0" b="0"/>
              <a:pathLst>
                <a:path w="2177681" h="427472">
                  <a:moveTo>
                    <a:pt x="0" y="0"/>
                  </a:moveTo>
                  <a:lnTo>
                    <a:pt x="2177680" y="0"/>
                  </a:lnTo>
                  <a:lnTo>
                    <a:pt x="2177680" y="427471"/>
                  </a:lnTo>
                  <a:lnTo>
                    <a:pt x="0" y="427471"/>
                  </a:lnTo>
                  <a:close/>
                </a:path>
              </a:pathLst>
            </a:custGeom>
            <a:solidFill>
              <a:schemeClr val="accent1">
                <a:alpha val="1000"/>
              </a:schemeClr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800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7219521" y="2151218"/>
              <a:ext cx="2065135" cy="954107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ru-RU" sz="2800" smtClean="0">
                  <a:solidFill>
                    <a:srgbClr val="000000"/>
                  </a:solidFill>
                  <a:latin typeface="Arial - 26"/>
                </a:rPr>
                <a:t>символьный</a:t>
              </a:r>
              <a:endParaRPr lang="ru-RU" sz="2800">
                <a:solidFill>
                  <a:srgbClr val="000000"/>
                </a:solidFill>
                <a:latin typeface="Arial - 26"/>
              </a:endParaRPr>
            </a:p>
          </p:txBody>
        </p:sp>
      </p:grpSp>
      <p:grpSp>
        <p:nvGrpSpPr>
          <p:cNvPr id="40" name="Группа 39"/>
          <p:cNvGrpSpPr/>
          <p:nvPr/>
        </p:nvGrpSpPr>
        <p:grpSpPr>
          <a:xfrm>
            <a:off x="1214594" y="3742745"/>
            <a:ext cx="2392079" cy="1267844"/>
            <a:chOff x="1535337" y="3742745"/>
            <a:chExt cx="2012580" cy="974831"/>
          </a:xfrm>
        </p:grpSpPr>
        <p:sp>
          <p:nvSpPr>
            <p:cNvPr id="38" name="Полилиния 37"/>
            <p:cNvSpPr/>
            <p:nvPr/>
          </p:nvSpPr>
          <p:spPr>
            <a:xfrm>
              <a:off x="1535337" y="3742745"/>
              <a:ext cx="2012580" cy="414489"/>
            </a:xfrm>
            <a:custGeom>
              <a:avLst/>
              <a:gdLst/>
              <a:ahLst/>
              <a:cxnLst/>
              <a:rect l="0" t="0" r="0" b="0"/>
              <a:pathLst>
                <a:path w="2012580" h="414489">
                  <a:moveTo>
                    <a:pt x="0" y="0"/>
                  </a:moveTo>
                  <a:lnTo>
                    <a:pt x="2012579" y="0"/>
                  </a:lnTo>
                  <a:lnTo>
                    <a:pt x="2012579" y="414488"/>
                  </a:lnTo>
                  <a:lnTo>
                    <a:pt x="0" y="414488"/>
                  </a:lnTo>
                  <a:close/>
                </a:path>
              </a:pathLst>
            </a:custGeom>
            <a:solidFill>
              <a:schemeClr val="accent1">
                <a:alpha val="1000"/>
              </a:schemeClr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800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1572466" y="3763469"/>
              <a:ext cx="1918195" cy="954107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ru-RU" sz="2800" dirty="0" smtClean="0">
                  <a:solidFill>
                    <a:srgbClr val="000000"/>
                  </a:solidFill>
                  <a:latin typeface="Arial - 26"/>
                </a:rPr>
                <a:t>ссылочные</a:t>
              </a:r>
              <a:endParaRPr lang="ru-RU" sz="2800" dirty="0">
                <a:solidFill>
                  <a:srgbClr val="000000"/>
                </a:solidFill>
                <a:latin typeface="Arial - 26"/>
              </a:endParaRPr>
            </a:p>
          </p:txBody>
        </p:sp>
      </p:grpSp>
      <p:grpSp>
        <p:nvGrpSpPr>
          <p:cNvPr id="43" name="Группа 42"/>
          <p:cNvGrpSpPr/>
          <p:nvPr/>
        </p:nvGrpSpPr>
        <p:grpSpPr>
          <a:xfrm>
            <a:off x="4151536" y="3044245"/>
            <a:ext cx="2152599" cy="1488396"/>
            <a:chOff x="4151537" y="3044245"/>
            <a:chExt cx="1847480" cy="974845"/>
          </a:xfrm>
        </p:grpSpPr>
        <p:sp>
          <p:nvSpPr>
            <p:cNvPr id="41" name="Полилиния 40"/>
            <p:cNvSpPr/>
            <p:nvPr/>
          </p:nvSpPr>
          <p:spPr>
            <a:xfrm>
              <a:off x="4151537" y="3044245"/>
              <a:ext cx="1847480" cy="414772"/>
            </a:xfrm>
            <a:custGeom>
              <a:avLst/>
              <a:gdLst/>
              <a:ahLst/>
              <a:cxnLst/>
              <a:rect l="0" t="0" r="0" b="0"/>
              <a:pathLst>
                <a:path w="1847480" h="414772">
                  <a:moveTo>
                    <a:pt x="0" y="0"/>
                  </a:moveTo>
                  <a:lnTo>
                    <a:pt x="1847479" y="0"/>
                  </a:lnTo>
                  <a:lnTo>
                    <a:pt x="1847479" y="414771"/>
                  </a:lnTo>
                  <a:lnTo>
                    <a:pt x="0" y="414771"/>
                  </a:lnTo>
                  <a:close/>
                </a:path>
              </a:pathLst>
            </a:custGeom>
            <a:solidFill>
              <a:schemeClr val="accent1">
                <a:alpha val="1000"/>
              </a:schemeClr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800"/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4180411" y="3064983"/>
              <a:ext cx="1771256" cy="954107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ru-RU" sz="2800" smtClean="0">
                  <a:solidFill>
                    <a:srgbClr val="000000"/>
                  </a:solidFill>
                  <a:latin typeface="Arial - 26"/>
                </a:rPr>
                <a:t>строковый</a:t>
              </a:r>
              <a:endParaRPr lang="ru-RU" sz="2800">
                <a:solidFill>
                  <a:srgbClr val="000000"/>
                </a:solidFill>
                <a:latin typeface="Arial - 26"/>
              </a:endParaRPr>
            </a:p>
          </p:txBody>
        </p:sp>
      </p:grpSp>
      <p:grpSp>
        <p:nvGrpSpPr>
          <p:cNvPr id="46" name="Группа 45"/>
          <p:cNvGrpSpPr/>
          <p:nvPr/>
        </p:nvGrpSpPr>
        <p:grpSpPr>
          <a:xfrm>
            <a:off x="3960685" y="1355145"/>
            <a:ext cx="2807588" cy="1273126"/>
            <a:chOff x="4011837" y="1355145"/>
            <a:chExt cx="2571381" cy="972940"/>
          </a:xfrm>
        </p:grpSpPr>
        <p:sp>
          <p:nvSpPr>
            <p:cNvPr id="44" name="Полилиния 43"/>
            <p:cNvSpPr/>
            <p:nvPr/>
          </p:nvSpPr>
          <p:spPr>
            <a:xfrm>
              <a:off x="4011837" y="1355145"/>
              <a:ext cx="2571381" cy="376672"/>
            </a:xfrm>
            <a:custGeom>
              <a:avLst/>
              <a:gdLst/>
              <a:ahLst/>
              <a:cxnLst/>
              <a:rect l="0" t="0" r="0" b="0"/>
              <a:pathLst>
                <a:path w="2571381" h="376672">
                  <a:moveTo>
                    <a:pt x="0" y="0"/>
                  </a:moveTo>
                  <a:lnTo>
                    <a:pt x="2571380" y="0"/>
                  </a:lnTo>
                  <a:lnTo>
                    <a:pt x="2571380" y="376671"/>
                  </a:lnTo>
                  <a:lnTo>
                    <a:pt x="0" y="376671"/>
                  </a:lnTo>
                  <a:close/>
                </a:path>
              </a:pathLst>
            </a:custGeom>
            <a:solidFill>
              <a:schemeClr val="accent1">
                <a:alpha val="1000"/>
              </a:schemeClr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800"/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4076906" y="1373978"/>
              <a:ext cx="2415528" cy="954107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ru-RU" sz="2800" dirty="0" smtClean="0">
                  <a:solidFill>
                    <a:srgbClr val="000000"/>
                  </a:solidFill>
                  <a:latin typeface="Arial - 26"/>
                </a:rPr>
                <a:t>вещественные</a:t>
              </a:r>
              <a:endParaRPr lang="ru-RU" sz="2800" dirty="0">
                <a:solidFill>
                  <a:srgbClr val="000000"/>
                </a:solidFill>
                <a:latin typeface="Arial - 26"/>
              </a:endParaRPr>
            </a:p>
          </p:txBody>
        </p:sp>
      </p:grpSp>
      <p:grpSp>
        <p:nvGrpSpPr>
          <p:cNvPr id="49" name="Группа 48"/>
          <p:cNvGrpSpPr/>
          <p:nvPr/>
        </p:nvGrpSpPr>
        <p:grpSpPr>
          <a:xfrm>
            <a:off x="4088036" y="529645"/>
            <a:ext cx="2404397" cy="1249631"/>
            <a:chOff x="4088037" y="529645"/>
            <a:chExt cx="2084164" cy="974831"/>
          </a:xfrm>
        </p:grpSpPr>
        <p:sp>
          <p:nvSpPr>
            <p:cNvPr id="47" name="Полилиния 46"/>
            <p:cNvSpPr/>
            <p:nvPr/>
          </p:nvSpPr>
          <p:spPr>
            <a:xfrm>
              <a:off x="4088037" y="529645"/>
              <a:ext cx="2084164" cy="414489"/>
            </a:xfrm>
            <a:custGeom>
              <a:avLst/>
              <a:gdLst/>
              <a:ahLst/>
              <a:cxnLst/>
              <a:rect l="0" t="0" r="0" b="0"/>
              <a:pathLst>
                <a:path w="2084164" h="414489">
                  <a:moveTo>
                    <a:pt x="0" y="0"/>
                  </a:moveTo>
                  <a:lnTo>
                    <a:pt x="2084163" y="0"/>
                  </a:lnTo>
                  <a:lnTo>
                    <a:pt x="2084163" y="414488"/>
                  </a:lnTo>
                  <a:lnTo>
                    <a:pt x="0" y="414488"/>
                  </a:lnTo>
                  <a:close/>
                </a:path>
              </a:pathLst>
            </a:custGeom>
            <a:solidFill>
              <a:schemeClr val="accent1">
                <a:alpha val="1000"/>
              </a:schemeClr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800"/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4128745" y="550369"/>
              <a:ext cx="1981905" cy="954107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ru-RU" sz="2800" dirty="0" smtClean="0">
                  <a:solidFill>
                    <a:srgbClr val="000000"/>
                  </a:solidFill>
                  <a:latin typeface="Arial - 26"/>
                </a:rPr>
                <a:t>порядковые</a:t>
              </a:r>
              <a:endParaRPr lang="ru-RU" sz="2800" dirty="0">
                <a:solidFill>
                  <a:srgbClr val="000000"/>
                </a:solidFill>
                <a:latin typeface="Arial - 26"/>
              </a:endParaRPr>
            </a:p>
          </p:txBody>
        </p:sp>
      </p:grpSp>
      <p:cxnSp>
        <p:nvCxnSpPr>
          <p:cNvPr id="50" name="Прямая соединительная линия 49"/>
          <p:cNvCxnSpPr/>
          <p:nvPr/>
        </p:nvCxnSpPr>
        <p:spPr>
          <a:xfrm>
            <a:off x="831528" y="774954"/>
            <a:ext cx="766132" cy="0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solid"/>
            <a:round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>
            <a:off x="975544" y="784479"/>
            <a:ext cx="0" cy="3204845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solid"/>
            <a:round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/>
          <p:nvPr/>
        </p:nvCxnSpPr>
        <p:spPr>
          <a:xfrm flipV="1">
            <a:off x="975544" y="3975036"/>
            <a:ext cx="239050" cy="14288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solid"/>
            <a:round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/>
          <p:nvPr/>
        </p:nvCxnSpPr>
        <p:spPr>
          <a:xfrm>
            <a:off x="975544" y="2557317"/>
            <a:ext cx="296870" cy="0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solid"/>
            <a:round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единительная линия 53"/>
          <p:cNvCxnSpPr/>
          <p:nvPr/>
        </p:nvCxnSpPr>
        <p:spPr>
          <a:xfrm flipV="1">
            <a:off x="3322745" y="736601"/>
            <a:ext cx="733635" cy="288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solid"/>
            <a:round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/>
          <p:nvPr/>
        </p:nvCxnSpPr>
        <p:spPr>
          <a:xfrm>
            <a:off x="3625850" y="755777"/>
            <a:ext cx="0" cy="832358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solid"/>
            <a:round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/>
          <p:nvPr/>
        </p:nvCxnSpPr>
        <p:spPr>
          <a:xfrm>
            <a:off x="3606673" y="1588135"/>
            <a:ext cx="381127" cy="0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solid"/>
            <a:round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/>
          <p:nvPr/>
        </p:nvCxnSpPr>
        <p:spPr>
          <a:xfrm flipV="1">
            <a:off x="3807587" y="2525649"/>
            <a:ext cx="382651" cy="9525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solid"/>
            <a:round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/>
          <p:cNvCxnSpPr/>
          <p:nvPr/>
        </p:nvCxnSpPr>
        <p:spPr>
          <a:xfrm>
            <a:off x="3807587" y="2535174"/>
            <a:ext cx="0" cy="2879725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solid"/>
            <a:round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/>
          <p:cNvCxnSpPr/>
          <p:nvPr/>
        </p:nvCxnSpPr>
        <p:spPr>
          <a:xfrm>
            <a:off x="3798062" y="5405247"/>
            <a:ext cx="411353" cy="0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solid"/>
            <a:round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единительная линия 59"/>
          <p:cNvCxnSpPr/>
          <p:nvPr/>
        </p:nvCxnSpPr>
        <p:spPr>
          <a:xfrm>
            <a:off x="3798062" y="4687697"/>
            <a:ext cx="373126" cy="0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solid"/>
            <a:round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единительная линия 60"/>
          <p:cNvCxnSpPr/>
          <p:nvPr/>
        </p:nvCxnSpPr>
        <p:spPr>
          <a:xfrm>
            <a:off x="3798062" y="3979799"/>
            <a:ext cx="325247" cy="0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solid"/>
            <a:round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единительная линия 61"/>
          <p:cNvCxnSpPr/>
          <p:nvPr/>
        </p:nvCxnSpPr>
        <p:spPr>
          <a:xfrm>
            <a:off x="3798062" y="3252724"/>
            <a:ext cx="353949" cy="0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solid"/>
            <a:round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единительная линия 62"/>
          <p:cNvCxnSpPr/>
          <p:nvPr/>
        </p:nvCxnSpPr>
        <p:spPr>
          <a:xfrm>
            <a:off x="6492434" y="727075"/>
            <a:ext cx="653983" cy="0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solid"/>
            <a:round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единительная линия 63"/>
          <p:cNvCxnSpPr/>
          <p:nvPr/>
        </p:nvCxnSpPr>
        <p:spPr>
          <a:xfrm flipH="1">
            <a:off x="6849872" y="736600"/>
            <a:ext cx="9525" cy="4046465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solid"/>
            <a:round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единительная линия 64"/>
          <p:cNvCxnSpPr/>
          <p:nvPr/>
        </p:nvCxnSpPr>
        <p:spPr>
          <a:xfrm>
            <a:off x="6849872" y="4746104"/>
            <a:ext cx="373126" cy="0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solid"/>
            <a:round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единительная линия 65"/>
          <p:cNvCxnSpPr/>
          <p:nvPr/>
        </p:nvCxnSpPr>
        <p:spPr>
          <a:xfrm>
            <a:off x="6861463" y="3601707"/>
            <a:ext cx="363474" cy="0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solid"/>
            <a:round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единительная линия 66"/>
          <p:cNvCxnSpPr/>
          <p:nvPr/>
        </p:nvCxnSpPr>
        <p:spPr>
          <a:xfrm>
            <a:off x="6849872" y="2657872"/>
            <a:ext cx="306197" cy="0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solid"/>
            <a:round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Прямая соединительная линия 67"/>
          <p:cNvCxnSpPr/>
          <p:nvPr/>
        </p:nvCxnSpPr>
        <p:spPr>
          <a:xfrm>
            <a:off x="6859397" y="1721768"/>
            <a:ext cx="287020" cy="0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solid"/>
            <a:round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86300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43696" y="25400"/>
            <a:ext cx="4911979" cy="584775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ru-RU" sz="3200" dirty="0" smtClean="0">
                <a:solidFill>
                  <a:srgbClr val="000000"/>
                </a:solidFill>
                <a:latin typeface="Arial - 36"/>
              </a:rPr>
              <a:t>таблица типов данных</a:t>
            </a:r>
            <a:endParaRPr lang="ru-RU" sz="3200" dirty="0">
              <a:solidFill>
                <a:srgbClr val="000000"/>
              </a:solidFill>
              <a:latin typeface="Arial - 36"/>
            </a:endParaRPr>
          </a:p>
        </p:txBody>
      </p:sp>
      <p:pic>
        <p:nvPicPr>
          <p:cNvPr id="3" name="Рисунок 2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456" y="546100"/>
            <a:ext cx="9865096" cy="6936308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</p:spTree>
    <p:extLst>
      <p:ext uri="{BB962C8B-B14F-4D97-AF65-F5344CB8AC3E}">
        <p14:creationId xmlns:p14="http://schemas.microsoft.com/office/powerpoint/2010/main" val="3385412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0200" y="520700"/>
            <a:ext cx="7826783" cy="707886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ru-RU" sz="4000" dirty="0" smtClean="0">
                <a:solidFill>
                  <a:srgbClr val="000000"/>
                </a:solidFill>
                <a:latin typeface="Arial - 36"/>
              </a:rPr>
              <a:t>Типы пользователя:</a:t>
            </a:r>
            <a:endParaRPr lang="ru-RU" sz="4000" dirty="0">
              <a:solidFill>
                <a:srgbClr val="000000"/>
              </a:solidFill>
              <a:latin typeface="Arial - 36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528272" y="469900"/>
            <a:ext cx="1987252" cy="707886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en-US" sz="4000" b="1" i="1" dirty="0" smtClean="0">
                <a:solidFill>
                  <a:srgbClr val="FF0000"/>
                </a:solidFill>
                <a:latin typeface="Times New Roman - 36"/>
              </a:rPr>
              <a:t>Type</a:t>
            </a:r>
            <a:r>
              <a:rPr lang="en-US" sz="4000" b="1" dirty="0" smtClean="0">
                <a:solidFill>
                  <a:srgbClr val="FF0000"/>
                </a:solidFill>
                <a:latin typeface="Arial - 36"/>
              </a:rPr>
              <a:t> </a:t>
            </a:r>
            <a:endParaRPr lang="ru-RU" sz="4000" b="1" dirty="0">
              <a:solidFill>
                <a:srgbClr val="FF0000"/>
              </a:solidFill>
              <a:latin typeface="Arial - 36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30200" y="1816100"/>
            <a:ext cx="9392793" cy="341632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ru-RU" sz="3600" b="1" dirty="0" smtClean="0">
                <a:solidFill>
                  <a:srgbClr val="000000"/>
                </a:solidFill>
                <a:latin typeface="Arial - 36"/>
              </a:rPr>
              <a:t>Перечислимый</a:t>
            </a:r>
            <a:r>
              <a:rPr lang="ru-RU" sz="3600" dirty="0" smtClean="0">
                <a:solidFill>
                  <a:srgbClr val="000000"/>
                </a:solidFill>
                <a:latin typeface="Arial - 36"/>
              </a:rPr>
              <a:t> тип задаётся непосредственно перечислением (списком) всех </a:t>
            </a:r>
            <a:r>
              <a:rPr lang="ru-RU" sz="3600" dirty="0" smtClean="0">
                <a:solidFill>
                  <a:srgbClr val="000000"/>
                </a:solidFill>
                <a:latin typeface="Arial - 36"/>
              </a:rPr>
              <a:t>значений</a:t>
            </a:r>
            <a:r>
              <a:rPr lang="ru-RU" sz="3600" dirty="0" smtClean="0">
                <a:solidFill>
                  <a:srgbClr val="000000"/>
                </a:solidFill>
                <a:latin typeface="Arial - 36"/>
              </a:rPr>
              <a:t>, которые может принимать переменная одного типа:</a:t>
            </a:r>
          </a:p>
          <a:p>
            <a:endParaRPr lang="ru-RU" sz="3600" dirty="0" smtClean="0">
              <a:solidFill>
                <a:srgbClr val="000000"/>
              </a:solidFill>
              <a:latin typeface="Arial - 36"/>
            </a:endParaRPr>
          </a:p>
          <a:p>
            <a:r>
              <a:rPr lang="en-US" sz="3600" b="1" i="1" dirty="0" smtClean="0">
                <a:solidFill>
                  <a:srgbClr val="000000"/>
                </a:solidFill>
                <a:latin typeface="Arial - 36"/>
              </a:rPr>
              <a:t>Ty</a:t>
            </a:r>
            <a:r>
              <a:rPr lang="en-US" sz="3600" b="1" i="1" dirty="0" smtClean="0">
                <a:solidFill>
                  <a:srgbClr val="000000"/>
                </a:solidFill>
                <a:latin typeface="Times New Roman - 36"/>
              </a:rPr>
              <a:t>pe</a:t>
            </a:r>
            <a:r>
              <a:rPr lang="en-US" sz="3600" dirty="0" smtClean="0">
                <a:solidFill>
                  <a:srgbClr val="000000"/>
                </a:solidFill>
                <a:latin typeface="Arial - 36"/>
              </a:rPr>
              <a:t> &lt;</a:t>
            </a:r>
            <a:r>
              <a:rPr lang="ru-RU" sz="3600" dirty="0" smtClean="0">
                <a:solidFill>
                  <a:srgbClr val="000000"/>
                </a:solidFill>
                <a:latin typeface="Arial - 36"/>
              </a:rPr>
              <a:t>имя типа&gt; = (&lt;список значений&gt;)</a:t>
            </a:r>
            <a:endParaRPr lang="ru-RU" sz="3600" dirty="0">
              <a:solidFill>
                <a:srgbClr val="000000"/>
              </a:solidFill>
              <a:latin typeface="Arial - 36"/>
            </a:endParaRPr>
          </a:p>
        </p:txBody>
      </p:sp>
    </p:spTree>
    <p:extLst>
      <p:ext uri="{BB962C8B-B14F-4D97-AF65-F5344CB8AC3E}">
        <p14:creationId xmlns:p14="http://schemas.microsoft.com/office/powerpoint/2010/main" val="37306603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5128" y="1073696"/>
            <a:ext cx="9729407" cy="4524315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ru-RU" sz="3600" u="sng" dirty="0" smtClean="0">
                <a:solidFill>
                  <a:srgbClr val="000000"/>
                </a:solidFill>
                <a:latin typeface="Arial - 36"/>
              </a:rPr>
              <a:t>ПРИМЕР:</a:t>
            </a:r>
          </a:p>
          <a:p>
            <a:endParaRPr lang="ru-RU" sz="3600" dirty="0">
              <a:solidFill>
                <a:srgbClr val="000000"/>
              </a:solidFill>
              <a:latin typeface="Arial - 36"/>
            </a:endParaRPr>
          </a:p>
          <a:p>
            <a:r>
              <a:rPr lang="pt-BR" sz="3600" dirty="0" smtClean="0">
                <a:solidFill>
                  <a:srgbClr val="000000"/>
                </a:solidFill>
                <a:latin typeface="Arial - 36"/>
              </a:rPr>
              <a:t>Type </a:t>
            </a:r>
            <a:r>
              <a:rPr lang="pt-BR" sz="3600" dirty="0" smtClean="0">
                <a:solidFill>
                  <a:srgbClr val="000000"/>
                </a:solidFill>
                <a:latin typeface="Arial - 36"/>
              </a:rPr>
              <a:t>Gaz = (C, O, N, F);</a:t>
            </a:r>
          </a:p>
          <a:p>
            <a:r>
              <a:rPr lang="ru-RU" sz="3600" dirty="0" smtClean="0">
                <a:solidFill>
                  <a:srgbClr val="000000"/>
                </a:solidFill>
                <a:latin typeface="Arial - 36"/>
              </a:rPr>
              <a:t>	</a:t>
            </a:r>
            <a:r>
              <a:rPr lang="ru-RU" sz="3600" dirty="0">
                <a:solidFill>
                  <a:srgbClr val="000000"/>
                </a:solidFill>
                <a:latin typeface="Arial - 36"/>
              </a:rPr>
              <a:t> </a:t>
            </a:r>
            <a:r>
              <a:rPr lang="ru-RU" sz="3600" dirty="0" smtClean="0">
                <a:solidFill>
                  <a:srgbClr val="000000"/>
                </a:solidFill>
                <a:latin typeface="Arial - 36"/>
              </a:rPr>
              <a:t> </a:t>
            </a:r>
            <a:r>
              <a:rPr lang="pl-PL" sz="3600" dirty="0" smtClean="0">
                <a:solidFill>
                  <a:srgbClr val="000000"/>
                </a:solidFill>
                <a:latin typeface="Arial - 36"/>
              </a:rPr>
              <a:t>Metall </a:t>
            </a:r>
            <a:r>
              <a:rPr lang="pl-PL" sz="3600" dirty="0" smtClean="0">
                <a:solidFill>
                  <a:srgbClr val="000000"/>
                </a:solidFill>
                <a:latin typeface="Arial - 36"/>
              </a:rPr>
              <a:t>= (Fe, Co, Na, Cu, Zn);</a:t>
            </a:r>
          </a:p>
          <a:p>
            <a:endParaRPr lang="ru-RU" sz="3600" dirty="0" smtClean="0">
              <a:solidFill>
                <a:srgbClr val="000000"/>
              </a:solidFill>
              <a:latin typeface="Arial - 36"/>
            </a:endParaRPr>
          </a:p>
          <a:p>
            <a:r>
              <a:rPr lang="en-US" sz="3600" dirty="0" err="1" smtClean="0">
                <a:solidFill>
                  <a:srgbClr val="000000"/>
                </a:solidFill>
                <a:latin typeface="Arial - 36"/>
              </a:rPr>
              <a:t>Var</a:t>
            </a:r>
            <a:r>
              <a:rPr lang="en-US" sz="3600" dirty="0" smtClean="0">
                <a:solidFill>
                  <a:srgbClr val="000000"/>
                </a:solidFill>
                <a:latin typeface="Arial - 36"/>
              </a:rPr>
              <a:t> </a:t>
            </a:r>
            <a:r>
              <a:rPr lang="ru-RU" sz="3600" dirty="0" smtClean="0">
                <a:solidFill>
                  <a:srgbClr val="000000"/>
                </a:solidFill>
                <a:latin typeface="Arial - 36"/>
              </a:rPr>
              <a:t> </a:t>
            </a:r>
            <a:r>
              <a:rPr lang="en-US" sz="3600" dirty="0" smtClean="0">
                <a:solidFill>
                  <a:srgbClr val="000000"/>
                </a:solidFill>
                <a:latin typeface="Arial - 36"/>
              </a:rPr>
              <a:t>G1</a:t>
            </a:r>
            <a:r>
              <a:rPr lang="en-US" sz="3600" dirty="0" smtClean="0">
                <a:solidFill>
                  <a:srgbClr val="000000"/>
                </a:solidFill>
                <a:latin typeface="Arial - 36"/>
              </a:rPr>
              <a:t>, G2, G3: </a:t>
            </a:r>
            <a:r>
              <a:rPr lang="en-US" sz="3600" dirty="0" err="1" smtClean="0">
                <a:solidFill>
                  <a:srgbClr val="000000"/>
                </a:solidFill>
                <a:latin typeface="Arial - 36"/>
              </a:rPr>
              <a:t>Gaz</a:t>
            </a:r>
            <a:r>
              <a:rPr lang="en-US" sz="3600" dirty="0" smtClean="0">
                <a:solidFill>
                  <a:srgbClr val="000000"/>
                </a:solidFill>
                <a:latin typeface="Arial - 36"/>
              </a:rPr>
              <a:t>;</a:t>
            </a:r>
          </a:p>
          <a:p>
            <a:r>
              <a:rPr lang="ru-RU" sz="3600" dirty="0" smtClean="0">
                <a:solidFill>
                  <a:srgbClr val="000000"/>
                </a:solidFill>
                <a:latin typeface="Arial - 36"/>
              </a:rPr>
              <a:t>	</a:t>
            </a:r>
            <a:r>
              <a:rPr lang="en-US" sz="3600" dirty="0" smtClean="0">
                <a:solidFill>
                  <a:srgbClr val="000000"/>
                </a:solidFill>
                <a:latin typeface="Arial - 36"/>
              </a:rPr>
              <a:t>Met1</a:t>
            </a:r>
            <a:r>
              <a:rPr lang="en-US" sz="3600" dirty="0" smtClean="0">
                <a:solidFill>
                  <a:srgbClr val="000000"/>
                </a:solidFill>
                <a:latin typeface="Arial - 36"/>
              </a:rPr>
              <a:t>, Met2: </a:t>
            </a:r>
            <a:r>
              <a:rPr lang="en-US" sz="3600" dirty="0" err="1" smtClean="0">
                <a:solidFill>
                  <a:srgbClr val="000000"/>
                </a:solidFill>
                <a:latin typeface="Arial - 36"/>
              </a:rPr>
              <a:t>Metall</a:t>
            </a:r>
            <a:r>
              <a:rPr lang="en-US" sz="3600" dirty="0" smtClean="0">
                <a:solidFill>
                  <a:srgbClr val="000000"/>
                </a:solidFill>
                <a:latin typeface="Arial - 36"/>
              </a:rPr>
              <a:t>;</a:t>
            </a:r>
          </a:p>
          <a:p>
            <a:r>
              <a:rPr lang="ru-RU" sz="3600" dirty="0" smtClean="0">
                <a:solidFill>
                  <a:srgbClr val="000000"/>
                </a:solidFill>
                <a:latin typeface="Arial - 36"/>
              </a:rPr>
              <a:t>	</a:t>
            </a:r>
            <a:r>
              <a:rPr lang="en-US" sz="3600" dirty="0" smtClean="0">
                <a:solidFill>
                  <a:srgbClr val="000000"/>
                </a:solidFill>
                <a:latin typeface="Arial - 36"/>
              </a:rPr>
              <a:t>Day</a:t>
            </a:r>
            <a:r>
              <a:rPr lang="en-US" sz="3600" dirty="0" smtClean="0">
                <a:solidFill>
                  <a:srgbClr val="000000"/>
                </a:solidFill>
                <a:latin typeface="Arial - 36"/>
              </a:rPr>
              <a:t>: (Sun, Mon, Tue, Wed, Thu, Fri, Sat);</a:t>
            </a:r>
            <a:endParaRPr lang="ru-RU" sz="3600" dirty="0">
              <a:solidFill>
                <a:srgbClr val="000000"/>
              </a:solidFill>
              <a:latin typeface="Arial - 36"/>
            </a:endParaRPr>
          </a:p>
        </p:txBody>
      </p:sp>
    </p:spTree>
    <p:extLst>
      <p:ext uri="{BB962C8B-B14F-4D97-AF65-F5344CB8AC3E}">
        <p14:creationId xmlns:p14="http://schemas.microsoft.com/office/powerpoint/2010/main" val="31373513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4000" y="65584"/>
            <a:ext cx="9074472" cy="7417415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en-US" sz="2800" b="1" dirty="0" smtClean="0">
                <a:solidFill>
                  <a:srgbClr val="000000"/>
                </a:solidFill>
                <a:latin typeface="Courier New - 21"/>
              </a:rPr>
              <a:t>type </a:t>
            </a:r>
            <a:r>
              <a:rPr lang="en-US" sz="2800" dirty="0" err="1" smtClean="0">
                <a:solidFill>
                  <a:srgbClr val="4D4D4D"/>
                </a:solidFill>
                <a:latin typeface="Courier New - 21"/>
              </a:rPr>
              <a:t>week_day</a:t>
            </a:r>
            <a:r>
              <a:rPr lang="en-US" sz="2800" dirty="0" smtClean="0">
                <a:solidFill>
                  <a:srgbClr val="000000"/>
                </a:solidFill>
                <a:latin typeface="Courier New - 21"/>
              </a:rPr>
              <a:t>= (</a:t>
            </a:r>
            <a:r>
              <a:rPr lang="en-US" sz="2800" dirty="0" err="1" smtClean="0">
                <a:solidFill>
                  <a:srgbClr val="4D4D4D"/>
                </a:solidFill>
                <a:latin typeface="Courier New - 21"/>
              </a:rPr>
              <a:t>mon</a:t>
            </a:r>
            <a:r>
              <a:rPr lang="en-US" sz="2800" dirty="0" smtClean="0">
                <a:solidFill>
                  <a:srgbClr val="000000"/>
                </a:solidFill>
                <a:latin typeface="Courier New - 21"/>
              </a:rPr>
              <a:t>, </a:t>
            </a:r>
            <a:r>
              <a:rPr lang="en-US" sz="2800" dirty="0" err="1" smtClean="0">
                <a:solidFill>
                  <a:srgbClr val="4D4D4D"/>
                </a:solidFill>
                <a:latin typeface="Courier New - 21"/>
              </a:rPr>
              <a:t>tue</a:t>
            </a:r>
            <a:r>
              <a:rPr lang="en-US" sz="2800" dirty="0" smtClean="0">
                <a:solidFill>
                  <a:srgbClr val="000000"/>
                </a:solidFill>
                <a:latin typeface="Courier New - 21"/>
              </a:rPr>
              <a:t>, </a:t>
            </a:r>
            <a:r>
              <a:rPr lang="en-US" sz="2800" dirty="0" smtClean="0">
                <a:solidFill>
                  <a:srgbClr val="4D4D4D"/>
                </a:solidFill>
                <a:latin typeface="Courier New - 21"/>
              </a:rPr>
              <a:t>wed</a:t>
            </a:r>
            <a:r>
              <a:rPr lang="en-US" sz="2800" dirty="0" smtClean="0">
                <a:solidFill>
                  <a:srgbClr val="000000"/>
                </a:solidFill>
                <a:latin typeface="Courier New - 21"/>
              </a:rPr>
              <a:t>, </a:t>
            </a:r>
            <a:r>
              <a:rPr lang="en-US" sz="2800" dirty="0" err="1" smtClean="0">
                <a:solidFill>
                  <a:srgbClr val="4D4D4D"/>
                </a:solidFill>
                <a:latin typeface="Courier New - 21"/>
              </a:rPr>
              <a:t>thu</a:t>
            </a:r>
            <a:r>
              <a:rPr lang="en-US" sz="2800" dirty="0" smtClean="0">
                <a:solidFill>
                  <a:srgbClr val="000000"/>
                </a:solidFill>
                <a:latin typeface="Courier New - 21"/>
              </a:rPr>
              <a:t>, </a:t>
            </a:r>
            <a:r>
              <a:rPr lang="en-US" sz="2800" dirty="0" err="1" smtClean="0">
                <a:solidFill>
                  <a:srgbClr val="4D4D4D"/>
                </a:solidFill>
                <a:latin typeface="Courier New - 21"/>
              </a:rPr>
              <a:t>fri</a:t>
            </a:r>
            <a:r>
              <a:rPr lang="en-US" sz="2800" dirty="0" smtClean="0">
                <a:solidFill>
                  <a:srgbClr val="000000"/>
                </a:solidFill>
                <a:latin typeface="Courier New - 21"/>
              </a:rPr>
              <a:t>, </a:t>
            </a:r>
            <a:r>
              <a:rPr lang="en-US" sz="2800" dirty="0" smtClean="0">
                <a:solidFill>
                  <a:srgbClr val="4D4D4D"/>
                </a:solidFill>
                <a:latin typeface="Courier New - 21"/>
              </a:rPr>
              <a:t>sat</a:t>
            </a:r>
            <a:r>
              <a:rPr lang="en-US" sz="2800" dirty="0" smtClean="0">
                <a:solidFill>
                  <a:srgbClr val="000000"/>
                </a:solidFill>
                <a:latin typeface="Courier New - 21"/>
              </a:rPr>
              <a:t>, </a:t>
            </a:r>
            <a:r>
              <a:rPr lang="en-US" sz="2800" dirty="0" smtClean="0">
                <a:solidFill>
                  <a:srgbClr val="4D4D4D"/>
                </a:solidFill>
                <a:latin typeface="Courier New - 21"/>
              </a:rPr>
              <a:t>sun</a:t>
            </a:r>
            <a:r>
              <a:rPr lang="en-US" sz="2800" dirty="0" smtClean="0">
                <a:solidFill>
                  <a:srgbClr val="000000"/>
                </a:solidFill>
                <a:latin typeface="Courier New - 21"/>
              </a:rPr>
              <a:t>) ;</a:t>
            </a:r>
          </a:p>
          <a:p>
            <a:r>
              <a:rPr lang="en-US" sz="2800" b="1" dirty="0" err="1" smtClean="0">
                <a:solidFill>
                  <a:srgbClr val="000000"/>
                </a:solidFill>
                <a:latin typeface="Courier New - 21"/>
              </a:rPr>
              <a:t>var</a:t>
            </a:r>
            <a:r>
              <a:rPr lang="en-US" sz="2800" b="1" dirty="0" smtClean="0">
                <a:solidFill>
                  <a:srgbClr val="000000"/>
                </a:solidFill>
                <a:latin typeface="Courier New - 21"/>
              </a:rPr>
              <a:t> </a:t>
            </a:r>
            <a:r>
              <a:rPr lang="en-US" sz="2800" dirty="0" smtClean="0">
                <a:solidFill>
                  <a:srgbClr val="4D4D4D"/>
                </a:solidFill>
                <a:latin typeface="Courier New - 21"/>
              </a:rPr>
              <a:t>day</a:t>
            </a:r>
            <a:r>
              <a:rPr lang="en-US" sz="2800" dirty="0" smtClean="0">
                <a:solidFill>
                  <a:srgbClr val="4D4D4D"/>
                </a:solidFill>
                <a:latin typeface="Courier New - 21"/>
              </a:rPr>
              <a:t>:</a:t>
            </a:r>
            <a:r>
              <a:rPr lang="ru-RU" sz="2800" dirty="0" smtClean="0">
                <a:solidFill>
                  <a:srgbClr val="4D4D4D"/>
                </a:solidFill>
                <a:latin typeface="Courier New - 21"/>
              </a:rPr>
              <a:t> </a:t>
            </a:r>
            <a:r>
              <a:rPr lang="en-US" sz="2800" dirty="0" err="1" smtClean="0">
                <a:solidFill>
                  <a:srgbClr val="4D4D4D"/>
                </a:solidFill>
                <a:latin typeface="Courier New - 21"/>
              </a:rPr>
              <a:t>week_day</a:t>
            </a:r>
            <a:r>
              <a:rPr lang="en-US" sz="2800" dirty="0" smtClean="0">
                <a:solidFill>
                  <a:srgbClr val="4D4D4D"/>
                </a:solidFill>
                <a:latin typeface="Courier New - 21"/>
              </a:rPr>
              <a:t> </a:t>
            </a:r>
            <a:r>
              <a:rPr lang="en-US" sz="2800" dirty="0" smtClean="0">
                <a:solidFill>
                  <a:srgbClr val="000000"/>
                </a:solidFill>
                <a:latin typeface="Courier New - 21"/>
              </a:rPr>
              <a:t>;</a:t>
            </a:r>
            <a:r>
              <a:rPr lang="ru-RU" sz="2800" dirty="0" smtClean="0">
                <a:solidFill>
                  <a:srgbClr val="000000"/>
                </a:solidFill>
                <a:latin typeface="Courier New - 21"/>
              </a:rPr>
              <a:t>    </a:t>
            </a:r>
            <a:r>
              <a:rPr lang="en-US" sz="2800" dirty="0" err="1" smtClean="0">
                <a:solidFill>
                  <a:srgbClr val="4D4D4D"/>
                </a:solidFill>
                <a:latin typeface="Courier New - 21"/>
              </a:rPr>
              <a:t>S</a:t>
            </a:r>
            <a:r>
              <a:rPr lang="en-US" sz="2800" dirty="0" err="1" smtClean="0">
                <a:solidFill>
                  <a:srgbClr val="000000"/>
                </a:solidFill>
                <a:latin typeface="Courier New - 21"/>
              </a:rPr>
              <a:t>,</a:t>
            </a:r>
            <a:r>
              <a:rPr lang="en-US" sz="2800" dirty="0" err="1" smtClean="0">
                <a:solidFill>
                  <a:srgbClr val="4D4D4D"/>
                </a:solidFill>
                <a:latin typeface="Courier New - 21"/>
              </a:rPr>
              <a:t>k:</a:t>
            </a:r>
            <a:r>
              <a:rPr lang="en-US" sz="2800" dirty="0" err="1" smtClean="0">
                <a:solidFill>
                  <a:srgbClr val="0000FF"/>
                </a:solidFill>
                <a:latin typeface="Courier New - 21"/>
              </a:rPr>
              <a:t>byte</a:t>
            </a:r>
            <a:r>
              <a:rPr lang="en-US" sz="2800" dirty="0" smtClean="0">
                <a:solidFill>
                  <a:srgbClr val="000000"/>
                </a:solidFill>
                <a:latin typeface="Courier New - 21"/>
              </a:rPr>
              <a:t>;</a:t>
            </a:r>
          </a:p>
          <a:p>
            <a:r>
              <a:rPr lang="en-US" sz="2800" b="1" dirty="0" smtClean="0">
                <a:solidFill>
                  <a:srgbClr val="000000"/>
                </a:solidFill>
                <a:latin typeface="Courier New - 21"/>
              </a:rPr>
              <a:t>begin</a:t>
            </a:r>
          </a:p>
          <a:p>
            <a:r>
              <a:rPr lang="ru-RU" sz="2800" b="1" dirty="0" smtClean="0">
                <a:solidFill>
                  <a:srgbClr val="000000"/>
                </a:solidFill>
                <a:latin typeface="Courier New - 21"/>
              </a:rPr>
              <a:t>    </a:t>
            </a:r>
            <a:r>
              <a:rPr lang="en-US" sz="2800" dirty="0" smtClean="0">
                <a:solidFill>
                  <a:srgbClr val="4D4D4D"/>
                </a:solidFill>
                <a:latin typeface="Courier New - 21"/>
              </a:rPr>
              <a:t>S:</a:t>
            </a:r>
            <a:r>
              <a:rPr lang="en-US" sz="2800" dirty="0" smtClean="0">
                <a:solidFill>
                  <a:srgbClr val="000000"/>
                </a:solidFill>
                <a:latin typeface="Courier New - 21"/>
              </a:rPr>
              <a:t>=</a:t>
            </a:r>
            <a:r>
              <a:rPr lang="en-US" sz="2800" dirty="0" smtClean="0">
                <a:solidFill>
                  <a:srgbClr val="006400"/>
                </a:solidFill>
                <a:latin typeface="Courier New - 21"/>
              </a:rPr>
              <a:t>0</a:t>
            </a:r>
            <a:r>
              <a:rPr lang="en-US" sz="2800" dirty="0" smtClean="0">
                <a:solidFill>
                  <a:srgbClr val="000000"/>
                </a:solidFill>
                <a:latin typeface="Courier New - 21"/>
              </a:rPr>
              <a:t>;</a:t>
            </a:r>
          </a:p>
          <a:p>
            <a:r>
              <a:rPr lang="ru-RU" sz="2800" dirty="0" smtClean="0">
                <a:solidFill>
                  <a:srgbClr val="000000"/>
                </a:solidFill>
                <a:latin typeface="Courier New - 21"/>
              </a:rPr>
              <a:t>    </a:t>
            </a:r>
            <a:r>
              <a:rPr lang="en-US" sz="2800" b="1" dirty="0" smtClean="0">
                <a:solidFill>
                  <a:srgbClr val="000000"/>
                </a:solidFill>
                <a:latin typeface="Courier New - 21"/>
              </a:rPr>
              <a:t>for </a:t>
            </a:r>
            <a:r>
              <a:rPr lang="en-US" sz="2800" dirty="0" smtClean="0">
                <a:solidFill>
                  <a:srgbClr val="4D4D4D"/>
                </a:solidFill>
                <a:latin typeface="Courier New - 21"/>
              </a:rPr>
              <a:t>day:</a:t>
            </a:r>
            <a:r>
              <a:rPr lang="en-US" sz="2800" dirty="0" smtClean="0">
                <a:solidFill>
                  <a:srgbClr val="000000"/>
                </a:solidFill>
                <a:latin typeface="Courier New - 21"/>
              </a:rPr>
              <a:t>=</a:t>
            </a:r>
            <a:r>
              <a:rPr lang="en-US" sz="2800" dirty="0" err="1" smtClean="0">
                <a:solidFill>
                  <a:srgbClr val="4D4D4D"/>
                </a:solidFill>
                <a:latin typeface="Courier New - 21"/>
              </a:rPr>
              <a:t>mon</a:t>
            </a:r>
            <a:r>
              <a:rPr lang="en-US" sz="2800" dirty="0" smtClean="0">
                <a:solidFill>
                  <a:srgbClr val="4D4D4D"/>
                </a:solidFill>
                <a:latin typeface="Courier New - 21"/>
              </a:rPr>
              <a:t> </a:t>
            </a:r>
            <a:r>
              <a:rPr lang="ru-RU" sz="2800" dirty="0" smtClean="0">
                <a:solidFill>
                  <a:srgbClr val="4D4D4D"/>
                </a:solidFill>
                <a:latin typeface="Courier New - 21"/>
              </a:rPr>
              <a:t> </a:t>
            </a:r>
            <a:r>
              <a:rPr lang="en-US" sz="2800" b="1" dirty="0" smtClean="0">
                <a:solidFill>
                  <a:srgbClr val="000000"/>
                </a:solidFill>
                <a:latin typeface="Courier New - 21"/>
              </a:rPr>
              <a:t>to </a:t>
            </a:r>
            <a:r>
              <a:rPr lang="en-US" sz="2800" dirty="0" smtClean="0">
                <a:solidFill>
                  <a:srgbClr val="4D4D4D"/>
                </a:solidFill>
                <a:latin typeface="Courier New - 21"/>
              </a:rPr>
              <a:t>sun </a:t>
            </a:r>
            <a:r>
              <a:rPr lang="ru-RU" sz="2800" dirty="0" smtClean="0">
                <a:solidFill>
                  <a:srgbClr val="4D4D4D"/>
                </a:solidFill>
                <a:latin typeface="Courier New - 21"/>
              </a:rPr>
              <a:t> </a:t>
            </a:r>
            <a:r>
              <a:rPr lang="en-US" sz="2800" b="1" dirty="0" smtClean="0">
                <a:solidFill>
                  <a:srgbClr val="000000"/>
                </a:solidFill>
                <a:latin typeface="Courier New - 21"/>
              </a:rPr>
              <a:t>do</a:t>
            </a:r>
            <a:endParaRPr lang="en-US" sz="2800" b="1" dirty="0" smtClean="0">
              <a:solidFill>
                <a:srgbClr val="000000"/>
              </a:solidFill>
              <a:latin typeface="Courier New - 21"/>
            </a:endParaRPr>
          </a:p>
          <a:p>
            <a:r>
              <a:rPr lang="en-US" sz="2800" b="1" dirty="0" smtClean="0">
                <a:solidFill>
                  <a:srgbClr val="000000"/>
                </a:solidFill>
                <a:latin typeface="Courier New - 21"/>
              </a:rPr>
              <a:t>        begin</a:t>
            </a:r>
          </a:p>
          <a:p>
            <a:r>
              <a:rPr lang="en-US" sz="2800" b="1" dirty="0" smtClean="0">
                <a:solidFill>
                  <a:srgbClr val="000000"/>
                </a:solidFill>
                <a:latin typeface="Courier New - 21"/>
              </a:rPr>
              <a:t>             case </a:t>
            </a:r>
            <a:r>
              <a:rPr lang="en-US" sz="2800" dirty="0" smtClean="0">
                <a:solidFill>
                  <a:srgbClr val="4D4D4D"/>
                </a:solidFill>
                <a:latin typeface="Courier New - 21"/>
              </a:rPr>
              <a:t>day </a:t>
            </a:r>
            <a:r>
              <a:rPr lang="en-US" sz="2800" b="1" dirty="0" smtClean="0">
                <a:solidFill>
                  <a:srgbClr val="000000"/>
                </a:solidFill>
                <a:latin typeface="Courier New - 21"/>
              </a:rPr>
              <a:t>of</a:t>
            </a:r>
          </a:p>
          <a:p>
            <a:r>
              <a:rPr lang="ru-RU" sz="2800" b="1" dirty="0" smtClean="0">
                <a:solidFill>
                  <a:srgbClr val="000000"/>
                </a:solidFill>
                <a:latin typeface="Courier New - 21"/>
              </a:rPr>
              <a:t>               </a:t>
            </a:r>
            <a:r>
              <a:rPr lang="en-US" sz="2800" dirty="0" err="1" smtClean="0">
                <a:solidFill>
                  <a:srgbClr val="4D4D4D"/>
                </a:solidFill>
                <a:latin typeface="Courier New - 21"/>
              </a:rPr>
              <a:t>mon</a:t>
            </a:r>
            <a:r>
              <a:rPr lang="en-US" sz="2800" dirty="0" err="1" smtClean="0">
                <a:solidFill>
                  <a:srgbClr val="000000"/>
                </a:solidFill>
                <a:latin typeface="Courier New - 21"/>
              </a:rPr>
              <a:t>,</a:t>
            </a:r>
            <a:r>
              <a:rPr lang="en-US" sz="2800" dirty="0" err="1" smtClean="0">
                <a:solidFill>
                  <a:srgbClr val="4D4D4D"/>
                </a:solidFill>
                <a:latin typeface="Courier New - 21"/>
              </a:rPr>
              <a:t>wed</a:t>
            </a:r>
            <a:r>
              <a:rPr lang="en-US" sz="2800" dirty="0" smtClean="0">
                <a:solidFill>
                  <a:srgbClr val="4D4D4D"/>
                </a:solidFill>
                <a:latin typeface="Courier New - 21"/>
              </a:rPr>
              <a:t>:</a:t>
            </a:r>
            <a:r>
              <a:rPr lang="ru-RU" sz="2800" dirty="0" smtClean="0">
                <a:solidFill>
                  <a:srgbClr val="4D4D4D"/>
                </a:solidFill>
                <a:latin typeface="Courier New - 21"/>
              </a:rPr>
              <a:t>  </a:t>
            </a:r>
            <a:r>
              <a:rPr lang="en-US" sz="2800" dirty="0" smtClean="0">
                <a:solidFill>
                  <a:srgbClr val="4D4D4D"/>
                </a:solidFill>
                <a:latin typeface="Courier New - 21"/>
              </a:rPr>
              <a:t>k</a:t>
            </a:r>
            <a:r>
              <a:rPr lang="en-US" sz="2800" dirty="0" smtClean="0">
                <a:solidFill>
                  <a:srgbClr val="4D4D4D"/>
                </a:solidFill>
                <a:latin typeface="Courier New - 21"/>
              </a:rPr>
              <a:t>:</a:t>
            </a:r>
            <a:r>
              <a:rPr lang="en-US" sz="2800" dirty="0" smtClean="0">
                <a:solidFill>
                  <a:srgbClr val="000000"/>
                </a:solidFill>
                <a:latin typeface="Courier New - 21"/>
              </a:rPr>
              <a:t>=</a:t>
            </a:r>
            <a:r>
              <a:rPr lang="en-US" sz="2800" dirty="0" smtClean="0">
                <a:solidFill>
                  <a:srgbClr val="006400"/>
                </a:solidFill>
                <a:latin typeface="Courier New - 21"/>
              </a:rPr>
              <a:t>6</a:t>
            </a:r>
            <a:r>
              <a:rPr lang="en-US" sz="2800" dirty="0" smtClean="0">
                <a:solidFill>
                  <a:srgbClr val="000000"/>
                </a:solidFill>
                <a:latin typeface="Courier New - 21"/>
              </a:rPr>
              <a:t>;</a:t>
            </a:r>
          </a:p>
          <a:p>
            <a:r>
              <a:rPr lang="ru-RU" sz="2800" dirty="0" smtClean="0">
                <a:solidFill>
                  <a:srgbClr val="000000"/>
                </a:solidFill>
                <a:latin typeface="Courier New - 21"/>
              </a:rPr>
              <a:t>               </a:t>
            </a:r>
            <a:r>
              <a:rPr lang="en-US" sz="2800" dirty="0" err="1" smtClean="0">
                <a:solidFill>
                  <a:srgbClr val="4D4D4D"/>
                </a:solidFill>
                <a:latin typeface="Courier New - 21"/>
              </a:rPr>
              <a:t>tue</a:t>
            </a:r>
            <a:r>
              <a:rPr lang="en-US" sz="2800" dirty="0" err="1" smtClean="0">
                <a:solidFill>
                  <a:srgbClr val="000000"/>
                </a:solidFill>
                <a:latin typeface="Courier New - 21"/>
              </a:rPr>
              <a:t>,</a:t>
            </a:r>
            <a:r>
              <a:rPr lang="en-US" sz="2800" dirty="0" err="1" smtClean="0">
                <a:solidFill>
                  <a:srgbClr val="4D4D4D"/>
                </a:solidFill>
                <a:latin typeface="Courier New - 21"/>
              </a:rPr>
              <a:t>fri</a:t>
            </a:r>
            <a:r>
              <a:rPr lang="en-US" sz="2800" dirty="0" smtClean="0">
                <a:solidFill>
                  <a:srgbClr val="4D4D4D"/>
                </a:solidFill>
                <a:latin typeface="Courier New - 21"/>
              </a:rPr>
              <a:t>:</a:t>
            </a:r>
            <a:r>
              <a:rPr lang="ru-RU" sz="2800" dirty="0" smtClean="0">
                <a:solidFill>
                  <a:srgbClr val="4D4D4D"/>
                </a:solidFill>
                <a:latin typeface="Courier New - 21"/>
              </a:rPr>
              <a:t>        </a:t>
            </a:r>
            <a:r>
              <a:rPr lang="en-US" sz="2800" dirty="0" smtClean="0">
                <a:solidFill>
                  <a:srgbClr val="4D4D4D"/>
                </a:solidFill>
                <a:latin typeface="Courier New - 21"/>
              </a:rPr>
              <a:t>k</a:t>
            </a:r>
            <a:r>
              <a:rPr lang="en-US" sz="2800" dirty="0" smtClean="0">
                <a:solidFill>
                  <a:srgbClr val="4D4D4D"/>
                </a:solidFill>
                <a:latin typeface="Courier New - 21"/>
              </a:rPr>
              <a:t>:</a:t>
            </a:r>
            <a:r>
              <a:rPr lang="en-US" sz="2800" dirty="0" smtClean="0">
                <a:solidFill>
                  <a:srgbClr val="000000"/>
                </a:solidFill>
                <a:latin typeface="Courier New - 21"/>
              </a:rPr>
              <a:t>=</a:t>
            </a:r>
            <a:r>
              <a:rPr lang="en-US" sz="2800" dirty="0" smtClean="0">
                <a:solidFill>
                  <a:srgbClr val="006400"/>
                </a:solidFill>
                <a:latin typeface="Courier New - 21"/>
              </a:rPr>
              <a:t>8</a:t>
            </a:r>
            <a:r>
              <a:rPr lang="en-US" sz="2800" dirty="0" smtClean="0">
                <a:solidFill>
                  <a:srgbClr val="000000"/>
                </a:solidFill>
                <a:latin typeface="Courier New - 21"/>
              </a:rPr>
              <a:t>;</a:t>
            </a:r>
          </a:p>
          <a:p>
            <a:r>
              <a:rPr lang="ru-RU" sz="2800" dirty="0" smtClean="0">
                <a:solidFill>
                  <a:srgbClr val="000000"/>
                </a:solidFill>
                <a:latin typeface="Courier New - 21"/>
              </a:rPr>
              <a:t>               </a:t>
            </a:r>
            <a:r>
              <a:rPr lang="en-US" sz="2800" dirty="0" err="1" smtClean="0">
                <a:solidFill>
                  <a:srgbClr val="4D4D4D"/>
                </a:solidFill>
                <a:latin typeface="Courier New - 21"/>
              </a:rPr>
              <a:t>thu</a:t>
            </a:r>
            <a:r>
              <a:rPr lang="en-US" sz="2800" dirty="0" err="1" smtClean="0">
                <a:solidFill>
                  <a:srgbClr val="000000"/>
                </a:solidFill>
                <a:latin typeface="Courier New - 21"/>
              </a:rPr>
              <a:t>,</a:t>
            </a:r>
            <a:r>
              <a:rPr lang="en-US" sz="2800" dirty="0" err="1" smtClean="0">
                <a:solidFill>
                  <a:srgbClr val="4D4D4D"/>
                </a:solidFill>
                <a:latin typeface="Courier New - 21"/>
              </a:rPr>
              <a:t>sat</a:t>
            </a:r>
            <a:r>
              <a:rPr lang="en-US" sz="2800" dirty="0" smtClean="0">
                <a:solidFill>
                  <a:srgbClr val="4D4D4D"/>
                </a:solidFill>
                <a:latin typeface="Courier New - 21"/>
              </a:rPr>
              <a:t>:</a:t>
            </a:r>
            <a:r>
              <a:rPr lang="ru-RU" sz="2800" dirty="0" smtClean="0">
                <a:solidFill>
                  <a:srgbClr val="4D4D4D"/>
                </a:solidFill>
                <a:latin typeface="Courier New - 21"/>
              </a:rPr>
              <a:t>      </a:t>
            </a:r>
            <a:r>
              <a:rPr lang="en-US" sz="2800" dirty="0" smtClean="0">
                <a:solidFill>
                  <a:srgbClr val="4D4D4D"/>
                </a:solidFill>
                <a:latin typeface="Courier New - 21"/>
              </a:rPr>
              <a:t>k</a:t>
            </a:r>
            <a:r>
              <a:rPr lang="en-US" sz="2800" dirty="0" smtClean="0">
                <a:solidFill>
                  <a:srgbClr val="4D4D4D"/>
                </a:solidFill>
                <a:latin typeface="Courier New - 21"/>
              </a:rPr>
              <a:t>:</a:t>
            </a:r>
            <a:r>
              <a:rPr lang="en-US" sz="2800" dirty="0" smtClean="0">
                <a:solidFill>
                  <a:srgbClr val="000000"/>
                </a:solidFill>
                <a:latin typeface="Courier New - 21"/>
              </a:rPr>
              <a:t>=</a:t>
            </a:r>
            <a:r>
              <a:rPr lang="en-US" sz="2800" dirty="0" smtClean="0">
                <a:solidFill>
                  <a:srgbClr val="006400"/>
                </a:solidFill>
                <a:latin typeface="Courier New - 21"/>
              </a:rPr>
              <a:t>4</a:t>
            </a:r>
          </a:p>
          <a:p>
            <a:r>
              <a:rPr lang="ru-RU" sz="2800" dirty="0" smtClean="0">
                <a:solidFill>
                  <a:srgbClr val="006400"/>
                </a:solidFill>
                <a:latin typeface="Courier New - 21"/>
              </a:rPr>
              <a:t>               </a:t>
            </a:r>
            <a:r>
              <a:rPr lang="en-US" sz="2800" b="1" dirty="0" smtClean="0">
                <a:solidFill>
                  <a:srgbClr val="000000"/>
                </a:solidFill>
                <a:latin typeface="Courier New - 21"/>
              </a:rPr>
              <a:t>else </a:t>
            </a:r>
          </a:p>
          <a:p>
            <a:r>
              <a:rPr lang="ru-RU" sz="2800" b="1" dirty="0" smtClean="0">
                <a:solidFill>
                  <a:srgbClr val="000000"/>
                </a:solidFill>
                <a:latin typeface="Courier New - 21"/>
              </a:rPr>
              <a:t>                </a:t>
            </a:r>
            <a:r>
              <a:rPr lang="en-US" sz="2800" dirty="0" smtClean="0">
                <a:solidFill>
                  <a:srgbClr val="4D4D4D"/>
                </a:solidFill>
                <a:latin typeface="Courier New - 21"/>
              </a:rPr>
              <a:t>k:</a:t>
            </a:r>
            <a:r>
              <a:rPr lang="en-US" sz="2800" dirty="0" smtClean="0">
                <a:solidFill>
                  <a:srgbClr val="000000"/>
                </a:solidFill>
                <a:latin typeface="Courier New - 21"/>
              </a:rPr>
              <a:t>=</a:t>
            </a:r>
            <a:r>
              <a:rPr lang="en-US" sz="2800" dirty="0" smtClean="0">
                <a:solidFill>
                  <a:srgbClr val="006400"/>
                </a:solidFill>
                <a:latin typeface="Courier New - 21"/>
              </a:rPr>
              <a:t>0</a:t>
            </a:r>
            <a:r>
              <a:rPr lang="en-US" sz="2800" dirty="0" smtClean="0">
                <a:solidFill>
                  <a:srgbClr val="000000"/>
                </a:solidFill>
                <a:latin typeface="Courier New - 21"/>
              </a:rPr>
              <a:t>;</a:t>
            </a:r>
          </a:p>
          <a:p>
            <a:r>
              <a:rPr lang="ru-RU" sz="2800" dirty="0" smtClean="0">
                <a:solidFill>
                  <a:srgbClr val="000000"/>
                </a:solidFill>
                <a:latin typeface="Courier New - 21"/>
              </a:rPr>
              <a:t>             </a:t>
            </a:r>
            <a:r>
              <a:rPr lang="en-US" sz="2800" b="1" dirty="0" smtClean="0">
                <a:solidFill>
                  <a:srgbClr val="000000"/>
                </a:solidFill>
                <a:latin typeface="Courier New - 21"/>
              </a:rPr>
              <a:t>end</a:t>
            </a:r>
            <a:r>
              <a:rPr lang="en-US" sz="2800" dirty="0" smtClean="0">
                <a:solidFill>
                  <a:srgbClr val="000000"/>
                </a:solidFill>
                <a:latin typeface="Courier New - 21"/>
              </a:rPr>
              <a:t>;</a:t>
            </a:r>
          </a:p>
          <a:p>
            <a:r>
              <a:rPr lang="ru-RU" sz="2800" dirty="0" smtClean="0">
                <a:solidFill>
                  <a:srgbClr val="000000"/>
                </a:solidFill>
                <a:latin typeface="Courier New - 21"/>
              </a:rPr>
              <a:t>     		 </a:t>
            </a:r>
            <a:r>
              <a:rPr lang="en-US" sz="2800" dirty="0" smtClean="0">
                <a:solidFill>
                  <a:srgbClr val="4D4D4D"/>
                </a:solidFill>
                <a:latin typeface="Courier New - 21"/>
              </a:rPr>
              <a:t>S:</a:t>
            </a:r>
            <a:r>
              <a:rPr lang="en-US" sz="2800" dirty="0" smtClean="0">
                <a:solidFill>
                  <a:srgbClr val="000000"/>
                </a:solidFill>
                <a:latin typeface="Courier New - 21"/>
              </a:rPr>
              <a:t>=</a:t>
            </a:r>
            <a:r>
              <a:rPr lang="en-US" sz="2800" dirty="0" smtClean="0">
                <a:solidFill>
                  <a:srgbClr val="4D4D4D"/>
                </a:solidFill>
                <a:latin typeface="Courier New - 21"/>
              </a:rPr>
              <a:t>S</a:t>
            </a:r>
            <a:r>
              <a:rPr lang="en-US" sz="2800" dirty="0" smtClean="0">
                <a:solidFill>
                  <a:srgbClr val="000000"/>
                </a:solidFill>
                <a:latin typeface="Courier New - 21"/>
              </a:rPr>
              <a:t>+</a:t>
            </a:r>
            <a:r>
              <a:rPr lang="en-US" sz="2800" dirty="0" smtClean="0">
                <a:solidFill>
                  <a:srgbClr val="4D4D4D"/>
                </a:solidFill>
                <a:latin typeface="Courier New - 21"/>
              </a:rPr>
              <a:t>k</a:t>
            </a:r>
            <a:r>
              <a:rPr lang="en-US" sz="2800" dirty="0" smtClean="0">
                <a:solidFill>
                  <a:srgbClr val="000000"/>
                </a:solidFill>
                <a:latin typeface="Courier New - 21"/>
              </a:rPr>
              <a:t>;</a:t>
            </a:r>
            <a:endParaRPr lang="ru-RU" sz="2800" dirty="0" smtClean="0">
              <a:solidFill>
                <a:srgbClr val="000000"/>
              </a:solidFill>
              <a:latin typeface="Courier New - 21"/>
            </a:endParaRPr>
          </a:p>
          <a:p>
            <a:r>
              <a:rPr lang="ru-RU" sz="2800" dirty="0" smtClean="0">
                <a:solidFill>
                  <a:srgbClr val="000000"/>
                </a:solidFill>
                <a:latin typeface="Courier New - 21"/>
              </a:rPr>
              <a:t>        </a:t>
            </a:r>
            <a:r>
              <a:rPr lang="en-US" sz="2800" b="1" dirty="0" smtClean="0">
                <a:solidFill>
                  <a:srgbClr val="000000"/>
                </a:solidFill>
                <a:latin typeface="Courier New - 21"/>
              </a:rPr>
              <a:t>end</a:t>
            </a:r>
            <a:r>
              <a:rPr lang="en-US" sz="2800" dirty="0" smtClean="0">
                <a:solidFill>
                  <a:srgbClr val="000000"/>
                </a:solidFill>
                <a:latin typeface="Courier New - 21"/>
              </a:rPr>
              <a:t>;</a:t>
            </a:r>
          </a:p>
          <a:p>
            <a:r>
              <a:rPr lang="ru-RU" sz="2800" dirty="0" smtClean="0">
                <a:solidFill>
                  <a:srgbClr val="000000"/>
                </a:solidFill>
                <a:latin typeface="Courier New - 21"/>
              </a:rPr>
              <a:t>     </a:t>
            </a:r>
            <a:r>
              <a:rPr lang="en-US" sz="2800" dirty="0" err="1" smtClean="0">
                <a:solidFill>
                  <a:srgbClr val="4D4D4D"/>
                </a:solidFill>
                <a:latin typeface="Courier New - 21"/>
              </a:rPr>
              <a:t>writeln</a:t>
            </a:r>
            <a:r>
              <a:rPr lang="en-US" sz="2800" dirty="0" smtClean="0">
                <a:solidFill>
                  <a:srgbClr val="000000"/>
                </a:solidFill>
                <a:latin typeface="Courier New - 21"/>
              </a:rPr>
              <a:t>(</a:t>
            </a:r>
            <a:r>
              <a:rPr lang="en-US" sz="2800" dirty="0" smtClean="0">
                <a:solidFill>
                  <a:srgbClr val="0000FF"/>
                </a:solidFill>
                <a:latin typeface="Courier New - 21"/>
              </a:rPr>
              <a:t>'S='</a:t>
            </a:r>
            <a:r>
              <a:rPr lang="en-US" sz="2800" dirty="0" smtClean="0">
                <a:solidFill>
                  <a:srgbClr val="000000"/>
                </a:solidFill>
                <a:latin typeface="Courier New - 21"/>
              </a:rPr>
              <a:t>,</a:t>
            </a:r>
            <a:r>
              <a:rPr lang="en-US" sz="2800" dirty="0" smtClean="0">
                <a:solidFill>
                  <a:srgbClr val="4D4D4D"/>
                </a:solidFill>
                <a:latin typeface="Courier New - 21"/>
              </a:rPr>
              <a:t>S</a:t>
            </a:r>
            <a:r>
              <a:rPr lang="en-US" sz="2800" dirty="0" smtClean="0">
                <a:solidFill>
                  <a:srgbClr val="000000"/>
                </a:solidFill>
                <a:latin typeface="Courier New - 21"/>
              </a:rPr>
              <a:t>);</a:t>
            </a:r>
          </a:p>
          <a:p>
            <a:r>
              <a:rPr lang="en-US" sz="2800" b="1" dirty="0" smtClean="0">
                <a:solidFill>
                  <a:srgbClr val="000000"/>
                </a:solidFill>
                <a:latin typeface="Courier New - 21"/>
              </a:rPr>
              <a:t>end</a:t>
            </a:r>
            <a:r>
              <a:rPr lang="en-US" sz="2800" dirty="0" smtClean="0">
                <a:solidFill>
                  <a:srgbClr val="000000"/>
                </a:solidFill>
                <a:latin typeface="Courier New - 21"/>
              </a:rPr>
              <a:t>.</a:t>
            </a:r>
            <a:endParaRPr lang="ru-RU" sz="2800" dirty="0">
              <a:solidFill>
                <a:srgbClr val="000000"/>
              </a:solidFill>
              <a:latin typeface="Courier New - 21"/>
            </a:endParaRPr>
          </a:p>
        </p:txBody>
      </p:sp>
    </p:spTree>
    <p:extLst>
      <p:ext uri="{BB962C8B-B14F-4D97-AF65-F5344CB8AC3E}">
        <p14:creationId xmlns:p14="http://schemas.microsoft.com/office/powerpoint/2010/main" val="6072377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8819" y="1131619"/>
            <a:ext cx="9646344" cy="1323439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ru-RU" sz="4000" dirty="0" smtClean="0">
                <a:solidFill>
                  <a:srgbClr val="000000"/>
                </a:solidFill>
                <a:latin typeface="Arial - 36"/>
              </a:rPr>
              <a:t>Значения, входящие в перечисляемый тип, являются </a:t>
            </a:r>
            <a:r>
              <a:rPr lang="ru-RU" sz="4000" b="1" i="1" dirty="0" smtClean="0">
                <a:solidFill>
                  <a:srgbClr val="000000"/>
                </a:solidFill>
                <a:latin typeface="Arial - 36"/>
              </a:rPr>
              <a:t>константами</a:t>
            </a:r>
            <a:r>
              <a:rPr lang="ru-RU" sz="4000" dirty="0" smtClean="0">
                <a:solidFill>
                  <a:srgbClr val="000000"/>
                </a:solidFill>
                <a:latin typeface="Arial - 36"/>
              </a:rPr>
              <a:t>.</a:t>
            </a:r>
            <a:endParaRPr lang="ru-RU" sz="4000" dirty="0">
              <a:solidFill>
                <a:srgbClr val="000000"/>
              </a:solidFill>
              <a:latin typeface="Arial - 36"/>
            </a:endParaRPr>
          </a:p>
        </p:txBody>
      </p:sp>
    </p:spTree>
    <p:extLst>
      <p:ext uri="{BB962C8B-B14F-4D97-AF65-F5344CB8AC3E}">
        <p14:creationId xmlns:p14="http://schemas.microsoft.com/office/powerpoint/2010/main" val="41224366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5464" y="609600"/>
            <a:ext cx="9758613" cy="2862322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ru-RU" sz="3600" b="1" dirty="0" smtClean="0">
                <a:solidFill>
                  <a:srgbClr val="000000"/>
                </a:solidFill>
                <a:latin typeface="Arial - 36"/>
              </a:rPr>
              <a:t>Ограниченный</a:t>
            </a:r>
            <a:r>
              <a:rPr lang="ru-RU" sz="3600" dirty="0" smtClean="0">
                <a:solidFill>
                  <a:srgbClr val="000000"/>
                </a:solidFill>
                <a:latin typeface="Arial - 36"/>
              </a:rPr>
              <a:t> тип задаётся как упорядоченное ограниченное подмножество некоторого порядкового типа</a:t>
            </a:r>
            <a:r>
              <a:rPr lang="ru-RU" sz="3600" dirty="0" smtClean="0">
                <a:solidFill>
                  <a:srgbClr val="000000"/>
                </a:solidFill>
                <a:latin typeface="Arial - 36"/>
              </a:rPr>
              <a:t>:</a:t>
            </a:r>
          </a:p>
          <a:p>
            <a:endParaRPr lang="ru-RU" sz="3600" dirty="0" smtClean="0">
              <a:solidFill>
                <a:srgbClr val="000000"/>
              </a:solidFill>
              <a:latin typeface="Arial - 36"/>
            </a:endParaRPr>
          </a:p>
          <a:p>
            <a:r>
              <a:rPr lang="ru-RU" sz="3600" dirty="0" smtClean="0">
                <a:solidFill>
                  <a:srgbClr val="000000"/>
                </a:solidFill>
                <a:latin typeface="Arial - 36"/>
              </a:rPr>
              <a:t>&lt;константа 1&gt; . . . &lt;константа 2&gt;</a:t>
            </a:r>
            <a:endParaRPr lang="ru-RU" sz="3600" dirty="0">
              <a:solidFill>
                <a:srgbClr val="000000"/>
              </a:solidFill>
              <a:latin typeface="Arial - 36"/>
            </a:endParaRPr>
          </a:p>
        </p:txBody>
      </p:sp>
    </p:spTree>
    <p:extLst>
      <p:ext uri="{BB962C8B-B14F-4D97-AF65-F5344CB8AC3E}">
        <p14:creationId xmlns:p14="http://schemas.microsoft.com/office/powerpoint/2010/main" val="5065824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260</Words>
  <Application>Microsoft Office PowerPoint</Application>
  <PresentationFormat>Произвольный</PresentationFormat>
  <Paragraphs>78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20" baseType="lpstr">
      <vt:lpstr>Arial</vt:lpstr>
      <vt:lpstr>Arial - 33</vt:lpstr>
      <vt:lpstr>Times New Roman - 36</vt:lpstr>
      <vt:lpstr>Arial - 26</vt:lpstr>
      <vt:lpstr>Courier New - 21</vt:lpstr>
      <vt:lpstr>Calibri</vt:lpstr>
      <vt:lpstr>Arial - 36</vt:lpstr>
      <vt:lpstr>Тема Office</vt:lpstr>
      <vt:lpstr>Концепция типов  данных в Паскале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Д/з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Пользователь Windows</cp:lastModifiedBy>
  <cp:revision>3</cp:revision>
  <dcterms:created xsi:type="dcterms:W3CDTF">2014-11-05T15:59:13Z</dcterms:created>
  <dcterms:modified xsi:type="dcterms:W3CDTF">2014-11-05T16:33:48Z</dcterms:modified>
</cp:coreProperties>
</file>