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60" r:id="rId5"/>
    <p:sldId id="258" r:id="rId6"/>
    <p:sldId id="259" r:id="rId7"/>
    <p:sldId id="261" r:id="rId8"/>
    <p:sldId id="262" r:id="rId9"/>
    <p:sldId id="264" r:id="rId10"/>
    <p:sldId id="265" r:id="rId11"/>
    <p:sldId id="266" r:id="rId12"/>
    <p:sldId id="263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FF00FF"/>
    <a:srgbClr val="9900CC"/>
    <a:srgbClr val="003300"/>
    <a:srgbClr val="00FF00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h3.ggpht.com/3K9nOv9bQcZPDqhXR0kFySl7FKu2WmpA4E4HbvOiGAegRGZaBe76ytnRsi-iuwQ6Z3udcA=s89" TargetMode="External"/><Relationship Id="rId7" Type="http://schemas.openxmlformats.org/officeDocument/2006/relationships/hyperlink" Target="http://www.special-dictionary.com/proverbs/keywords/goat/" TargetMode="External"/><Relationship Id="rId2" Type="http://schemas.openxmlformats.org/officeDocument/2006/relationships/hyperlink" Target="http://upload.wikimedia.org/wikipedia/commons/f/ff/Domestic_goat_kid_in_capewee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wampyacresfarm.com/RandomGoatFacts.html" TargetMode="External"/><Relationship Id="rId5" Type="http://schemas.openxmlformats.org/officeDocument/2006/relationships/hyperlink" Target="http://www.onekind.org/be_inspired/animals_a_z/goat/" TargetMode="External"/><Relationship Id="rId4" Type="http://schemas.openxmlformats.org/officeDocument/2006/relationships/hyperlink" Target="https://lh3.ggpht.com/zkNwPOkbjebNo_aqg6O61RsajRQXNnrljy9_a15GbC0ptvXprQFXnLBUH47ildqMbpBT=s13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212" y="783757"/>
            <a:ext cx="8820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900" cmpd="sng">
                  <a:solidFill>
                    <a:srgbClr val="7E97A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rgbClr val="7E97AD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</a:rPr>
              <a:t>Wonderful Creature the Goat</a:t>
            </a:r>
            <a:endParaRPr lang="ru-RU" sz="5400" b="1" dirty="0">
              <a:ln w="900" cmpd="sng">
                <a:solidFill>
                  <a:srgbClr val="7E97AD">
                    <a:satMod val="190000"/>
                    <a:alpha val="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rgbClr val="7E97AD">
                    <a:satMod val="190000"/>
                    <a:tint val="100000"/>
                    <a:alpha val="74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5337" y="4488120"/>
            <a:ext cx="8988508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2000" b="1" dirty="0">
                <a:ln w="11430"/>
                <a:solidFill>
                  <a:srgbClr val="00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/>
            <a:r>
              <a:rPr lang="ru-RU" sz="2000" b="1" dirty="0">
                <a:ln w="11430"/>
                <a:solidFill>
                  <a:srgbClr val="00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/>
            <a:r>
              <a:rPr lang="ru-RU" sz="2000" b="1" dirty="0">
                <a:ln w="11430"/>
                <a:solidFill>
                  <a:srgbClr val="00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/>
            <a:r>
              <a:rPr lang="ru-RU" sz="2000" b="1" dirty="0">
                <a:ln w="11430"/>
                <a:solidFill>
                  <a:srgbClr val="00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dirty="0" err="1">
                <a:ln w="11430"/>
                <a:solidFill>
                  <a:srgbClr val="00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Чадукасинская</a:t>
            </a:r>
            <a:r>
              <a:rPr lang="ru-RU" sz="2000" b="1" dirty="0">
                <a:ln w="11430"/>
                <a:solidFill>
                  <a:srgbClr val="00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ООШ» </a:t>
            </a:r>
          </a:p>
          <a:p>
            <a:pPr algn="r"/>
            <a:r>
              <a:rPr lang="ru-RU" sz="2000" b="1" dirty="0">
                <a:ln w="11430"/>
                <a:solidFill>
                  <a:srgbClr val="00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Красноармейского района </a:t>
            </a:r>
          </a:p>
          <a:p>
            <a:pPr algn="r"/>
            <a:r>
              <a:rPr lang="ru-RU" sz="2000" b="1" dirty="0">
                <a:ln w="11430"/>
                <a:solidFill>
                  <a:srgbClr val="00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Чувашской </a:t>
            </a:r>
            <a:r>
              <a:rPr lang="ru-RU" sz="2000" b="1" dirty="0" smtClean="0">
                <a:ln w="11430"/>
                <a:solidFill>
                  <a:srgbClr val="00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en-US" sz="2800" b="1" dirty="0" smtClean="0">
              <a:ln w="11430"/>
              <a:solidFill>
                <a:srgbClr val="00FF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800" b="1" dirty="0" smtClean="0">
                <a:ln w="11430"/>
                <a:solidFill>
                  <a:srgbClr val="00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2014</a:t>
            </a:r>
            <a:endParaRPr lang="ru-RU" sz="2800" b="1" dirty="0">
              <a:ln w="11430"/>
              <a:solidFill>
                <a:srgbClr val="00FF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773" y="33882"/>
            <a:ext cx="825335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Year of the Goat devoted to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715945"/>
            <a:ext cx="80761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Interactive quiz</a:t>
            </a:r>
            <a:endParaRPr lang="en-US" sz="7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94310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ru-RU" altLang="ru-RU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ru-RU" altLang="ru-RU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8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1\Desktop\поле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5"/>
          <a:stretch/>
        </p:blipFill>
        <p:spPr bwMode="auto">
          <a:xfrm>
            <a:off x="-53091" y="-2651"/>
            <a:ext cx="92842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67999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594" y="8531"/>
            <a:ext cx="90064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Goats 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cannot live in a herd of 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….. .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 </a:t>
            </a:r>
            <a:b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                    African </a:t>
            </a: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Proverb</a:t>
            </a:r>
            <a:endParaRPr lang="en-US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0"/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ru-R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7944" y="2420888"/>
            <a:ext cx="4807488" cy="430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289100"/>
              </p:ext>
            </p:extLst>
          </p:nvPr>
        </p:nvGraphicFramePr>
        <p:xfrm>
          <a:off x="322953" y="1268760"/>
          <a:ext cx="8532184" cy="1080120"/>
        </p:xfrm>
        <a:graphic>
          <a:graphicData uri="http://schemas.openxmlformats.org/drawingml/2006/table">
            <a:tbl>
              <a:tblPr/>
              <a:tblGrid>
                <a:gridCol w="2043830"/>
                <a:gridCol w="211475"/>
                <a:gridCol w="1797216"/>
                <a:gridCol w="427142"/>
                <a:gridCol w="1798828"/>
                <a:gridCol w="211475"/>
                <a:gridCol w="2042218"/>
              </a:tblGrid>
              <a:tr h="1080120"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horses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cows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leopards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crocodiles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Oval 47"/>
          <p:cNvSpPr>
            <a:spLocks noChangeArrowheads="1"/>
          </p:cNvSpPr>
          <p:nvPr/>
        </p:nvSpPr>
        <p:spPr bwMode="auto">
          <a:xfrm>
            <a:off x="4648853" y="1196752"/>
            <a:ext cx="2119586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87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1\Desktop\поле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5"/>
          <a:stretch/>
        </p:blipFill>
        <p:spPr bwMode="auto">
          <a:xfrm>
            <a:off x="-53091" y="-2651"/>
            <a:ext cx="92842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67999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797" y="188640"/>
            <a:ext cx="9006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Put 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….. 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on a goat and it is still a goat. </a:t>
            </a:r>
            <a:r>
              <a:rPr lang="en-US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                 Irish Proverb</a:t>
            </a:r>
            <a:endParaRPr lang="en-US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6" y="2420888"/>
            <a:ext cx="4550292" cy="430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68632"/>
              </p:ext>
            </p:extLst>
          </p:nvPr>
        </p:nvGraphicFramePr>
        <p:xfrm>
          <a:off x="305908" y="1556172"/>
          <a:ext cx="8532184" cy="720080"/>
        </p:xfrm>
        <a:graphic>
          <a:graphicData uri="http://schemas.openxmlformats.org/drawingml/2006/table">
            <a:tbl>
              <a:tblPr/>
              <a:tblGrid>
                <a:gridCol w="2043830"/>
                <a:gridCol w="211475"/>
                <a:gridCol w="1993742"/>
                <a:gridCol w="230616"/>
                <a:gridCol w="1798828"/>
                <a:gridCol w="211475"/>
                <a:gridCol w="2042218"/>
              </a:tblGrid>
              <a:tr h="720080"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velvet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silk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chiffon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satin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Oval 47"/>
          <p:cNvSpPr>
            <a:spLocks noChangeArrowheads="1"/>
          </p:cNvSpPr>
          <p:nvPr/>
        </p:nvSpPr>
        <p:spPr bwMode="auto">
          <a:xfrm>
            <a:off x="2404150" y="1341388"/>
            <a:ext cx="2119586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49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1\Desktop\поле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5"/>
          <a:stretch/>
        </p:blipFill>
        <p:spPr bwMode="auto">
          <a:xfrm>
            <a:off x="-53091" y="-2651"/>
            <a:ext cx="92842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67999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594" y="8531"/>
            <a:ext cx="90064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When the goat goes to 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….. , 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he does not stop till he gets to the altar. 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               </a:t>
            </a:r>
            <a:r>
              <a:rPr lang="en-US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Irish Proverb</a:t>
            </a:r>
            <a:endParaRPr lang="en-US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1920" y="2529287"/>
            <a:ext cx="4807488" cy="430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712190"/>
              </p:ext>
            </p:extLst>
          </p:nvPr>
        </p:nvGraphicFramePr>
        <p:xfrm>
          <a:off x="158267" y="1725799"/>
          <a:ext cx="8532184" cy="624840"/>
        </p:xfrm>
        <a:graphic>
          <a:graphicData uri="http://schemas.openxmlformats.org/drawingml/2006/table">
            <a:tbl>
              <a:tblPr/>
              <a:tblGrid>
                <a:gridCol w="2043830"/>
                <a:gridCol w="211475"/>
                <a:gridCol w="1797216"/>
                <a:gridCol w="427142"/>
                <a:gridCol w="1798828"/>
                <a:gridCol w="211475"/>
                <a:gridCol w="2042218"/>
              </a:tblGrid>
              <a:tr h="144016"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church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shop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museum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garden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Oval 47"/>
          <p:cNvSpPr>
            <a:spLocks noChangeArrowheads="1"/>
          </p:cNvSpPr>
          <p:nvPr/>
        </p:nvSpPr>
        <p:spPr bwMode="auto">
          <a:xfrm>
            <a:off x="248413" y="1691771"/>
            <a:ext cx="2119586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57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1\Desktop\поле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5"/>
          <a:stretch/>
        </p:blipFill>
        <p:spPr bwMode="auto">
          <a:xfrm>
            <a:off x="-53091" y="-2651"/>
            <a:ext cx="92842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67999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797" y="188640"/>
            <a:ext cx="9006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Where there are no sheep, they call the goat 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….. .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 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Turkish </a:t>
            </a: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Proverb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6" y="2420888"/>
            <a:ext cx="4550292" cy="430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500584"/>
              </p:ext>
            </p:extLst>
          </p:nvPr>
        </p:nvGraphicFramePr>
        <p:xfrm>
          <a:off x="305908" y="1556172"/>
          <a:ext cx="8532184" cy="720080"/>
        </p:xfrm>
        <a:graphic>
          <a:graphicData uri="http://schemas.openxmlformats.org/drawingml/2006/table">
            <a:tbl>
              <a:tblPr/>
              <a:tblGrid>
                <a:gridCol w="2043830"/>
                <a:gridCol w="211475"/>
                <a:gridCol w="1993742"/>
                <a:gridCol w="230616"/>
                <a:gridCol w="1798828"/>
                <a:gridCol w="211475"/>
                <a:gridCol w="2042218"/>
              </a:tblGrid>
              <a:tr h="720080"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lady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miss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queen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princess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Oval 47"/>
          <p:cNvSpPr>
            <a:spLocks noChangeArrowheads="1"/>
          </p:cNvSpPr>
          <p:nvPr/>
        </p:nvSpPr>
        <p:spPr bwMode="auto">
          <a:xfrm>
            <a:off x="6732240" y="1484784"/>
            <a:ext cx="2119586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6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1\Desktop\поле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5"/>
          <a:stretch/>
        </p:blipFill>
        <p:spPr bwMode="auto">
          <a:xfrm>
            <a:off x="-53091" y="-2651"/>
            <a:ext cx="92842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67999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594" y="116632"/>
            <a:ext cx="90064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The quarrel of the 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….. 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doesn't concern the goats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.         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African </a:t>
            </a: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Proverb</a:t>
            </a:r>
            <a:endParaRPr lang="en-US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0"/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ru-R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7944" y="2420888"/>
            <a:ext cx="4807488" cy="430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719040"/>
              </p:ext>
            </p:extLst>
          </p:nvPr>
        </p:nvGraphicFramePr>
        <p:xfrm>
          <a:off x="322953" y="1628800"/>
          <a:ext cx="8532184" cy="720080"/>
        </p:xfrm>
        <a:graphic>
          <a:graphicData uri="http://schemas.openxmlformats.org/drawingml/2006/table">
            <a:tbl>
              <a:tblPr/>
              <a:tblGrid>
                <a:gridCol w="2043830"/>
                <a:gridCol w="211475"/>
                <a:gridCol w="1797216"/>
                <a:gridCol w="427142"/>
                <a:gridCol w="1798828"/>
                <a:gridCol w="211475"/>
                <a:gridCol w="2042218"/>
              </a:tblGrid>
              <a:tr h="720080"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elephants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sheep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giraffes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tigers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Oval 47"/>
          <p:cNvSpPr>
            <a:spLocks noChangeArrowheads="1"/>
          </p:cNvSpPr>
          <p:nvPr/>
        </p:nvSpPr>
        <p:spPr bwMode="auto">
          <a:xfrm>
            <a:off x="2521211" y="1430885"/>
            <a:ext cx="2119586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51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поле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5"/>
          <a:stretch/>
        </p:blipFill>
        <p:spPr bwMode="auto">
          <a:xfrm>
            <a:off x="-53091" y="-2651"/>
            <a:ext cx="92842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67999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797" y="188640"/>
            <a:ext cx="90064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Even on old goat likes to lick 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….. .</a:t>
            </a:r>
            <a:endParaRPr lang="en-US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0" algn="r"/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Hungarian Proverb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6" y="2420888"/>
            <a:ext cx="4550292" cy="430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881517"/>
              </p:ext>
            </p:extLst>
          </p:nvPr>
        </p:nvGraphicFramePr>
        <p:xfrm>
          <a:off x="305908" y="1556792"/>
          <a:ext cx="8769295" cy="720080"/>
        </p:xfrm>
        <a:graphic>
          <a:graphicData uri="http://schemas.openxmlformats.org/drawingml/2006/table">
            <a:tbl>
              <a:tblPr/>
              <a:tblGrid>
                <a:gridCol w="2090365"/>
                <a:gridCol w="227615"/>
                <a:gridCol w="2049148"/>
                <a:gridCol w="237025"/>
                <a:gridCol w="1848818"/>
                <a:gridCol w="217352"/>
                <a:gridCol w="2098972"/>
              </a:tblGrid>
              <a:tr h="720080"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marmalade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sweets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salt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sugar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Oval 47"/>
          <p:cNvSpPr>
            <a:spLocks noChangeArrowheads="1"/>
          </p:cNvSpPr>
          <p:nvPr/>
        </p:nvSpPr>
        <p:spPr bwMode="auto">
          <a:xfrm>
            <a:off x="4788024" y="1366727"/>
            <a:ext cx="2119586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8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077" y="476671"/>
            <a:ext cx="828784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Использованные ресурсы: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80399"/>
            <a:ext cx="8640960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http://upload.wikimedia.org/wikipedia/commons/f/ff/Domestic_goat_kid_in_capeweed.jpg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https://lh3.ggpht.com/3K9nOv9bQcZPDqhXR0kFySl7FKu2WmpA4E4HbvOiGAegRGZaBe76ytnRsi-iuwQ6Z3udcA=s89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https://</a:t>
            </a:r>
            <a:r>
              <a:rPr lang="ru-RU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lh3.ggpht.com/zkNwPOkbjebNo_aqg6O61RsajRQXNnrljy9_a15GbC0ptvXprQFXnLBUH47ildqMbpBT=s136</a:t>
            </a:r>
            <a:endParaRPr lang="en-US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  <a:hlinkClick r:id="rId5"/>
              </a:rPr>
              <a:t>http://www.onekind.org/be_inspired/animals_a_z/goat</a:t>
            </a:r>
            <a:r>
              <a:rPr lang="en-US" dirty="0" smtClean="0">
                <a:latin typeface="Calibri"/>
                <a:ea typeface="Calibri"/>
                <a:cs typeface="Times New Roman"/>
                <a:hlinkClick r:id="rId5"/>
              </a:rPr>
              <a:t>/</a:t>
            </a:r>
            <a:endParaRPr lang="en-US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  <a:hlinkClick r:id="rId6"/>
              </a:rPr>
              <a:t>http://</a:t>
            </a:r>
            <a:r>
              <a:rPr lang="en-US" dirty="0" smtClean="0">
                <a:latin typeface="Calibri"/>
                <a:ea typeface="Calibri"/>
                <a:cs typeface="Times New Roman"/>
                <a:hlinkClick r:id="rId6"/>
              </a:rPr>
              <a:t>swampyacresfarm.com/RandomGoatFacts.html</a:t>
            </a:r>
            <a:endParaRPr lang="en-US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  <a:hlinkClick r:id="rId7"/>
              </a:rPr>
              <a:t>http://www.special-dictionary.com/proverbs/keywords/goat</a:t>
            </a:r>
            <a:r>
              <a:rPr lang="en-US" dirty="0" smtClean="0">
                <a:latin typeface="Calibri"/>
                <a:ea typeface="Calibri"/>
                <a:cs typeface="Times New Roman"/>
                <a:hlinkClick r:id="rId7"/>
              </a:rPr>
              <a:t>/</a:t>
            </a:r>
            <a:endParaRPr lang="en-US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2847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3175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529" y="123682"/>
            <a:ext cx="87783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800" dirty="0">
                <a:solidFill>
                  <a:srgbClr val="FFFF00"/>
                </a:solidFill>
                <a:latin typeface="Arial Black" panose="020B0A04020102020204" pitchFamily="34" charset="0"/>
              </a:rPr>
              <a:t>Goats were first brought to America by </a:t>
            </a:r>
            <a:r>
              <a:rPr lang="en-US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….. </a:t>
            </a:r>
            <a:r>
              <a:rPr lang="en-US" sz="2800" dirty="0">
                <a:solidFill>
                  <a:srgbClr val="FFFF00"/>
                </a:solidFill>
                <a:latin typeface="Arial Black" panose="020B0A04020102020204" pitchFamily="34" charset="0"/>
              </a:rPr>
              <a:t>in 1493.</a:t>
            </a:r>
          </a:p>
        </p:txBody>
      </p:sp>
      <p:graphicFrame>
        <p:nvGraphicFramePr>
          <p:cNvPr id="6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16389"/>
              </p:ext>
            </p:extLst>
          </p:nvPr>
        </p:nvGraphicFramePr>
        <p:xfrm>
          <a:off x="370363" y="1077789"/>
          <a:ext cx="8403273" cy="1079500"/>
        </p:xfrm>
        <a:graphic>
          <a:graphicData uri="http://schemas.openxmlformats.org/drawingml/2006/table">
            <a:tbl>
              <a:tblPr/>
              <a:tblGrid>
                <a:gridCol w="2012950"/>
                <a:gridCol w="208280"/>
                <a:gridCol w="1770062"/>
                <a:gridCol w="420688"/>
                <a:gridCol w="1771650"/>
                <a:gridCol w="208280"/>
                <a:gridCol w="2011363"/>
              </a:tblGrid>
              <a:tr h="1079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James</a:t>
                      </a: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Cook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Christopher </a:t>
                      </a:r>
                      <a:r>
                        <a:rPr kumimoji="0" lang="en-US" alt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Columbus</a:t>
                      </a:r>
                      <a:endParaRPr kumimoji="0" lang="ru-RU" alt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Charles</a:t>
                      </a: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Darwin 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Ferdinand</a:t>
                      </a: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Magellan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Oval 47"/>
          <p:cNvSpPr>
            <a:spLocks noChangeArrowheads="1"/>
          </p:cNvSpPr>
          <p:nvPr/>
        </p:nvSpPr>
        <p:spPr bwMode="auto">
          <a:xfrm>
            <a:off x="2454706" y="1110403"/>
            <a:ext cx="2087562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4481543" cy="430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11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1\Desktop\поле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5"/>
          <a:stretch/>
        </p:blipFill>
        <p:spPr bwMode="auto">
          <a:xfrm>
            <a:off x="-30088" y="0"/>
            <a:ext cx="9174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73831"/>
            <a:ext cx="8964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Black" panose="020B0A04020102020204" pitchFamily="34" charset="0"/>
              </a:rPr>
              <a:t>The goat is one of the 12 </a:t>
            </a:r>
            <a:r>
              <a:rPr lang="en-US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….. </a:t>
            </a:r>
            <a:r>
              <a:rPr lang="en-US" sz="2800" dirty="0">
                <a:solidFill>
                  <a:srgbClr val="FFFF00"/>
                </a:solidFill>
                <a:latin typeface="Arial Black" panose="020B0A04020102020204" pitchFamily="34" charset="0"/>
              </a:rPr>
              <a:t>zodiac </a:t>
            </a:r>
            <a:r>
              <a:rPr lang="en-US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animals, representing introversion</a:t>
            </a:r>
            <a:r>
              <a:rPr lang="en-US" sz="2800" dirty="0">
                <a:solidFill>
                  <a:srgbClr val="FFFF00"/>
                </a:solidFill>
                <a:latin typeface="Arial Black" panose="020B0A04020102020204" pitchFamily="34" charset="0"/>
              </a:rPr>
              <a:t>, creativity, shyness and being a perfectionist.</a:t>
            </a:r>
            <a:endParaRPr lang="en-US" sz="2800" b="0" i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graphicFrame>
        <p:nvGraphicFramePr>
          <p:cNvPr id="7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52966"/>
              </p:ext>
            </p:extLst>
          </p:nvPr>
        </p:nvGraphicFramePr>
        <p:xfrm>
          <a:off x="280607" y="1558826"/>
          <a:ext cx="8403273" cy="864096"/>
        </p:xfrm>
        <a:graphic>
          <a:graphicData uri="http://schemas.openxmlformats.org/drawingml/2006/table">
            <a:tbl>
              <a:tblPr/>
              <a:tblGrid>
                <a:gridCol w="2012950"/>
                <a:gridCol w="208280"/>
                <a:gridCol w="1926147"/>
                <a:gridCol w="216024"/>
                <a:gridCol w="1820229"/>
                <a:gridCol w="208280"/>
                <a:gridCol w="2011363"/>
              </a:tblGrid>
              <a:tr h="864096"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FF00FF"/>
                          </a:solidFill>
                          <a:latin typeface="Arial Black" panose="020B0A04020102020204" pitchFamily="34" charset="0"/>
                        </a:rPr>
                        <a:t>Chinese</a:t>
                      </a:r>
                      <a:endParaRPr lang="ru-RU" sz="2400" dirty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FF00FF"/>
                          </a:solidFill>
                          <a:latin typeface="Arial Black" panose="020B0A04020102020204" pitchFamily="34" charset="0"/>
                        </a:rPr>
                        <a:t>Japanese</a:t>
                      </a:r>
                      <a:endParaRPr lang="ru-RU" sz="2400" dirty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FF00FF"/>
                          </a:solidFill>
                          <a:latin typeface="Arial Black" panose="020B0A04020102020204" pitchFamily="34" charset="0"/>
                        </a:rPr>
                        <a:t>American</a:t>
                      </a:r>
                      <a:endParaRPr lang="ru-RU" sz="2400" dirty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FF00FF"/>
                          </a:solidFill>
                          <a:latin typeface="Arial Black" panose="020B0A04020102020204" pitchFamily="34" charset="0"/>
                        </a:rPr>
                        <a:t>Russian</a:t>
                      </a:r>
                      <a:endParaRPr lang="ru-RU" sz="2400" dirty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Oval 47"/>
          <p:cNvSpPr>
            <a:spLocks noChangeArrowheads="1"/>
          </p:cNvSpPr>
          <p:nvPr/>
        </p:nvSpPr>
        <p:spPr bwMode="auto">
          <a:xfrm>
            <a:off x="251520" y="1558826"/>
            <a:ext cx="2087562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89047" y="2499396"/>
            <a:ext cx="4554953" cy="430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53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5"/>
          <a:stretch/>
        </p:blipFill>
        <p:spPr bwMode="auto">
          <a:xfrm>
            <a:off x="-1" y="0"/>
            <a:ext cx="91649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88640"/>
            <a:ext cx="746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A baby goat is called a 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“….. 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”</a:t>
            </a:r>
            <a:endParaRPr lang="ru-R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081132"/>
              </p:ext>
            </p:extLst>
          </p:nvPr>
        </p:nvGraphicFramePr>
        <p:xfrm>
          <a:off x="539552" y="864671"/>
          <a:ext cx="8403273" cy="1079500"/>
        </p:xfrm>
        <a:graphic>
          <a:graphicData uri="http://schemas.openxmlformats.org/drawingml/2006/table">
            <a:tbl>
              <a:tblPr/>
              <a:tblGrid>
                <a:gridCol w="2012950"/>
                <a:gridCol w="208280"/>
                <a:gridCol w="1883226"/>
                <a:gridCol w="216024"/>
                <a:gridCol w="1863150"/>
                <a:gridCol w="208280"/>
                <a:gridCol w="2011363"/>
              </a:tblGrid>
              <a:tr h="1079500"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rgbClr val="FFFF0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 Black" panose="020B0A04020102020204" pitchFamily="34" charset="0"/>
                        </a:rPr>
                        <a:t>kid</a:t>
                      </a:r>
                      <a:endParaRPr lang="ru-RU" sz="2400" dirty="0">
                        <a:solidFill>
                          <a:srgbClr val="FFFF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FF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rgbClr val="FFFF0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Arial Black" panose="020B0A04020102020204" pitchFamily="34" charset="0"/>
                        </a:rPr>
                        <a:t>pete</a:t>
                      </a:r>
                      <a:endParaRPr lang="ru-RU" sz="2400" dirty="0">
                        <a:solidFill>
                          <a:srgbClr val="FFFF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FF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rgbClr val="FFFF0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 Black" panose="020B0A04020102020204" pitchFamily="34" charset="0"/>
                        </a:rPr>
                        <a:t>seek</a:t>
                      </a:r>
                      <a:endParaRPr lang="ru-RU" sz="2400" dirty="0">
                        <a:solidFill>
                          <a:srgbClr val="FFFF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FF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rgbClr val="FFFF0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 Black" panose="020B0A04020102020204" pitchFamily="34" charset="0"/>
                        </a:rPr>
                        <a:t>fat</a:t>
                      </a:r>
                      <a:endParaRPr lang="ru-RU" sz="2400" dirty="0">
                        <a:solidFill>
                          <a:srgbClr val="FFFF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Oval 47"/>
          <p:cNvSpPr>
            <a:spLocks noChangeArrowheads="1"/>
          </p:cNvSpPr>
          <p:nvPr/>
        </p:nvSpPr>
        <p:spPr bwMode="auto">
          <a:xfrm>
            <a:off x="539552" y="834971"/>
            <a:ext cx="2087562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38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1\Desktop\поле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5"/>
          <a:stretch/>
        </p:blipFill>
        <p:spPr bwMode="auto">
          <a:xfrm>
            <a:off x="-53091" y="-2651"/>
            <a:ext cx="92842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67999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7594" y="8531"/>
            <a:ext cx="8481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The 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female goat is called a “doe” or 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“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….. ”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  <a:endParaRPr lang="ru-R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6" y="2420888"/>
            <a:ext cx="4550292" cy="430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774406"/>
              </p:ext>
            </p:extLst>
          </p:nvPr>
        </p:nvGraphicFramePr>
        <p:xfrm>
          <a:off x="137594" y="1196753"/>
          <a:ext cx="8532184" cy="936103"/>
        </p:xfrm>
        <a:graphic>
          <a:graphicData uri="http://schemas.openxmlformats.org/drawingml/2006/table">
            <a:tbl>
              <a:tblPr/>
              <a:tblGrid>
                <a:gridCol w="2043830"/>
                <a:gridCol w="211475"/>
                <a:gridCol w="1797216"/>
                <a:gridCol w="427142"/>
                <a:gridCol w="1798828"/>
                <a:gridCol w="211475"/>
                <a:gridCol w="2042218"/>
              </a:tblGrid>
              <a:tr h="936103"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err="1" smtClean="0">
                          <a:solidFill>
                            <a:srgbClr val="FF00FF"/>
                          </a:solidFill>
                          <a:latin typeface="Arial Black" panose="020B0A04020102020204" pitchFamily="34" charset="0"/>
                        </a:rPr>
                        <a:t>liddy</a:t>
                      </a:r>
                      <a:endParaRPr lang="ru-RU" sz="2400" dirty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FF00FF"/>
                          </a:solidFill>
                          <a:latin typeface="Arial Black" panose="020B0A04020102020204" pitchFamily="34" charset="0"/>
                        </a:rPr>
                        <a:t>patty</a:t>
                      </a:r>
                      <a:endParaRPr lang="ru-RU" sz="2400" dirty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err="1" smtClean="0">
                          <a:solidFill>
                            <a:srgbClr val="FF00FF"/>
                          </a:solidFill>
                          <a:latin typeface="Arial Black" panose="020B0A04020102020204" pitchFamily="34" charset="0"/>
                        </a:rPr>
                        <a:t>minny</a:t>
                      </a:r>
                      <a:endParaRPr lang="ru-RU" sz="2400" dirty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FF00FF"/>
                          </a:solidFill>
                          <a:latin typeface="Arial Black" panose="020B0A04020102020204" pitchFamily="34" charset="0"/>
                        </a:rPr>
                        <a:t>nanny</a:t>
                      </a:r>
                      <a:endParaRPr lang="ru-RU" sz="2400" dirty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Oval 47"/>
          <p:cNvSpPr>
            <a:spLocks noChangeArrowheads="1"/>
          </p:cNvSpPr>
          <p:nvPr/>
        </p:nvSpPr>
        <p:spPr bwMode="auto">
          <a:xfrm>
            <a:off x="6531006" y="1205203"/>
            <a:ext cx="2119586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26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1\Desktop\поле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5"/>
          <a:stretch/>
        </p:blipFill>
        <p:spPr bwMode="auto">
          <a:xfrm>
            <a:off x="-2558" y="85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5732" y="8531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The male goat is called a “buck” or “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….. ”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  <a:endParaRPr lang="ru-R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89047" y="2420888"/>
            <a:ext cx="4554953" cy="430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499217"/>
              </p:ext>
            </p:extLst>
          </p:nvPr>
        </p:nvGraphicFramePr>
        <p:xfrm>
          <a:off x="402116" y="1208860"/>
          <a:ext cx="8403273" cy="1068013"/>
        </p:xfrm>
        <a:graphic>
          <a:graphicData uri="http://schemas.openxmlformats.org/drawingml/2006/table">
            <a:tbl>
              <a:tblPr/>
              <a:tblGrid>
                <a:gridCol w="2012950"/>
                <a:gridCol w="208280"/>
                <a:gridCol w="1770062"/>
                <a:gridCol w="420688"/>
                <a:gridCol w="1771650"/>
                <a:gridCol w="208280"/>
                <a:gridCol w="2011363"/>
              </a:tblGrid>
              <a:tr h="1068013"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err="1" smtClean="0">
                          <a:solidFill>
                            <a:srgbClr val="FF00FF"/>
                          </a:solidFill>
                          <a:latin typeface="Arial Black" panose="020B0A04020102020204" pitchFamily="34" charset="0"/>
                        </a:rPr>
                        <a:t>milly</a:t>
                      </a:r>
                      <a:endParaRPr lang="ru-RU" sz="2400" dirty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FF00FF"/>
                          </a:solidFill>
                          <a:latin typeface="Arial Black" panose="020B0A04020102020204" pitchFamily="34" charset="0"/>
                        </a:rPr>
                        <a:t>tilly</a:t>
                      </a:r>
                      <a:endParaRPr lang="ru-RU" sz="2400" dirty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err="1" smtClean="0">
                          <a:solidFill>
                            <a:srgbClr val="FF00FF"/>
                          </a:solidFill>
                          <a:latin typeface="Arial Black" panose="020B0A04020102020204" pitchFamily="34" charset="0"/>
                        </a:rPr>
                        <a:t>billy</a:t>
                      </a:r>
                      <a:endParaRPr lang="ru-RU" sz="2400" dirty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FF00FF"/>
                          </a:solidFill>
                          <a:latin typeface="Arial Black" panose="020B0A04020102020204" pitchFamily="34" charset="0"/>
                        </a:rPr>
                        <a:t>silly</a:t>
                      </a:r>
                      <a:endParaRPr lang="ru-RU" sz="2400" dirty="0">
                        <a:solidFill>
                          <a:srgbClr val="FF00FF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Oval 47"/>
          <p:cNvSpPr>
            <a:spLocks noChangeArrowheads="1"/>
          </p:cNvSpPr>
          <p:nvPr/>
        </p:nvSpPr>
        <p:spPr bwMode="auto">
          <a:xfrm>
            <a:off x="4622365" y="1347517"/>
            <a:ext cx="2087562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43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\Desktop\поле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5"/>
          <a:stretch/>
        </p:blipFill>
        <p:spPr bwMode="auto">
          <a:xfrm>
            <a:off x="-53091" y="-2651"/>
            <a:ext cx="92842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67999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7594" y="8531"/>
            <a:ext cx="90064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Before 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coins were used for money, goats 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were traded 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for 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….. 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because they were so valuable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ru-R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6" y="2420888"/>
            <a:ext cx="4550292" cy="430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662633"/>
              </p:ext>
            </p:extLst>
          </p:nvPr>
        </p:nvGraphicFramePr>
        <p:xfrm>
          <a:off x="322953" y="1796048"/>
          <a:ext cx="8532184" cy="624840"/>
        </p:xfrm>
        <a:graphic>
          <a:graphicData uri="http://schemas.openxmlformats.org/drawingml/2006/table">
            <a:tbl>
              <a:tblPr/>
              <a:tblGrid>
                <a:gridCol w="2043830"/>
                <a:gridCol w="211475"/>
                <a:gridCol w="1797216"/>
                <a:gridCol w="427142"/>
                <a:gridCol w="1798828"/>
                <a:gridCol w="211475"/>
                <a:gridCol w="2042218"/>
              </a:tblGrid>
              <a:tr h="144016"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silver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gold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cooper 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iron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Oval 47"/>
          <p:cNvSpPr>
            <a:spLocks noChangeArrowheads="1"/>
          </p:cNvSpPr>
          <p:nvPr/>
        </p:nvSpPr>
        <p:spPr bwMode="auto">
          <a:xfrm>
            <a:off x="282840" y="1700808"/>
            <a:ext cx="2119586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98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1\Desktop\поле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5"/>
          <a:stretch/>
        </p:blipFill>
        <p:spPr bwMode="auto">
          <a:xfrm>
            <a:off x="-53091" y="-2651"/>
            <a:ext cx="92842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67999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594" y="8531"/>
            <a:ext cx="90064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Abraham 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Lincoln’s sons had 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….. 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goats that lived in the white</a:t>
            </a:r>
          </a:p>
          <a:p>
            <a:pPr lvl="0"/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 house with them.</a:t>
            </a:r>
          </a:p>
          <a:p>
            <a:pPr lvl="0"/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ru-R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7944" y="2420888"/>
            <a:ext cx="4807488" cy="430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305891"/>
              </p:ext>
            </p:extLst>
          </p:nvPr>
        </p:nvGraphicFramePr>
        <p:xfrm>
          <a:off x="322953" y="1796048"/>
          <a:ext cx="8532184" cy="624840"/>
        </p:xfrm>
        <a:graphic>
          <a:graphicData uri="http://schemas.openxmlformats.org/drawingml/2006/table">
            <a:tbl>
              <a:tblPr/>
              <a:tblGrid>
                <a:gridCol w="2043830"/>
                <a:gridCol w="211475"/>
                <a:gridCol w="1797216"/>
                <a:gridCol w="427142"/>
                <a:gridCol w="1798828"/>
                <a:gridCol w="211475"/>
                <a:gridCol w="2042218"/>
              </a:tblGrid>
              <a:tr h="144016"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two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three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four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five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Oval 47"/>
          <p:cNvSpPr>
            <a:spLocks noChangeArrowheads="1"/>
          </p:cNvSpPr>
          <p:nvPr/>
        </p:nvSpPr>
        <p:spPr bwMode="auto">
          <a:xfrm>
            <a:off x="284770" y="1777105"/>
            <a:ext cx="2119586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95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1\Desktop\поле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5"/>
          <a:stretch/>
        </p:blipFill>
        <p:spPr bwMode="auto">
          <a:xfrm>
            <a:off x="-53091" y="-2651"/>
            <a:ext cx="92842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3861048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67999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594" y="188640"/>
            <a:ext cx="9006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Goats 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discovered 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…..</a:t>
            </a:r>
            <a:endParaRPr lang="ru-R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6" y="2420888"/>
            <a:ext cx="4550292" cy="430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435883"/>
              </p:ext>
            </p:extLst>
          </p:nvPr>
        </p:nvGraphicFramePr>
        <p:xfrm>
          <a:off x="322953" y="1340768"/>
          <a:ext cx="8532184" cy="720080"/>
        </p:xfrm>
        <a:graphic>
          <a:graphicData uri="http://schemas.openxmlformats.org/drawingml/2006/table">
            <a:tbl>
              <a:tblPr/>
              <a:tblGrid>
                <a:gridCol w="2043830"/>
                <a:gridCol w="211475"/>
                <a:gridCol w="1993742"/>
                <a:gridCol w="230616"/>
                <a:gridCol w="1798828"/>
                <a:gridCol w="211475"/>
                <a:gridCol w="2042218"/>
              </a:tblGrid>
              <a:tr h="720080"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cola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lemonade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coffee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juice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Oval 47"/>
          <p:cNvSpPr>
            <a:spLocks noChangeArrowheads="1"/>
          </p:cNvSpPr>
          <p:nvPr/>
        </p:nvSpPr>
        <p:spPr bwMode="auto">
          <a:xfrm>
            <a:off x="4716016" y="1196752"/>
            <a:ext cx="2119586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5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174</TotalTime>
  <Words>303</Words>
  <Application>Microsoft Office PowerPoint</Application>
  <PresentationFormat>Экран (4:3)</PresentationFormat>
  <Paragraphs>158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17</cp:revision>
  <dcterms:created xsi:type="dcterms:W3CDTF">2014-09-09T21:56:04Z</dcterms:created>
  <dcterms:modified xsi:type="dcterms:W3CDTF">2014-10-23T14:54:45Z</dcterms:modified>
</cp:coreProperties>
</file>