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60" r:id="rId4"/>
    <p:sldId id="262" r:id="rId5"/>
    <p:sldId id="261" r:id="rId6"/>
    <p:sldId id="264" r:id="rId7"/>
    <p:sldId id="266" r:id="rId8"/>
    <p:sldId id="270" r:id="rId9"/>
    <p:sldId id="268" r:id="rId10"/>
    <p:sldId id="267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51F179F-6028-47BA-B2E1-ED847D9A782E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262610E-8F8A-406A-A711-F595948C51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7363152" cy="15577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1C2600"/>
                </a:solidFill>
              </a:rPr>
              <a:t>Ь -  обозначение мягкости согласного звука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учитель начальных классов</a:t>
            </a:r>
          </a:p>
          <a:p>
            <a:r>
              <a:rPr lang="ru-RU" dirty="0" smtClean="0"/>
              <a:t>Карташова Ольга Николаевна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8159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общеобразовательное учреждение</a:t>
            </a:r>
          </a:p>
          <a:p>
            <a:r>
              <a:rPr lang="ru-RU" dirty="0" err="1" smtClean="0"/>
              <a:t>Красноселькупская</a:t>
            </a:r>
            <a:r>
              <a:rPr lang="ru-RU" dirty="0" smtClean="0"/>
              <a:t> средняя общеобразовательная школа «Радуга»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6381328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 err="1" smtClean="0"/>
              <a:t>Красноселькуп</a:t>
            </a:r>
            <a:r>
              <a:rPr lang="ru-RU" dirty="0" smtClean="0"/>
              <a:t>, 2012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5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сканирование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27" y="3284984"/>
            <a:ext cx="42672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учитель\Desktop\banya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92" y="1940484"/>
            <a:ext cx="2520280" cy="326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958931" y="769268"/>
            <a:ext cx="7024744" cy="1143000"/>
          </a:xfrm>
          <a:ln>
            <a:solidFill>
              <a:srgbClr val="002060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eaLnBrk="1"/>
            <a:r>
              <a:rPr lang="ru-RU" b="1" i="1" smtClean="0">
                <a:solidFill>
                  <a:srgbClr val="003300"/>
                </a:solidFill>
              </a:rPr>
              <a:t>Удивительные превращения</a:t>
            </a:r>
          </a:p>
        </p:txBody>
      </p:sp>
      <p:pic>
        <p:nvPicPr>
          <p:cNvPr id="3" name="Picture 2" descr="C:\Documents and Settings\Loner\Мои документы\Загрузки\f4dd96f810525272211d45b9875a4541.jp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680396"/>
            <a:ext cx="2495776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71185" y="1484784"/>
            <a:ext cx="4044960" cy="4524955"/>
          </a:xfrm>
        </p:spPr>
        <p:txBody>
          <a:bodyPr/>
          <a:lstStyle/>
          <a:p>
            <a:pPr marL="0" indent="0" algn="ctr" eaLnBrk="1"/>
            <a:r>
              <a:rPr lang="ru-RU" dirty="0" smtClean="0"/>
              <a:t>                                       </a:t>
            </a:r>
            <a:endParaRPr lang="ru-RU" sz="27200" dirty="0">
              <a:solidFill>
                <a:srgbClr val="0033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964916" y="3284984"/>
            <a:ext cx="1584176" cy="288032"/>
          </a:xfrm>
          <a:prstGeom prst="rightArrow">
            <a:avLst/>
          </a:prstGeom>
          <a:solidFill>
            <a:srgbClr val="1C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Loner\Мои документы\Загрузки\008-1789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47654"/>
            <a:ext cx="3419475" cy="32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  <a:ln>
            <a:solidFill>
              <a:srgbClr val="002060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eaLnBrk="1"/>
            <a:r>
              <a:rPr lang="ru-RU" b="1" i="1" smtClean="0">
                <a:solidFill>
                  <a:srgbClr val="003300"/>
                </a:solidFill>
              </a:rPr>
              <a:t>Удивительные превращения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923928" y="3632448"/>
            <a:ext cx="1584176" cy="288032"/>
          </a:xfrm>
          <a:prstGeom prst="rightArrow">
            <a:avLst/>
          </a:prstGeom>
          <a:solidFill>
            <a:srgbClr val="1C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Documents and Settings\Loner\Мои документы\Загрузки\x_0e63a9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71055"/>
            <a:ext cx="3869978" cy="25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086600" cy="1470025"/>
          </a:xfrm>
        </p:spPr>
        <p:txBody>
          <a:bodyPr/>
          <a:lstStyle/>
          <a:p>
            <a:pPr algn="ctr"/>
            <a:r>
              <a:rPr lang="ru-RU" dirty="0" smtClean="0"/>
              <a:t>шифр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84396"/>
              </p:ext>
            </p:extLst>
          </p:nvPr>
        </p:nvGraphicFramePr>
        <p:xfrm>
          <a:off x="683568" y="1988840"/>
          <a:ext cx="720080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089"/>
                <a:gridCol w="800089"/>
                <a:gridCol w="800089"/>
                <a:gridCol w="800089"/>
                <a:gridCol w="800089"/>
                <a:gridCol w="800089"/>
                <a:gridCol w="800089"/>
                <a:gridCol w="800089"/>
                <a:gridCol w="800089"/>
              </a:tblGrid>
              <a:tr h="684076"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2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3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4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5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6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7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8</a:t>
                      </a:r>
                      <a:endParaRPr lang="ru-RU" sz="4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о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д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х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ж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ф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г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ь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к</a:t>
                      </a:r>
                      <a:endParaRPr lang="ru-RU" sz="4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2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з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л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ы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р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ъ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ч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у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ю</a:t>
                      </a:r>
                      <a:endParaRPr lang="ru-RU" sz="4400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3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н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ш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т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э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и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а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я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Loner\Мои документы\Документы\рисунки анимированные\мишки\bigblink11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144449" cy="30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Loner\Мои документы\Документы\рисунки анимированные\мишки\bigblink9.gif"/>
          <p:cNvPicPr>
            <a:picLocks noGrp="1" noChangeAspect="1" noChangeArrowheads="1" noCro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6586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73643"/>
              </p:ext>
            </p:extLst>
          </p:nvPr>
        </p:nvGraphicFramePr>
        <p:xfrm>
          <a:off x="5004047" y="5373216"/>
          <a:ext cx="5789553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720081"/>
                <a:gridCol w="720080"/>
                <a:gridCol w="720080"/>
                <a:gridCol w="792088"/>
                <a:gridCol w="720079"/>
                <a:gridCol w="1248465"/>
                <a:gridCol w="86868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6041"/>
              </p:ext>
            </p:extLst>
          </p:nvPr>
        </p:nvGraphicFramePr>
        <p:xfrm>
          <a:off x="611560" y="5373216"/>
          <a:ext cx="5789553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720081"/>
                <a:gridCol w="720080"/>
                <a:gridCol w="720080"/>
                <a:gridCol w="792088"/>
                <a:gridCol w="720079"/>
                <a:gridCol w="1248465"/>
                <a:gridCol w="86868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4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Loner\Мои документы\Загрузки\флаг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oner\Мои документы\Загрузки\фляги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520105" cy="352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01481"/>
              </p:ext>
            </p:extLst>
          </p:nvPr>
        </p:nvGraphicFramePr>
        <p:xfrm>
          <a:off x="179512" y="5805264"/>
          <a:ext cx="6083301" cy="436245"/>
        </p:xfrm>
        <a:graphic>
          <a:graphicData uri="http://schemas.openxmlformats.org/drawingml/2006/table">
            <a:tbl>
              <a:tblPr firstRow="1" firstCol="1" bandRow="1"/>
              <a:tblGrid>
                <a:gridCol w="869043"/>
                <a:gridCol w="869043"/>
                <a:gridCol w="869043"/>
                <a:gridCol w="869043"/>
                <a:gridCol w="869043"/>
                <a:gridCol w="869043"/>
                <a:gridCol w="869043"/>
              </a:tblGrid>
              <a:tr h="0"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99187"/>
              </p:ext>
            </p:extLst>
          </p:nvPr>
        </p:nvGraphicFramePr>
        <p:xfrm>
          <a:off x="4644008" y="5805264"/>
          <a:ext cx="6083301" cy="436245"/>
        </p:xfrm>
        <a:graphic>
          <a:graphicData uri="http://schemas.openxmlformats.org/drawingml/2006/table">
            <a:tbl>
              <a:tblPr firstRow="1" firstCol="1" bandRow="1"/>
              <a:tblGrid>
                <a:gridCol w="869043"/>
                <a:gridCol w="869043"/>
                <a:gridCol w="869043"/>
                <a:gridCol w="869043"/>
                <a:gridCol w="869043"/>
                <a:gridCol w="869043"/>
                <a:gridCol w="869043"/>
              </a:tblGrid>
              <a:tr h="0"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Documents and Settings\Loner\Мои документы\Загрузки\флаг новой зелланди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2520280" cy="18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5341094"/>
            <a:ext cx="192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Новой </a:t>
            </a:r>
            <a:r>
              <a:rPr lang="ru-RU" dirty="0" err="1">
                <a:solidFill>
                  <a:prstClr val="black"/>
                </a:solidFill>
              </a:rPr>
              <a:t>Зелландии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Loner\Мои документы\Документы\Рисунки\Овощи\red spanish onion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844824"/>
            <a:ext cx="3419475" cy="28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oner\Мои документы\Загрузки\люк 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204864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98991"/>
              </p:ext>
            </p:extLst>
          </p:nvPr>
        </p:nvGraphicFramePr>
        <p:xfrm>
          <a:off x="683568" y="5805264"/>
          <a:ext cx="6083301" cy="436245"/>
        </p:xfrm>
        <a:graphic>
          <a:graphicData uri="http://schemas.openxmlformats.org/drawingml/2006/table">
            <a:tbl>
              <a:tblPr firstRow="1" firstCol="1" bandRow="1"/>
              <a:tblGrid>
                <a:gridCol w="869043"/>
                <a:gridCol w="869043"/>
                <a:gridCol w="869043"/>
                <a:gridCol w="869043"/>
                <a:gridCol w="869043"/>
                <a:gridCol w="869043"/>
                <a:gridCol w="869043"/>
              </a:tblGrid>
              <a:tr h="436245"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12643"/>
              </p:ext>
            </p:extLst>
          </p:nvPr>
        </p:nvGraphicFramePr>
        <p:xfrm>
          <a:off x="4499992" y="5805264"/>
          <a:ext cx="6083301" cy="436245"/>
        </p:xfrm>
        <a:graphic>
          <a:graphicData uri="http://schemas.openxmlformats.org/drawingml/2006/table">
            <a:tbl>
              <a:tblPr firstRow="1" firstCol="1" bandRow="1"/>
              <a:tblGrid>
                <a:gridCol w="869043"/>
                <a:gridCol w="869043"/>
                <a:gridCol w="869043"/>
                <a:gridCol w="869043"/>
                <a:gridCol w="869043"/>
                <a:gridCol w="869043"/>
                <a:gridCol w="869043"/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8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Loner\Мои документы\Загрузки\вол 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276872"/>
            <a:ext cx="3419475" cy="2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oner\Мои документы\Документы\Рисунки\Копия Любовь\family taking walk 3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484784"/>
            <a:ext cx="2101673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69291"/>
              </p:ext>
            </p:extLst>
          </p:nvPr>
        </p:nvGraphicFramePr>
        <p:xfrm>
          <a:off x="827584" y="5733256"/>
          <a:ext cx="6083301" cy="436245"/>
        </p:xfrm>
        <a:graphic>
          <a:graphicData uri="http://schemas.openxmlformats.org/drawingml/2006/table">
            <a:tbl>
              <a:tblPr firstRow="1" firstCol="1" bandRow="1"/>
              <a:tblGrid>
                <a:gridCol w="869043"/>
                <a:gridCol w="869043"/>
                <a:gridCol w="869043"/>
                <a:gridCol w="869043"/>
                <a:gridCol w="869043"/>
                <a:gridCol w="869043"/>
                <a:gridCol w="869043"/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66897"/>
              </p:ext>
            </p:extLst>
          </p:nvPr>
        </p:nvGraphicFramePr>
        <p:xfrm>
          <a:off x="5076056" y="5733256"/>
          <a:ext cx="6083301" cy="436245"/>
        </p:xfrm>
        <a:graphic>
          <a:graphicData uri="http://schemas.openxmlformats.org/drawingml/2006/table">
            <a:tbl>
              <a:tblPr firstRow="1" firstCol="1" bandRow="1"/>
              <a:tblGrid>
                <a:gridCol w="869043"/>
                <a:gridCol w="869043"/>
                <a:gridCol w="869043"/>
                <a:gridCol w="869043"/>
                <a:gridCol w="869043"/>
                <a:gridCol w="869043"/>
                <a:gridCol w="869043"/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1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637468" cy="288032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1C2600"/>
                </a:solidFill>
              </a:rPr>
              <a:t>Ь -  обозначение мягкости согласного звука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848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oner\Мои документы\Загрузки\212583c011c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50196"/>
            <a:ext cx="3840675" cy="5334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11960" y="1320392"/>
            <a:ext cx="4131239" cy="44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Я – волшебник.   Захочу –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Появлюсь и превращу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МЕЛ, которым пишут в школе,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В МЕЛЬ, опасную на море.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FF0000"/>
                </a:solidFill>
              </a:rPr>
              <a:t>Только трудно мне, ребята,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rgbClr val="FF0000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Я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немного староватый.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мягкий зна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0944" y="5124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oner\Мои документы\Загрузки\07-1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5" y="2664701"/>
            <a:ext cx="3419475" cy="21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  <a:ln>
            <a:solidFill>
              <a:srgbClr val="002060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eaLnBrk="1"/>
            <a:r>
              <a:rPr lang="ru-RU" b="1" i="1" smtClean="0">
                <a:solidFill>
                  <a:srgbClr val="003300"/>
                </a:solidFill>
              </a:rPr>
              <a:t>Удивительные превращения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491880" y="3462918"/>
            <a:ext cx="1584176" cy="288032"/>
          </a:xfrm>
          <a:prstGeom prst="rightArrow">
            <a:avLst/>
          </a:prstGeom>
          <a:solidFill>
            <a:srgbClr val="1C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9" name="Picture 3" descr="C:\Documents and Settings\Loner\Мои документы\Загрузки\082ef96765aa7c9c042dbbb8a9a9746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05" y="2636912"/>
            <a:ext cx="3419475" cy="256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994828" y="457010"/>
            <a:ext cx="7024744" cy="1143000"/>
          </a:xfrm>
          <a:ln>
            <a:solidFill>
              <a:srgbClr val="002060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eaLnBrk="1"/>
            <a:r>
              <a:rPr lang="ru-RU" b="1" i="1" smtClean="0">
                <a:solidFill>
                  <a:srgbClr val="003300"/>
                </a:solidFill>
              </a:rPr>
              <a:t>Удивительные превращения</a:t>
            </a:r>
          </a:p>
        </p:txBody>
      </p:sp>
      <p:pic>
        <p:nvPicPr>
          <p:cNvPr id="9219" name="Picture 3" descr="C:\Documents and Settings\Loner\Мои документы\Загрузки\уголь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499992" y="2708920"/>
            <a:ext cx="4044960" cy="269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ловина рамки 10"/>
          <p:cNvSpPr/>
          <p:nvPr/>
        </p:nvSpPr>
        <p:spPr bwMode="auto">
          <a:xfrm rot="924986">
            <a:off x="1446438" y="2665046"/>
            <a:ext cx="1566461" cy="3498038"/>
          </a:xfrm>
          <a:prstGeom prst="halfFram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1609483" cy="34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2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117</Words>
  <Application>Microsoft Office PowerPoint</Application>
  <PresentationFormat>Экран (4:3)</PresentationFormat>
  <Paragraphs>92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Ь -  обозначение мягкости согласного звука</vt:lpstr>
      <vt:lpstr>Презентация PowerPoint</vt:lpstr>
      <vt:lpstr>Презентация PowerPoint</vt:lpstr>
      <vt:lpstr>Презентация PowerPoint</vt:lpstr>
      <vt:lpstr>Презентация PowerPoint</vt:lpstr>
      <vt:lpstr>Ь -  обозначение мягкости согласного звука</vt:lpstr>
      <vt:lpstr>Презентация PowerPoint</vt:lpstr>
      <vt:lpstr>Удивительные превращения</vt:lpstr>
      <vt:lpstr>Удивительные превращения</vt:lpstr>
      <vt:lpstr>Удивительные превращения</vt:lpstr>
      <vt:lpstr>Удивительные превращения</vt:lpstr>
      <vt:lpstr>шифр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Ь -  обозначение мягкости согласного звука</dc:title>
  <dc:creator>мамик</dc:creator>
  <cp:lastModifiedBy>ольга</cp:lastModifiedBy>
  <cp:revision>15</cp:revision>
  <dcterms:created xsi:type="dcterms:W3CDTF">2012-10-23T02:00:28Z</dcterms:created>
  <dcterms:modified xsi:type="dcterms:W3CDTF">2014-11-06T14:05:40Z</dcterms:modified>
</cp:coreProperties>
</file>