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  <p:sldId id="266" r:id="rId12"/>
    <p:sldId id="267" r:id="rId13"/>
    <p:sldId id="268" r:id="rId14"/>
  </p:sldIdLst>
  <p:sldSz cx="10160000" cy="7620000"/>
  <p:notesSz cx="6858000" cy="9144000"/>
  <p:embeddedFontLst>
    <p:embeddedFont>
      <p:font typeface="Calibri" pitchFamily="34" charset="0"/>
      <p:regular r:id="rId15"/>
      <p:bold r:id="rId16"/>
      <p:italic r:id="rId17"/>
      <p:boldItalic r:id="rId18"/>
    </p:embeddedFont>
  </p:embeddedFont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64" autoAdjust="0"/>
    <p:restoredTop sz="94660"/>
  </p:normalViewPr>
  <p:slideViewPr>
    <p:cSldViewPr>
      <p:cViewPr varScale="1">
        <p:scale>
          <a:sx n="66" d="100"/>
          <a:sy n="66" d="100"/>
        </p:scale>
        <p:origin x="-1122" y="-102"/>
      </p:cViewPr>
      <p:guideLst>
        <p:guide orient="horz" pos="2400"/>
        <p:guide pos="320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000" y="2367141"/>
            <a:ext cx="8636000" cy="16333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3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0892C-5430-4FC9-8D68-FB48E6278F01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5D17D-9857-4576-916D-BDE3DB15A4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1857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0892C-5430-4FC9-8D68-FB48E6278F01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5D17D-9857-4576-916D-BDE3DB15A4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5409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66000" y="305155"/>
            <a:ext cx="2286000" cy="650169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8001" y="305155"/>
            <a:ext cx="6688667" cy="650169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0892C-5430-4FC9-8D68-FB48E6278F01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5D17D-9857-4576-916D-BDE3DB15A4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1623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0892C-5430-4FC9-8D68-FB48E6278F01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5D17D-9857-4576-916D-BDE3DB15A4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7686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2570" y="4896557"/>
            <a:ext cx="8636000" cy="151341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02570" y="3229682"/>
            <a:ext cx="8636000" cy="16668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0892C-5430-4FC9-8D68-FB48E6278F01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5D17D-9857-4576-916D-BDE3DB15A4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185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08000" y="1778002"/>
            <a:ext cx="4487333" cy="5028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64667" y="1778002"/>
            <a:ext cx="4487333" cy="5028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0892C-5430-4FC9-8D68-FB48E6278F01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5D17D-9857-4576-916D-BDE3DB15A4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1932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8000" y="1705681"/>
            <a:ext cx="4489098" cy="7108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8000" y="2416528"/>
            <a:ext cx="4489098" cy="43903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61141" y="1705681"/>
            <a:ext cx="4490861" cy="7108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61141" y="2416528"/>
            <a:ext cx="4490861" cy="43903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0892C-5430-4FC9-8D68-FB48E6278F01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5D17D-9857-4576-916D-BDE3DB15A4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9286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0892C-5430-4FC9-8D68-FB48E6278F01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5D17D-9857-4576-916D-BDE3DB15A4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6951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0892C-5430-4FC9-8D68-FB48E6278F01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5D17D-9857-4576-916D-BDE3DB15A4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7732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1" y="303389"/>
            <a:ext cx="3342570" cy="129116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72278" y="303391"/>
            <a:ext cx="5679722" cy="650345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8001" y="1594557"/>
            <a:ext cx="3342570" cy="52122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0892C-5430-4FC9-8D68-FB48E6278F01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5D17D-9857-4576-916D-BDE3DB15A4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646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1431" y="5334000"/>
            <a:ext cx="6096000" cy="62970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91431" y="680861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91431" y="5963709"/>
            <a:ext cx="6096000" cy="8942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0892C-5430-4FC9-8D68-FB48E6278F01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5D17D-9857-4576-916D-BDE3DB15A4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1577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0" y="305153"/>
            <a:ext cx="9144000" cy="127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8000" y="1778002"/>
            <a:ext cx="9144000" cy="50288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08001" y="7062613"/>
            <a:ext cx="2370667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0892C-5430-4FC9-8D68-FB48E6278F01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471335" y="7062613"/>
            <a:ext cx="3217333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281334" y="7062613"/>
            <a:ext cx="2370667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5D17D-9857-4576-916D-BDE3DB15A4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9261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8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759520" y="802297"/>
            <a:ext cx="8636000" cy="1633361"/>
          </a:xfrm>
        </p:spPr>
        <p:txBody>
          <a:bodyPr/>
          <a:lstStyle/>
          <a:p>
            <a:r>
              <a:rPr lang="ru-RU" dirty="0">
                <a:solidFill>
                  <a:srgbClr val="000000"/>
                </a:solidFill>
                <a:latin typeface="Arial - 36"/>
              </a:rPr>
              <a:t>Логические выражения</a:t>
            </a:r>
            <a:br>
              <a:rPr lang="ru-RU" dirty="0">
                <a:solidFill>
                  <a:srgbClr val="000000"/>
                </a:solidFill>
                <a:latin typeface="Arial - 36"/>
              </a:rPr>
            </a:br>
            <a:r>
              <a:rPr lang="ru-RU" dirty="0" smtClean="0">
                <a:solidFill>
                  <a:srgbClr val="000000"/>
                </a:solidFill>
                <a:latin typeface="Arial - 36"/>
              </a:rPr>
              <a:t>в Паскале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4719960" y="5106144"/>
            <a:ext cx="4879752" cy="1947333"/>
          </a:xfrm>
        </p:spPr>
        <p:txBody>
          <a:bodyPr>
            <a:normAutofit/>
          </a:bodyPr>
          <a:lstStyle/>
          <a:p>
            <a:pPr algn="r"/>
            <a:r>
              <a:rPr lang="ru-RU" sz="2400" dirty="0" smtClean="0"/>
              <a:t>Автор: Купцова Е.В., </a:t>
            </a:r>
          </a:p>
          <a:p>
            <a:pPr algn="r"/>
            <a:r>
              <a:rPr lang="ru-RU" sz="2400" dirty="0" smtClean="0"/>
              <a:t>учитель информатики и ИКТ </a:t>
            </a:r>
          </a:p>
          <a:p>
            <a:pPr algn="r"/>
            <a:r>
              <a:rPr lang="ru-RU" sz="2400" dirty="0" smtClean="0"/>
              <a:t>МБОУ «Шенкурская СОШ», </a:t>
            </a:r>
          </a:p>
          <a:p>
            <a:pPr algn="r"/>
            <a:r>
              <a:rPr lang="ru-RU" sz="2400" dirty="0" smtClean="0"/>
              <a:t>г. Шенкурск Архангельской области</a:t>
            </a:r>
            <a:endParaRPr lang="ru-RU" sz="24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496" y="3233936"/>
            <a:ext cx="2450327" cy="355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28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2755" y="473531"/>
            <a:ext cx="9511978" cy="120032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ru-RU" sz="3600" b="1" dirty="0" smtClean="0">
                <a:solidFill>
                  <a:srgbClr val="000000"/>
                </a:solidFill>
                <a:latin typeface="Times New Roman - 24"/>
              </a:rPr>
              <a:t>Задачи на составление логических выражений</a:t>
            </a:r>
            <a:endParaRPr lang="ru-RU" sz="3600" b="1" dirty="0">
              <a:solidFill>
                <a:srgbClr val="000000"/>
              </a:solidFill>
              <a:latin typeface="Times New Roman - 2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2755" y="2441848"/>
            <a:ext cx="9619234" cy="286232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z="3600" dirty="0" smtClean="0">
                <a:solidFill>
                  <a:srgbClr val="000000"/>
                </a:solidFill>
                <a:latin typeface="Times New Roman - 24"/>
              </a:rPr>
              <a:t>3. Треугольник со сторонами </a:t>
            </a:r>
            <a:r>
              <a:rPr lang="en-US" sz="3600" i="1" dirty="0" smtClean="0">
                <a:solidFill>
                  <a:srgbClr val="000000"/>
                </a:solidFill>
                <a:latin typeface="Times New Roman - 24"/>
              </a:rPr>
              <a:t>a</a:t>
            </a:r>
            <a:r>
              <a:rPr lang="en-US" sz="3600" dirty="0" smtClean="0">
                <a:solidFill>
                  <a:srgbClr val="000000"/>
                </a:solidFill>
                <a:latin typeface="Times New Roman - 24"/>
              </a:rPr>
              <a:t>, </a:t>
            </a:r>
            <a:r>
              <a:rPr lang="en-US" sz="3600" i="1" dirty="0" smtClean="0">
                <a:solidFill>
                  <a:srgbClr val="000000"/>
                </a:solidFill>
                <a:latin typeface="Times New Roman - 24"/>
              </a:rPr>
              <a:t>b</a:t>
            </a:r>
            <a:r>
              <a:rPr lang="en-US" sz="3600" dirty="0" smtClean="0">
                <a:solidFill>
                  <a:srgbClr val="000000"/>
                </a:solidFill>
                <a:latin typeface="Times New Roman - 24"/>
              </a:rPr>
              <a:t>, </a:t>
            </a:r>
            <a:r>
              <a:rPr lang="en-US" sz="3600" i="1" dirty="0" smtClean="0">
                <a:solidFill>
                  <a:srgbClr val="000000"/>
                </a:solidFill>
                <a:latin typeface="Times New Roman - 24"/>
              </a:rPr>
              <a:t>c</a:t>
            </a:r>
            <a:r>
              <a:rPr lang="en-US" sz="3600" dirty="0" smtClean="0">
                <a:solidFill>
                  <a:srgbClr val="000000"/>
                </a:solidFill>
                <a:latin typeface="Times New Roman - 24"/>
              </a:rPr>
              <a:t> </a:t>
            </a:r>
            <a:r>
              <a:rPr lang="ru-RU" sz="3600" dirty="0" smtClean="0">
                <a:solidFill>
                  <a:srgbClr val="000000"/>
                </a:solidFill>
                <a:latin typeface="Times New Roman - 24"/>
              </a:rPr>
              <a:t>является равносторонним. </a:t>
            </a:r>
            <a:endParaRPr lang="ru-RU" sz="3600" dirty="0" smtClean="0">
              <a:solidFill>
                <a:srgbClr val="000000"/>
              </a:solidFill>
              <a:latin typeface="Times New Roman - 24"/>
            </a:endParaRPr>
          </a:p>
          <a:p>
            <a:endParaRPr lang="ru-RU" sz="3600" dirty="0">
              <a:solidFill>
                <a:srgbClr val="000000"/>
              </a:solidFill>
              <a:latin typeface="Times New Roman - 24"/>
            </a:endParaRPr>
          </a:p>
          <a:p>
            <a:r>
              <a:rPr lang="ru-RU" sz="3600" dirty="0" smtClean="0">
                <a:solidFill>
                  <a:srgbClr val="000000"/>
                </a:solidFill>
                <a:latin typeface="Times New Roman - 24"/>
              </a:rPr>
              <a:t>4</a:t>
            </a:r>
            <a:r>
              <a:rPr lang="ru-RU" sz="3600" dirty="0" smtClean="0">
                <a:solidFill>
                  <a:srgbClr val="000000"/>
                </a:solidFill>
                <a:latin typeface="Times New Roman - 24"/>
              </a:rPr>
              <a:t>. Данные числа </a:t>
            </a:r>
            <a:r>
              <a:rPr lang="en-US" sz="3600" i="1" dirty="0" smtClean="0">
                <a:solidFill>
                  <a:srgbClr val="000000"/>
                </a:solidFill>
                <a:latin typeface="Times New Roman - 24"/>
              </a:rPr>
              <a:t>c</a:t>
            </a:r>
            <a:r>
              <a:rPr lang="en-US" sz="3600" dirty="0" smtClean="0">
                <a:solidFill>
                  <a:srgbClr val="000000"/>
                </a:solidFill>
                <a:latin typeface="Times New Roman - 24"/>
              </a:rPr>
              <a:t> </a:t>
            </a:r>
            <a:r>
              <a:rPr lang="ru-RU" sz="3600" dirty="0" smtClean="0">
                <a:solidFill>
                  <a:srgbClr val="000000"/>
                </a:solidFill>
                <a:latin typeface="Times New Roman - 24"/>
              </a:rPr>
              <a:t>и </a:t>
            </a:r>
            <a:r>
              <a:rPr lang="en-US" sz="3600" i="1" dirty="0" smtClean="0">
                <a:solidFill>
                  <a:srgbClr val="000000"/>
                </a:solidFill>
                <a:latin typeface="Times New Roman - 24"/>
              </a:rPr>
              <a:t>d</a:t>
            </a:r>
            <a:r>
              <a:rPr lang="en-US" sz="3600" dirty="0" smtClean="0">
                <a:solidFill>
                  <a:srgbClr val="000000"/>
                </a:solidFill>
                <a:latin typeface="Times New Roman - 24"/>
              </a:rPr>
              <a:t> </a:t>
            </a:r>
            <a:r>
              <a:rPr lang="ru-RU" sz="3600" dirty="0" smtClean="0">
                <a:solidFill>
                  <a:srgbClr val="000000"/>
                </a:solidFill>
                <a:latin typeface="Times New Roman - 24"/>
              </a:rPr>
              <a:t>являются соответственно квадратом и кубом числа </a:t>
            </a:r>
            <a:r>
              <a:rPr lang="en-US" sz="3600" i="1" dirty="0" smtClean="0">
                <a:solidFill>
                  <a:srgbClr val="000000"/>
                </a:solidFill>
                <a:latin typeface="Times New Roman - 24"/>
              </a:rPr>
              <a:t>a</a:t>
            </a:r>
            <a:r>
              <a:rPr lang="en-US" sz="3600" dirty="0" smtClean="0">
                <a:solidFill>
                  <a:srgbClr val="000000"/>
                </a:solidFill>
                <a:latin typeface="Times New Roman - 24"/>
              </a:rPr>
              <a:t>. </a:t>
            </a:r>
            <a:endParaRPr lang="ru-RU" sz="3600" dirty="0">
              <a:solidFill>
                <a:srgbClr val="000000"/>
              </a:solidFill>
              <a:latin typeface="Times New Roman - 24"/>
            </a:endParaRPr>
          </a:p>
        </p:txBody>
      </p:sp>
      <p:sp>
        <p:nvSpPr>
          <p:cNvPr id="4" name="Прямоугольник 3">
            <a:hlinkClick r:id="rId2" action="ppaction://hlinksldjump"/>
          </p:cNvPr>
          <p:cNvSpPr/>
          <p:nvPr/>
        </p:nvSpPr>
        <p:spPr>
          <a:xfrm>
            <a:off x="6024333" y="3226678"/>
            <a:ext cx="36004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Решение №</a:t>
            </a:r>
            <a:r>
              <a:rPr lang="en-US" sz="36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3</a:t>
            </a:r>
            <a:endParaRPr lang="ru-RU" sz="36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Прямоугольник 4">
            <a:hlinkClick r:id="rId3" action="ppaction://hlinksldjump"/>
          </p:cNvPr>
          <p:cNvSpPr/>
          <p:nvPr/>
        </p:nvSpPr>
        <p:spPr>
          <a:xfrm>
            <a:off x="5899855" y="5466184"/>
            <a:ext cx="36004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Решение №</a:t>
            </a:r>
            <a:r>
              <a:rPr lang="en-US" sz="36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4</a:t>
            </a:r>
            <a:endParaRPr lang="ru-RU" sz="36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7139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1488" y="569640"/>
            <a:ext cx="9433048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program </a:t>
            </a:r>
            <a:r>
              <a:rPr lang="en-US" sz="4000" dirty="0" err="1"/>
              <a:t>treug_ravnost</a:t>
            </a:r>
            <a:r>
              <a:rPr lang="en-US" sz="4000" dirty="0"/>
              <a:t>;</a:t>
            </a:r>
          </a:p>
          <a:p>
            <a:r>
              <a:rPr lang="en-US" sz="4000" b="1" dirty="0" err="1"/>
              <a:t>var</a:t>
            </a:r>
            <a:r>
              <a:rPr lang="en-US" sz="4000" b="1" dirty="0"/>
              <a:t>  </a:t>
            </a:r>
            <a:r>
              <a:rPr lang="en-US" sz="4000" dirty="0" err="1"/>
              <a:t>a,b,c</a:t>
            </a:r>
            <a:r>
              <a:rPr lang="en-US" sz="4000" dirty="0"/>
              <a:t>: real; </a:t>
            </a:r>
          </a:p>
          <a:p>
            <a:r>
              <a:rPr lang="en-US" sz="4000" b="1" dirty="0"/>
              <a:t>begin  </a:t>
            </a:r>
          </a:p>
          <a:p>
            <a:r>
              <a:rPr lang="ru-RU" sz="4000" dirty="0" err="1"/>
              <a:t>writeln</a:t>
            </a:r>
            <a:r>
              <a:rPr lang="ru-RU" sz="4000" dirty="0"/>
              <a:t>('Введите a, b и c');  </a:t>
            </a:r>
          </a:p>
          <a:p>
            <a:r>
              <a:rPr lang="en-US" sz="4000" dirty="0" err="1"/>
              <a:t>readln</a:t>
            </a:r>
            <a:r>
              <a:rPr lang="en-US" sz="4000" dirty="0"/>
              <a:t>(</a:t>
            </a:r>
            <a:r>
              <a:rPr lang="en-US" sz="4000" dirty="0" err="1"/>
              <a:t>a,b,c</a:t>
            </a:r>
            <a:r>
              <a:rPr lang="en-US" sz="4000" dirty="0"/>
              <a:t>); </a:t>
            </a:r>
          </a:p>
          <a:p>
            <a:r>
              <a:rPr lang="en-US" sz="4000" b="1" dirty="0"/>
              <a:t>if </a:t>
            </a:r>
            <a:r>
              <a:rPr lang="en-US" sz="4000" dirty="0"/>
              <a:t>(a=b) </a:t>
            </a:r>
            <a:r>
              <a:rPr lang="en-US" sz="4000" b="1" dirty="0"/>
              <a:t>and </a:t>
            </a:r>
            <a:r>
              <a:rPr lang="en-US" sz="4000" dirty="0"/>
              <a:t>(a=c) </a:t>
            </a:r>
            <a:r>
              <a:rPr lang="en-US" sz="4000" b="1" dirty="0"/>
              <a:t>and </a:t>
            </a:r>
            <a:r>
              <a:rPr lang="en-US" sz="4000" dirty="0"/>
              <a:t>(b=c) </a:t>
            </a:r>
            <a:r>
              <a:rPr lang="en-US" sz="4000" b="1" dirty="0"/>
              <a:t>then </a:t>
            </a:r>
            <a:r>
              <a:rPr lang="en-US" sz="4000" dirty="0" err="1"/>
              <a:t>writeln</a:t>
            </a:r>
            <a:r>
              <a:rPr lang="en-US" sz="4000" dirty="0"/>
              <a:t>('</a:t>
            </a:r>
            <a:r>
              <a:rPr lang="en-US" sz="4000" dirty="0" err="1"/>
              <a:t>Треугольник</a:t>
            </a:r>
            <a:r>
              <a:rPr lang="en-US" sz="4000" dirty="0"/>
              <a:t> </a:t>
            </a:r>
            <a:r>
              <a:rPr lang="en-US" sz="4000" dirty="0" err="1"/>
              <a:t>равносторонний</a:t>
            </a:r>
            <a:r>
              <a:rPr lang="en-US" sz="4000" dirty="0"/>
              <a:t>')  </a:t>
            </a:r>
          </a:p>
          <a:p>
            <a:r>
              <a:rPr lang="en-US" sz="4000" b="1" dirty="0"/>
              <a:t>else </a:t>
            </a:r>
          </a:p>
          <a:p>
            <a:r>
              <a:rPr lang="en-US" sz="4000" dirty="0" err="1"/>
              <a:t>writeln</a:t>
            </a:r>
            <a:r>
              <a:rPr lang="en-US" sz="4000" dirty="0"/>
              <a:t>('</a:t>
            </a:r>
            <a:r>
              <a:rPr lang="ru-RU" sz="4000" dirty="0"/>
              <a:t>Треугольник не равносторонний');  </a:t>
            </a:r>
          </a:p>
          <a:p>
            <a:r>
              <a:rPr lang="en-US" sz="4000" b="1" dirty="0"/>
              <a:t>end</a:t>
            </a:r>
            <a:r>
              <a:rPr lang="en-US" sz="4000" dirty="0"/>
              <a:t>. </a:t>
            </a:r>
            <a:endParaRPr lang="ru-RU" sz="4000" dirty="0"/>
          </a:p>
        </p:txBody>
      </p:sp>
      <p:sp>
        <p:nvSpPr>
          <p:cNvPr id="3" name="Стрелка влево 2">
            <a:hlinkClick r:id="rId2" action="ppaction://hlinksldjump"/>
          </p:cNvPr>
          <p:cNvSpPr/>
          <p:nvPr/>
        </p:nvSpPr>
        <p:spPr>
          <a:xfrm>
            <a:off x="8032328" y="6618312"/>
            <a:ext cx="1152128" cy="64807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8185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7471" y="497632"/>
            <a:ext cx="950505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program </a:t>
            </a:r>
            <a:r>
              <a:rPr lang="en-US" sz="4000" dirty="0" err="1" smtClean="0"/>
              <a:t>kvadrat_kub_chisla</a:t>
            </a:r>
            <a:r>
              <a:rPr lang="en-US" sz="4000" dirty="0"/>
              <a:t>;</a:t>
            </a:r>
          </a:p>
          <a:p>
            <a:r>
              <a:rPr lang="en-US" sz="4000" b="1" dirty="0" err="1"/>
              <a:t>var</a:t>
            </a:r>
            <a:r>
              <a:rPr lang="en-US" sz="4000" b="1" dirty="0"/>
              <a:t>  </a:t>
            </a:r>
            <a:r>
              <a:rPr lang="en-US" sz="4000" dirty="0" err="1"/>
              <a:t>a,d,c</a:t>
            </a:r>
            <a:r>
              <a:rPr lang="en-US" sz="4000" dirty="0"/>
              <a:t>: real; </a:t>
            </a:r>
          </a:p>
          <a:p>
            <a:r>
              <a:rPr lang="en-US" sz="4000" b="1" dirty="0"/>
              <a:t>begin  </a:t>
            </a:r>
          </a:p>
          <a:p>
            <a:r>
              <a:rPr lang="ru-RU" sz="4000" dirty="0" err="1"/>
              <a:t>writeln</a:t>
            </a:r>
            <a:r>
              <a:rPr lang="ru-RU" sz="4000" dirty="0"/>
              <a:t>('Введите a, d и c');  </a:t>
            </a:r>
          </a:p>
          <a:p>
            <a:r>
              <a:rPr lang="en-US" sz="4000" dirty="0" err="1"/>
              <a:t>readln</a:t>
            </a:r>
            <a:r>
              <a:rPr lang="en-US" sz="4000" dirty="0"/>
              <a:t>(</a:t>
            </a:r>
            <a:r>
              <a:rPr lang="en-US" sz="4000" dirty="0" err="1"/>
              <a:t>a,d,c</a:t>
            </a:r>
            <a:r>
              <a:rPr lang="en-US" sz="4000" dirty="0"/>
              <a:t>); </a:t>
            </a:r>
          </a:p>
          <a:p>
            <a:r>
              <a:rPr lang="en-US" sz="4000" b="1" dirty="0"/>
              <a:t>if </a:t>
            </a:r>
            <a:r>
              <a:rPr lang="en-US" sz="4000" dirty="0"/>
              <a:t>(c=a*a) </a:t>
            </a:r>
            <a:r>
              <a:rPr lang="en-US" sz="4000" b="1" dirty="0"/>
              <a:t>and </a:t>
            </a:r>
            <a:r>
              <a:rPr lang="en-US" sz="4000" dirty="0"/>
              <a:t>(d=a*a*a) </a:t>
            </a:r>
            <a:r>
              <a:rPr lang="en-US" sz="4000" b="1" dirty="0"/>
              <a:t>then </a:t>
            </a:r>
            <a:r>
              <a:rPr lang="en-US" sz="4000" dirty="0" err="1"/>
              <a:t>writeln</a:t>
            </a:r>
            <a:r>
              <a:rPr lang="en-US" sz="4000" dirty="0"/>
              <a:t>('true')  </a:t>
            </a:r>
          </a:p>
          <a:p>
            <a:r>
              <a:rPr lang="en-US" sz="4000" b="1" dirty="0"/>
              <a:t>else </a:t>
            </a:r>
          </a:p>
          <a:p>
            <a:r>
              <a:rPr lang="en-US" sz="4000" dirty="0" err="1"/>
              <a:t>writeln</a:t>
            </a:r>
            <a:r>
              <a:rPr lang="en-US" sz="4000" dirty="0"/>
              <a:t>('false');  </a:t>
            </a:r>
          </a:p>
          <a:p>
            <a:r>
              <a:rPr lang="en-US" sz="4000" b="1" dirty="0"/>
              <a:t>end</a:t>
            </a:r>
            <a:r>
              <a:rPr lang="en-US" sz="4000" dirty="0"/>
              <a:t>. </a:t>
            </a:r>
            <a:endParaRPr lang="ru-RU" sz="4000" dirty="0"/>
          </a:p>
        </p:txBody>
      </p:sp>
      <p:sp>
        <p:nvSpPr>
          <p:cNvPr id="3" name="Стрелка влево 2">
            <a:hlinkClick r:id="rId2" action="ppaction://hlinksldjump"/>
          </p:cNvPr>
          <p:cNvSpPr/>
          <p:nvPr/>
        </p:nvSpPr>
        <p:spPr>
          <a:xfrm>
            <a:off x="8032328" y="6618312"/>
            <a:ext cx="1152128" cy="64807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8765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Д/З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Читать п. 2.2.3, в. 6 письменно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373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8300" y="393700"/>
            <a:ext cx="9298686" cy="674030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z="3600" b="1" dirty="0" smtClean="0">
                <a:solidFill>
                  <a:srgbClr val="000000"/>
                </a:solidFill>
                <a:latin typeface="Arial - 36"/>
              </a:rPr>
              <a:t>Логическое выражение</a:t>
            </a:r>
            <a:r>
              <a:rPr lang="ru-RU" sz="3600" dirty="0" smtClean="0">
                <a:solidFill>
                  <a:srgbClr val="000000"/>
                </a:solidFill>
                <a:latin typeface="Arial - 36"/>
              </a:rPr>
              <a:t> - логическая формула, записанная на языке программирования</a:t>
            </a:r>
            <a:r>
              <a:rPr lang="ru-RU" sz="3600" dirty="0" smtClean="0">
                <a:solidFill>
                  <a:srgbClr val="000000"/>
                </a:solidFill>
                <a:latin typeface="Arial - 36"/>
              </a:rPr>
              <a:t>.</a:t>
            </a:r>
          </a:p>
          <a:p>
            <a:endParaRPr lang="ru-RU" sz="3600" dirty="0">
              <a:solidFill>
                <a:srgbClr val="000000"/>
              </a:solidFill>
              <a:latin typeface="Arial - 36"/>
            </a:endParaRPr>
          </a:p>
          <a:p>
            <a:endParaRPr lang="ru-RU" sz="3600" dirty="0" smtClean="0">
              <a:solidFill>
                <a:srgbClr val="000000"/>
              </a:solidFill>
              <a:latin typeface="Arial - 36"/>
            </a:endParaRPr>
          </a:p>
          <a:p>
            <a:r>
              <a:rPr lang="ru-RU" sz="3600" dirty="0" smtClean="0">
                <a:solidFill>
                  <a:srgbClr val="000000"/>
                </a:solidFill>
                <a:latin typeface="Arial - 36"/>
              </a:rPr>
              <a:t>1) состоит </a:t>
            </a:r>
            <a:r>
              <a:rPr lang="ru-RU" sz="3600" dirty="0" smtClean="0">
                <a:solidFill>
                  <a:srgbClr val="000000"/>
                </a:solidFill>
                <a:latin typeface="Arial - 36"/>
              </a:rPr>
              <a:t>из логических </a:t>
            </a:r>
            <a:r>
              <a:rPr lang="ru-RU" sz="3600" dirty="0" smtClean="0">
                <a:solidFill>
                  <a:srgbClr val="000000"/>
                </a:solidFill>
                <a:latin typeface="Arial - 36"/>
              </a:rPr>
              <a:t>операндов</a:t>
            </a:r>
          </a:p>
          <a:p>
            <a:pPr marL="742950" indent="-742950">
              <a:buAutoNum type="arabicParenR"/>
            </a:pPr>
            <a:endParaRPr lang="ru-RU" sz="3600" dirty="0" smtClean="0">
              <a:solidFill>
                <a:srgbClr val="000000"/>
              </a:solidFill>
              <a:latin typeface="Arial - 36"/>
            </a:endParaRPr>
          </a:p>
          <a:p>
            <a:r>
              <a:rPr lang="ru-RU" sz="3600" dirty="0" smtClean="0">
                <a:solidFill>
                  <a:srgbClr val="000000"/>
                </a:solidFill>
                <a:latin typeface="Arial - 36"/>
              </a:rPr>
              <a:t>2) связаны логическими операциями и круглыми </a:t>
            </a:r>
            <a:r>
              <a:rPr lang="ru-RU" sz="3600" dirty="0" smtClean="0">
                <a:solidFill>
                  <a:srgbClr val="000000"/>
                </a:solidFill>
                <a:latin typeface="Arial - 36"/>
              </a:rPr>
              <a:t>скобками</a:t>
            </a:r>
          </a:p>
          <a:p>
            <a:endParaRPr lang="ru-RU" sz="3600" dirty="0" smtClean="0">
              <a:solidFill>
                <a:srgbClr val="000000"/>
              </a:solidFill>
              <a:latin typeface="Arial - 36"/>
            </a:endParaRPr>
          </a:p>
          <a:p>
            <a:r>
              <a:rPr lang="ru-RU" sz="3600" dirty="0" smtClean="0">
                <a:solidFill>
                  <a:srgbClr val="000000"/>
                </a:solidFill>
                <a:latin typeface="Arial - 36"/>
              </a:rPr>
              <a:t>3) результат вычисления - булевская величина (</a:t>
            </a:r>
            <a:r>
              <a:rPr lang="en-US" sz="3600" dirty="0" smtClean="0">
                <a:solidFill>
                  <a:srgbClr val="000000"/>
                </a:solidFill>
                <a:latin typeface="Arial - 36"/>
              </a:rPr>
              <a:t>false </a:t>
            </a:r>
            <a:r>
              <a:rPr lang="ru-RU" sz="3600" dirty="0" smtClean="0">
                <a:solidFill>
                  <a:srgbClr val="000000"/>
                </a:solidFill>
                <a:latin typeface="Arial - 36"/>
              </a:rPr>
              <a:t>или </a:t>
            </a:r>
            <a:r>
              <a:rPr lang="en-US" sz="3600" dirty="0" smtClean="0">
                <a:solidFill>
                  <a:srgbClr val="000000"/>
                </a:solidFill>
                <a:latin typeface="Arial - 36"/>
              </a:rPr>
              <a:t>true)</a:t>
            </a:r>
            <a:endParaRPr lang="ru-RU" sz="3600" dirty="0">
              <a:solidFill>
                <a:srgbClr val="000000"/>
              </a:solidFill>
              <a:latin typeface="Arial - 36"/>
            </a:endParaRPr>
          </a:p>
        </p:txBody>
      </p:sp>
    </p:spTree>
    <p:extLst>
      <p:ext uri="{BB962C8B-B14F-4D97-AF65-F5344CB8AC3E}">
        <p14:creationId xmlns:p14="http://schemas.microsoft.com/office/powerpoint/2010/main" val="68494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5464" y="520700"/>
            <a:ext cx="9758486" cy="674030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ru-RU" sz="3600" b="1" dirty="0" smtClean="0">
                <a:solidFill>
                  <a:srgbClr val="000000"/>
                </a:solidFill>
                <a:latin typeface="Arial - 36"/>
              </a:rPr>
              <a:t>Логические операнды</a:t>
            </a:r>
            <a:r>
              <a:rPr lang="ru-RU" sz="3600" b="1" dirty="0" smtClean="0">
                <a:solidFill>
                  <a:srgbClr val="000000"/>
                </a:solidFill>
                <a:latin typeface="Arial - 36"/>
              </a:rPr>
              <a:t>:</a:t>
            </a:r>
          </a:p>
          <a:p>
            <a:endParaRPr lang="ru-RU" sz="3600" dirty="0" smtClean="0">
              <a:solidFill>
                <a:srgbClr val="000000"/>
              </a:solidFill>
              <a:latin typeface="Arial - 36"/>
            </a:endParaRPr>
          </a:p>
          <a:p>
            <a:pPr marL="742950" indent="-742950">
              <a:buAutoNum type="arabicParenR"/>
            </a:pPr>
            <a:r>
              <a:rPr lang="ru-RU" sz="3600" dirty="0" smtClean="0">
                <a:solidFill>
                  <a:srgbClr val="000000"/>
                </a:solidFill>
                <a:latin typeface="Arial - 36"/>
              </a:rPr>
              <a:t>логические </a:t>
            </a:r>
            <a:r>
              <a:rPr lang="ru-RU" sz="3600" dirty="0" smtClean="0">
                <a:solidFill>
                  <a:srgbClr val="000000"/>
                </a:solidFill>
                <a:latin typeface="Arial - 36"/>
              </a:rPr>
              <a:t>константы (</a:t>
            </a:r>
            <a:r>
              <a:rPr lang="en-US" sz="3600" dirty="0" smtClean="0">
                <a:solidFill>
                  <a:srgbClr val="000000"/>
                </a:solidFill>
                <a:latin typeface="Arial - 36"/>
              </a:rPr>
              <a:t>true </a:t>
            </a:r>
            <a:r>
              <a:rPr lang="ru-RU" sz="3600" dirty="0" smtClean="0">
                <a:solidFill>
                  <a:srgbClr val="000000"/>
                </a:solidFill>
                <a:latin typeface="Arial - 36"/>
              </a:rPr>
              <a:t>или </a:t>
            </a:r>
            <a:r>
              <a:rPr lang="en-US" sz="3600" dirty="0" smtClean="0">
                <a:solidFill>
                  <a:srgbClr val="000000"/>
                </a:solidFill>
                <a:latin typeface="Arial - 36"/>
              </a:rPr>
              <a:t>false</a:t>
            </a:r>
            <a:r>
              <a:rPr lang="en-US" sz="3600" dirty="0" smtClean="0">
                <a:solidFill>
                  <a:srgbClr val="000000"/>
                </a:solidFill>
                <a:latin typeface="Arial - 36"/>
              </a:rPr>
              <a:t>)</a:t>
            </a:r>
            <a:endParaRPr lang="ru-RU" sz="3600" dirty="0" smtClean="0">
              <a:solidFill>
                <a:srgbClr val="000000"/>
              </a:solidFill>
              <a:latin typeface="Arial - 36"/>
            </a:endParaRPr>
          </a:p>
          <a:p>
            <a:pPr marL="742950" indent="-742950">
              <a:buAutoNum type="arabicParenR"/>
            </a:pPr>
            <a:endParaRPr lang="en-US" sz="3600" dirty="0" smtClean="0">
              <a:solidFill>
                <a:srgbClr val="000000"/>
              </a:solidFill>
              <a:latin typeface="Arial - 36"/>
            </a:endParaRPr>
          </a:p>
          <a:p>
            <a:r>
              <a:rPr lang="ru-RU" sz="3600" dirty="0" smtClean="0">
                <a:solidFill>
                  <a:srgbClr val="000000"/>
                </a:solidFill>
                <a:latin typeface="Arial - 36"/>
              </a:rPr>
              <a:t>2) переменные (описываются с типом </a:t>
            </a:r>
            <a:r>
              <a:rPr lang="en-US" sz="3600" dirty="0" err="1" smtClean="0">
                <a:solidFill>
                  <a:srgbClr val="000000"/>
                </a:solidFill>
                <a:latin typeface="Arial - 36"/>
              </a:rPr>
              <a:t>boolean</a:t>
            </a:r>
            <a:r>
              <a:rPr lang="en-US" sz="3600" dirty="0" smtClean="0">
                <a:solidFill>
                  <a:srgbClr val="000000"/>
                </a:solidFill>
                <a:latin typeface="Arial - 36"/>
              </a:rPr>
              <a:t>)</a:t>
            </a:r>
            <a:endParaRPr lang="ru-RU" sz="3600" dirty="0" smtClean="0">
              <a:solidFill>
                <a:srgbClr val="000000"/>
              </a:solidFill>
              <a:latin typeface="Arial - 36"/>
            </a:endParaRPr>
          </a:p>
          <a:p>
            <a:endParaRPr lang="en-US" sz="3600" dirty="0" smtClean="0">
              <a:solidFill>
                <a:srgbClr val="000000"/>
              </a:solidFill>
              <a:latin typeface="Arial - 36"/>
            </a:endParaRPr>
          </a:p>
          <a:p>
            <a:r>
              <a:rPr lang="ru-RU" sz="3600" dirty="0" smtClean="0">
                <a:solidFill>
                  <a:srgbClr val="000000"/>
                </a:solidFill>
                <a:latin typeface="Arial - 36"/>
              </a:rPr>
              <a:t>3) </a:t>
            </a:r>
            <a:r>
              <a:rPr lang="ru-RU" sz="3600" dirty="0" smtClean="0">
                <a:solidFill>
                  <a:srgbClr val="000000"/>
                </a:solidFill>
                <a:latin typeface="Arial - 36"/>
              </a:rPr>
              <a:t>логические функции</a:t>
            </a:r>
          </a:p>
          <a:p>
            <a:endParaRPr lang="ru-RU" sz="3600" dirty="0" smtClean="0">
              <a:solidFill>
                <a:srgbClr val="000000"/>
              </a:solidFill>
              <a:latin typeface="Arial - 36"/>
            </a:endParaRPr>
          </a:p>
          <a:p>
            <a:r>
              <a:rPr lang="ru-RU" sz="3600" dirty="0" smtClean="0">
                <a:solidFill>
                  <a:srgbClr val="000000"/>
                </a:solidFill>
                <a:latin typeface="Arial - 36"/>
              </a:rPr>
              <a:t>4) операции отношения (сравнение двух операндов и определение истинности или ложности отношения между ними)</a:t>
            </a:r>
            <a:endParaRPr lang="ru-RU" sz="3600" dirty="0">
              <a:solidFill>
                <a:srgbClr val="000000"/>
              </a:solidFill>
              <a:latin typeface="Arial - 36"/>
            </a:endParaRPr>
          </a:p>
        </p:txBody>
      </p:sp>
    </p:spTree>
    <p:extLst>
      <p:ext uri="{BB962C8B-B14F-4D97-AF65-F5344CB8AC3E}">
        <p14:creationId xmlns:p14="http://schemas.microsoft.com/office/powerpoint/2010/main" val="220630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6100" y="914400"/>
            <a:ext cx="8422332" cy="507831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ru-RU" sz="3600" b="1" dirty="0" smtClean="0">
                <a:solidFill>
                  <a:srgbClr val="000000"/>
                </a:solidFill>
                <a:latin typeface="Arial - 36"/>
              </a:rPr>
              <a:t>Логические операции</a:t>
            </a:r>
            <a:r>
              <a:rPr lang="ru-RU" sz="3600" b="1" dirty="0" smtClean="0">
                <a:solidFill>
                  <a:srgbClr val="000000"/>
                </a:solidFill>
                <a:latin typeface="Arial - 36"/>
              </a:rPr>
              <a:t>:</a:t>
            </a:r>
          </a:p>
          <a:p>
            <a:endParaRPr lang="ru-RU" sz="3600" dirty="0" smtClean="0">
              <a:solidFill>
                <a:srgbClr val="000000"/>
              </a:solidFill>
              <a:latin typeface="Arial - 36"/>
            </a:endParaRPr>
          </a:p>
          <a:p>
            <a:pPr marL="742950" indent="-742950">
              <a:buAutoNum type="arabicParenR"/>
            </a:pPr>
            <a:r>
              <a:rPr lang="en-US" sz="3600" dirty="0" smtClean="0">
                <a:solidFill>
                  <a:srgbClr val="000000"/>
                </a:solidFill>
                <a:latin typeface="Arial - 36"/>
              </a:rPr>
              <a:t>not – </a:t>
            </a:r>
            <a:r>
              <a:rPr lang="ru-RU" sz="3600" dirty="0" smtClean="0">
                <a:solidFill>
                  <a:srgbClr val="000000"/>
                </a:solidFill>
                <a:latin typeface="Arial - 36"/>
              </a:rPr>
              <a:t>отрицание</a:t>
            </a:r>
          </a:p>
          <a:p>
            <a:pPr marL="742950" indent="-742950">
              <a:buAutoNum type="arabicParenR"/>
            </a:pPr>
            <a:endParaRPr lang="ru-RU" sz="3600" dirty="0" smtClean="0">
              <a:solidFill>
                <a:srgbClr val="000000"/>
              </a:solidFill>
              <a:latin typeface="Arial - 36"/>
            </a:endParaRPr>
          </a:p>
          <a:p>
            <a:r>
              <a:rPr lang="en-US" sz="3600" dirty="0" smtClean="0">
                <a:solidFill>
                  <a:srgbClr val="000000"/>
                </a:solidFill>
                <a:latin typeface="Arial - 36"/>
              </a:rPr>
              <a:t>2) and - </a:t>
            </a:r>
            <a:r>
              <a:rPr lang="ru-RU" sz="3600" dirty="0" smtClean="0">
                <a:solidFill>
                  <a:srgbClr val="000000"/>
                </a:solidFill>
                <a:latin typeface="Arial - 36"/>
              </a:rPr>
              <a:t>логическое </a:t>
            </a:r>
            <a:r>
              <a:rPr lang="ru-RU" sz="3600" dirty="0" smtClean="0">
                <a:solidFill>
                  <a:srgbClr val="000000"/>
                </a:solidFill>
                <a:latin typeface="Arial - 36"/>
              </a:rPr>
              <a:t>умножение</a:t>
            </a:r>
          </a:p>
          <a:p>
            <a:endParaRPr lang="ru-RU" sz="3600" dirty="0" smtClean="0">
              <a:solidFill>
                <a:srgbClr val="000000"/>
              </a:solidFill>
              <a:latin typeface="Arial - 36"/>
            </a:endParaRPr>
          </a:p>
          <a:p>
            <a:r>
              <a:rPr lang="en-US" sz="3600" dirty="0" smtClean="0">
                <a:solidFill>
                  <a:srgbClr val="000000"/>
                </a:solidFill>
                <a:latin typeface="Arial - 36"/>
              </a:rPr>
              <a:t>3) or - </a:t>
            </a:r>
            <a:r>
              <a:rPr lang="ru-RU" sz="3600" dirty="0" smtClean="0">
                <a:solidFill>
                  <a:srgbClr val="000000"/>
                </a:solidFill>
                <a:latin typeface="Arial - 36"/>
              </a:rPr>
              <a:t>логическое </a:t>
            </a:r>
            <a:r>
              <a:rPr lang="ru-RU" sz="3600" dirty="0" smtClean="0">
                <a:solidFill>
                  <a:srgbClr val="000000"/>
                </a:solidFill>
                <a:latin typeface="Arial - 36"/>
              </a:rPr>
              <a:t>сложение</a:t>
            </a:r>
          </a:p>
          <a:p>
            <a:endParaRPr lang="ru-RU" sz="3600" dirty="0" smtClean="0">
              <a:solidFill>
                <a:srgbClr val="000000"/>
              </a:solidFill>
              <a:latin typeface="Arial - 36"/>
            </a:endParaRPr>
          </a:p>
          <a:p>
            <a:r>
              <a:rPr lang="en-US" sz="3600" dirty="0" smtClean="0">
                <a:solidFill>
                  <a:srgbClr val="000000"/>
                </a:solidFill>
                <a:latin typeface="Arial - 36"/>
              </a:rPr>
              <a:t>4) </a:t>
            </a:r>
            <a:r>
              <a:rPr lang="en-US" sz="3600" dirty="0" err="1" smtClean="0">
                <a:solidFill>
                  <a:srgbClr val="000000"/>
                </a:solidFill>
                <a:latin typeface="Arial - 36"/>
              </a:rPr>
              <a:t>xor</a:t>
            </a:r>
            <a:r>
              <a:rPr lang="en-US" sz="3600" dirty="0" smtClean="0">
                <a:solidFill>
                  <a:srgbClr val="000000"/>
                </a:solidFill>
                <a:latin typeface="Arial - 36"/>
              </a:rPr>
              <a:t> - "</a:t>
            </a:r>
            <a:r>
              <a:rPr lang="ru-RU" sz="3600" dirty="0" smtClean="0">
                <a:solidFill>
                  <a:srgbClr val="000000"/>
                </a:solidFill>
                <a:latin typeface="Arial - 36"/>
              </a:rPr>
              <a:t>исключающее ИЛИ"</a:t>
            </a:r>
            <a:endParaRPr lang="ru-RU" sz="3600" dirty="0">
              <a:solidFill>
                <a:srgbClr val="000000"/>
              </a:solidFill>
              <a:latin typeface="Arial - 36"/>
            </a:endParaRPr>
          </a:p>
        </p:txBody>
      </p:sp>
    </p:spTree>
    <p:extLst>
      <p:ext uri="{BB962C8B-B14F-4D97-AF65-F5344CB8AC3E}">
        <p14:creationId xmlns:p14="http://schemas.microsoft.com/office/powerpoint/2010/main" val="328793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1700" y="609600"/>
            <a:ext cx="6410548" cy="452431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ru-RU" sz="3600" b="1" dirty="0" smtClean="0">
                <a:solidFill>
                  <a:srgbClr val="000000"/>
                </a:solidFill>
                <a:latin typeface="Arial - 36"/>
              </a:rPr>
              <a:t>Порядок </a:t>
            </a:r>
            <a:r>
              <a:rPr lang="ru-RU" sz="3600" b="1" dirty="0" smtClean="0">
                <a:solidFill>
                  <a:srgbClr val="000000"/>
                </a:solidFill>
                <a:latin typeface="Arial - 36"/>
              </a:rPr>
              <a:t>действий:</a:t>
            </a:r>
          </a:p>
          <a:p>
            <a:endParaRPr lang="ru-RU" sz="3600" b="1" dirty="0" smtClean="0">
              <a:solidFill>
                <a:srgbClr val="000000"/>
              </a:solidFill>
              <a:latin typeface="Arial - 36"/>
            </a:endParaRPr>
          </a:p>
          <a:p>
            <a:r>
              <a:rPr lang="en-US" sz="3600" dirty="0" smtClean="0">
                <a:solidFill>
                  <a:srgbClr val="000000"/>
                </a:solidFill>
                <a:latin typeface="Arial - 36"/>
              </a:rPr>
              <a:t>1) </a:t>
            </a:r>
            <a:r>
              <a:rPr lang="en-US" sz="3600" dirty="0">
                <a:solidFill>
                  <a:srgbClr val="000000"/>
                </a:solidFill>
                <a:latin typeface="Arial - 36"/>
              </a:rPr>
              <a:t>n</a:t>
            </a:r>
            <a:r>
              <a:rPr lang="en-US" sz="3600" dirty="0" smtClean="0">
                <a:solidFill>
                  <a:srgbClr val="000000"/>
                </a:solidFill>
                <a:latin typeface="Arial - 36"/>
              </a:rPr>
              <a:t>ot</a:t>
            </a:r>
            <a:endParaRPr lang="ru-RU" sz="3600" dirty="0" smtClean="0">
              <a:solidFill>
                <a:srgbClr val="000000"/>
              </a:solidFill>
              <a:latin typeface="Arial - 36"/>
            </a:endParaRPr>
          </a:p>
          <a:p>
            <a:pPr marL="742950" indent="-742950">
              <a:buAutoNum type="arabicParenR"/>
            </a:pPr>
            <a:endParaRPr lang="en-US" sz="3600" dirty="0" smtClean="0">
              <a:solidFill>
                <a:srgbClr val="000000"/>
              </a:solidFill>
              <a:latin typeface="Arial - 36"/>
            </a:endParaRPr>
          </a:p>
          <a:p>
            <a:r>
              <a:rPr lang="en-US" sz="3600" dirty="0" smtClean="0">
                <a:solidFill>
                  <a:srgbClr val="000000"/>
                </a:solidFill>
                <a:latin typeface="Arial - 36"/>
              </a:rPr>
              <a:t>2) </a:t>
            </a:r>
            <a:r>
              <a:rPr lang="en-US" sz="3600" dirty="0">
                <a:solidFill>
                  <a:srgbClr val="000000"/>
                </a:solidFill>
                <a:latin typeface="Arial - 36"/>
              </a:rPr>
              <a:t>a</a:t>
            </a:r>
            <a:r>
              <a:rPr lang="en-US" sz="3600" dirty="0" smtClean="0">
                <a:solidFill>
                  <a:srgbClr val="000000"/>
                </a:solidFill>
                <a:latin typeface="Arial - 36"/>
              </a:rPr>
              <a:t>nd</a:t>
            </a:r>
            <a:endParaRPr lang="ru-RU" sz="3600" dirty="0" smtClean="0">
              <a:solidFill>
                <a:srgbClr val="000000"/>
              </a:solidFill>
              <a:latin typeface="Arial - 36"/>
            </a:endParaRPr>
          </a:p>
          <a:p>
            <a:endParaRPr lang="en-US" sz="3600" dirty="0" smtClean="0">
              <a:solidFill>
                <a:srgbClr val="000000"/>
              </a:solidFill>
              <a:latin typeface="Arial - 36"/>
            </a:endParaRPr>
          </a:p>
          <a:p>
            <a:r>
              <a:rPr lang="en-US" sz="3600" dirty="0" smtClean="0">
                <a:solidFill>
                  <a:srgbClr val="000000"/>
                </a:solidFill>
                <a:latin typeface="Arial - 36"/>
              </a:rPr>
              <a:t>3) or, </a:t>
            </a:r>
            <a:r>
              <a:rPr lang="en-US" sz="3600" dirty="0" err="1" smtClean="0">
                <a:solidFill>
                  <a:srgbClr val="000000"/>
                </a:solidFill>
                <a:latin typeface="Arial - 36"/>
              </a:rPr>
              <a:t>xor</a:t>
            </a:r>
            <a:endParaRPr lang="ru-RU" sz="3600" dirty="0" smtClean="0">
              <a:solidFill>
                <a:srgbClr val="000000"/>
              </a:solidFill>
              <a:latin typeface="Arial - 36"/>
            </a:endParaRPr>
          </a:p>
          <a:p>
            <a:endParaRPr lang="ru-RU" sz="3600" dirty="0">
              <a:solidFill>
                <a:srgbClr val="000000"/>
              </a:solidFill>
              <a:latin typeface="Arial - 36"/>
            </a:endParaRPr>
          </a:p>
        </p:txBody>
      </p:sp>
    </p:spTree>
    <p:extLst>
      <p:ext uri="{BB962C8B-B14F-4D97-AF65-F5344CB8AC3E}">
        <p14:creationId xmlns:p14="http://schemas.microsoft.com/office/powerpoint/2010/main" val="1249047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5504" y="857672"/>
            <a:ext cx="8208912" cy="341632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ru-RU" sz="3600" b="1" dirty="0" smtClean="0">
                <a:solidFill>
                  <a:srgbClr val="000000"/>
                </a:solidFill>
                <a:latin typeface="Arial - 36"/>
              </a:rPr>
              <a:t>Логическая функция </a:t>
            </a:r>
            <a:r>
              <a:rPr lang="en-US" sz="3600" b="1" dirty="0" smtClean="0">
                <a:solidFill>
                  <a:srgbClr val="000000"/>
                </a:solidFill>
                <a:latin typeface="Arial - 36"/>
              </a:rPr>
              <a:t>odd(x) </a:t>
            </a:r>
            <a:endParaRPr lang="ru-RU" sz="3600" b="1" dirty="0" smtClean="0">
              <a:solidFill>
                <a:srgbClr val="000000"/>
              </a:solidFill>
              <a:latin typeface="Arial - 36"/>
            </a:endParaRPr>
          </a:p>
          <a:p>
            <a:endParaRPr lang="ru-RU" sz="3600" b="1" dirty="0" smtClean="0">
              <a:solidFill>
                <a:srgbClr val="000000"/>
              </a:solidFill>
              <a:latin typeface="Arial - 36"/>
            </a:endParaRPr>
          </a:p>
          <a:p>
            <a:r>
              <a:rPr lang="ru-RU" sz="3600" dirty="0" smtClean="0">
                <a:solidFill>
                  <a:srgbClr val="000000"/>
                </a:solidFill>
                <a:latin typeface="Arial - 36"/>
              </a:rPr>
              <a:t>принимает </a:t>
            </a:r>
            <a:r>
              <a:rPr lang="ru-RU" sz="3600" dirty="0" smtClean="0">
                <a:solidFill>
                  <a:srgbClr val="000000"/>
                </a:solidFill>
                <a:latin typeface="Arial - 36"/>
              </a:rPr>
              <a:t>значение </a:t>
            </a:r>
            <a:r>
              <a:rPr lang="en-US" sz="3600" dirty="0" smtClean="0">
                <a:solidFill>
                  <a:srgbClr val="000000"/>
                </a:solidFill>
                <a:latin typeface="Arial - 36"/>
              </a:rPr>
              <a:t>true, </a:t>
            </a:r>
            <a:endParaRPr lang="ru-RU" sz="3600" dirty="0" smtClean="0">
              <a:solidFill>
                <a:srgbClr val="000000"/>
              </a:solidFill>
              <a:latin typeface="Arial - 36"/>
            </a:endParaRPr>
          </a:p>
          <a:p>
            <a:r>
              <a:rPr lang="ru-RU" sz="3600" dirty="0" smtClean="0">
                <a:solidFill>
                  <a:srgbClr val="000000"/>
                </a:solidFill>
                <a:latin typeface="Arial - 36"/>
              </a:rPr>
              <a:t>если </a:t>
            </a:r>
            <a:r>
              <a:rPr lang="ru-RU" sz="3600" dirty="0" smtClean="0">
                <a:solidFill>
                  <a:srgbClr val="000000"/>
                </a:solidFill>
                <a:latin typeface="Arial - 36"/>
              </a:rPr>
              <a:t>значение целого аргумента </a:t>
            </a:r>
            <a:r>
              <a:rPr lang="en-US" sz="3600" dirty="0" smtClean="0">
                <a:solidFill>
                  <a:srgbClr val="000000"/>
                </a:solidFill>
                <a:latin typeface="Arial - 36"/>
              </a:rPr>
              <a:t>x  - </a:t>
            </a:r>
            <a:r>
              <a:rPr lang="ru-RU" sz="3600" dirty="0" smtClean="0">
                <a:solidFill>
                  <a:srgbClr val="000000"/>
                </a:solidFill>
                <a:latin typeface="Arial - 36"/>
              </a:rPr>
              <a:t>нечётное, </a:t>
            </a:r>
            <a:endParaRPr lang="ru-RU" sz="3600" dirty="0" smtClean="0">
              <a:solidFill>
                <a:srgbClr val="000000"/>
              </a:solidFill>
              <a:latin typeface="Arial - 36"/>
            </a:endParaRPr>
          </a:p>
          <a:p>
            <a:r>
              <a:rPr lang="ru-RU" sz="3600" dirty="0" smtClean="0">
                <a:solidFill>
                  <a:srgbClr val="000000"/>
                </a:solidFill>
                <a:latin typeface="Arial - 36"/>
              </a:rPr>
              <a:t>иначе </a:t>
            </a:r>
            <a:r>
              <a:rPr lang="ru-RU" sz="3600" dirty="0" smtClean="0">
                <a:solidFill>
                  <a:srgbClr val="000000"/>
                </a:solidFill>
                <a:latin typeface="Arial - 36"/>
              </a:rPr>
              <a:t>- </a:t>
            </a:r>
            <a:r>
              <a:rPr lang="en-US" sz="3600" dirty="0" smtClean="0">
                <a:solidFill>
                  <a:srgbClr val="000000"/>
                </a:solidFill>
                <a:latin typeface="Arial - 36"/>
              </a:rPr>
              <a:t>false.</a:t>
            </a:r>
            <a:endParaRPr lang="ru-RU" sz="3600" dirty="0">
              <a:solidFill>
                <a:srgbClr val="000000"/>
              </a:solidFill>
              <a:latin typeface="Arial - 36"/>
            </a:endParaRPr>
          </a:p>
        </p:txBody>
      </p:sp>
    </p:spTree>
    <p:extLst>
      <p:ext uri="{BB962C8B-B14F-4D97-AF65-F5344CB8AC3E}">
        <p14:creationId xmlns:p14="http://schemas.microsoft.com/office/powerpoint/2010/main" val="302081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300" y="1577752"/>
            <a:ext cx="7575004" cy="58477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ru-RU" sz="3200" b="1" dirty="0" smtClean="0">
                <a:solidFill>
                  <a:srgbClr val="000000"/>
                </a:solidFill>
                <a:latin typeface="Times New Roman - 23"/>
              </a:rPr>
              <a:t>Вычислительные задачи</a:t>
            </a:r>
            <a:endParaRPr lang="ru-RU" sz="3200" b="1" dirty="0">
              <a:solidFill>
                <a:srgbClr val="000000"/>
              </a:solidFill>
              <a:latin typeface="Times New Roman - 23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1300" y="2729880"/>
            <a:ext cx="9469755" cy="403187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marL="514350" indent="-514350">
              <a:buAutoNum type="arabicPeriod"/>
            </a:pPr>
            <a:r>
              <a:rPr lang="ru-RU" sz="3200" dirty="0" smtClean="0">
                <a:solidFill>
                  <a:srgbClr val="000000"/>
                </a:solidFill>
                <a:latin typeface="Times New Roman - 22"/>
              </a:rPr>
              <a:t>Дана </a:t>
            </a:r>
            <a:r>
              <a:rPr lang="ru-RU" sz="3200" dirty="0" smtClean="0">
                <a:solidFill>
                  <a:srgbClr val="000000"/>
                </a:solidFill>
                <a:latin typeface="Times New Roman - 22"/>
              </a:rPr>
              <a:t>длина ребра куба. Найти </a:t>
            </a:r>
            <a:r>
              <a:rPr lang="ru-RU" sz="3200" dirty="0" smtClean="0">
                <a:solidFill>
                  <a:srgbClr val="000000"/>
                </a:solidFill>
                <a:latin typeface="Times New Roman - 22"/>
              </a:rPr>
              <a:t>площадь грани</a:t>
            </a:r>
            <a:r>
              <a:rPr lang="ru-RU" sz="3200" dirty="0" smtClean="0">
                <a:solidFill>
                  <a:srgbClr val="000000"/>
                </a:solidFill>
                <a:latin typeface="Times New Roman - 22"/>
              </a:rPr>
              <a:t>, площадь полной поверхности и объём этого куба</a:t>
            </a:r>
            <a:r>
              <a:rPr lang="ru-RU" sz="3200" dirty="0" smtClean="0">
                <a:solidFill>
                  <a:srgbClr val="000000"/>
                </a:solidFill>
                <a:latin typeface="Times New Roman - 22"/>
              </a:rPr>
              <a:t>.</a:t>
            </a:r>
          </a:p>
          <a:p>
            <a:endParaRPr lang="ru-RU" sz="3200" dirty="0" smtClean="0">
              <a:solidFill>
                <a:srgbClr val="000000"/>
              </a:solidFill>
              <a:latin typeface="Times New Roman - 22"/>
            </a:endParaRPr>
          </a:p>
          <a:p>
            <a:r>
              <a:rPr lang="ru-RU" sz="3200" dirty="0" smtClean="0">
                <a:solidFill>
                  <a:srgbClr val="000000"/>
                </a:solidFill>
                <a:latin typeface="Times New Roman - 22"/>
              </a:rPr>
              <a:t>2. Найти сумму членов арифметической прогрессии, если из­вестны ее первый член, разность и число членов прогрессии</a:t>
            </a:r>
            <a:r>
              <a:rPr lang="ru-RU" sz="3200" dirty="0" smtClean="0">
                <a:solidFill>
                  <a:srgbClr val="000000"/>
                </a:solidFill>
                <a:latin typeface="Times New Roman - 22"/>
              </a:rPr>
              <a:t>.</a:t>
            </a:r>
            <a:endParaRPr lang="ru-RU" sz="3200" dirty="0" smtClean="0">
              <a:solidFill>
                <a:srgbClr val="000000"/>
              </a:solidFill>
              <a:latin typeface="Times New Roman - 22"/>
            </a:endParaRPr>
          </a:p>
          <a:p>
            <a:endParaRPr lang="ru-RU" sz="3200" dirty="0">
              <a:solidFill>
                <a:srgbClr val="000000"/>
              </a:solidFill>
              <a:latin typeface="Times New Roman - 22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Практическая часть урока</a:t>
            </a:r>
            <a:br>
              <a:rPr lang="ru-RU" dirty="0" smtClean="0"/>
            </a:br>
            <a:r>
              <a:rPr lang="ru-RU" sz="2700" dirty="0" smtClean="0"/>
              <a:t>(написать программы в среде программирования </a:t>
            </a:r>
            <a:r>
              <a:rPr lang="en-US" sz="2700" dirty="0" err="1" smtClean="0"/>
              <a:t>PascalABC.Net</a:t>
            </a:r>
            <a:r>
              <a:rPr lang="ru-RU" sz="2700" dirty="0" smtClean="0"/>
              <a:t>)</a:t>
            </a:r>
            <a:endParaRPr lang="ru-RU" sz="2700" dirty="0"/>
          </a:p>
        </p:txBody>
      </p:sp>
      <p:sp>
        <p:nvSpPr>
          <p:cNvPr id="7" name="Прямоугольник 6">
            <a:hlinkClick r:id="rId2" action="ppaction://hlinksldjump"/>
          </p:cNvPr>
          <p:cNvSpPr/>
          <p:nvPr/>
        </p:nvSpPr>
        <p:spPr>
          <a:xfrm>
            <a:off x="4215904" y="3810000"/>
            <a:ext cx="36004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Решение №1</a:t>
            </a:r>
            <a:endParaRPr lang="ru-RU" sz="36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Прямоугольник 7">
            <a:hlinkClick r:id="rId3" action="ppaction://hlinksldjump"/>
          </p:cNvPr>
          <p:cNvSpPr/>
          <p:nvPr/>
        </p:nvSpPr>
        <p:spPr>
          <a:xfrm>
            <a:off x="4368304" y="6330280"/>
            <a:ext cx="36004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Решение №2</a:t>
            </a:r>
            <a:endParaRPr lang="ru-RU" sz="36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5833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9480" y="690333"/>
            <a:ext cx="5080000" cy="618630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600" b="1" dirty="0"/>
              <a:t>program </a:t>
            </a:r>
            <a:r>
              <a:rPr lang="en-US" sz="3600" dirty="0" err="1"/>
              <a:t>kub</a:t>
            </a:r>
            <a:r>
              <a:rPr lang="en-US" sz="3600" dirty="0"/>
              <a:t>;</a:t>
            </a:r>
          </a:p>
          <a:p>
            <a:r>
              <a:rPr lang="pt-BR" sz="3600" b="1" dirty="0"/>
              <a:t>var </a:t>
            </a:r>
            <a:r>
              <a:rPr lang="pt-BR" sz="3600" dirty="0"/>
              <a:t>a, Sg, Sp, v: real;</a:t>
            </a:r>
          </a:p>
          <a:p>
            <a:r>
              <a:rPr lang="en-US" sz="3600" b="1" dirty="0"/>
              <a:t>begin</a:t>
            </a:r>
          </a:p>
          <a:p>
            <a:r>
              <a:rPr lang="en-US" sz="3600" dirty="0"/>
              <a:t>write ('a='); read (a);</a:t>
            </a:r>
          </a:p>
          <a:p>
            <a:r>
              <a:rPr lang="en-US" sz="3600" dirty="0" err="1"/>
              <a:t>Sg</a:t>
            </a:r>
            <a:r>
              <a:rPr lang="en-US" sz="3600" dirty="0"/>
              <a:t>:=</a:t>
            </a:r>
            <a:r>
              <a:rPr lang="en-US" sz="3600" dirty="0" err="1"/>
              <a:t>sqr</a:t>
            </a:r>
            <a:r>
              <a:rPr lang="en-US" sz="3600" dirty="0"/>
              <a:t>(a);</a:t>
            </a:r>
          </a:p>
          <a:p>
            <a:r>
              <a:rPr lang="en-US" sz="3600" dirty="0" err="1"/>
              <a:t>Sp</a:t>
            </a:r>
            <a:r>
              <a:rPr lang="en-US" sz="3600" dirty="0"/>
              <a:t>:=6*</a:t>
            </a:r>
            <a:r>
              <a:rPr lang="en-US" sz="3600" dirty="0" err="1"/>
              <a:t>Sg</a:t>
            </a:r>
            <a:r>
              <a:rPr lang="en-US" sz="3600" dirty="0"/>
              <a:t>;</a:t>
            </a:r>
          </a:p>
          <a:p>
            <a:r>
              <a:rPr lang="en-US" sz="3600" dirty="0"/>
              <a:t>v:=a*a*a;</a:t>
            </a:r>
          </a:p>
          <a:p>
            <a:r>
              <a:rPr lang="en-US" sz="3600" dirty="0" err="1"/>
              <a:t>writeln</a:t>
            </a:r>
            <a:r>
              <a:rPr lang="en-US" sz="3600" dirty="0"/>
              <a:t> ('</a:t>
            </a:r>
            <a:r>
              <a:rPr lang="en-US" sz="3600" dirty="0" err="1"/>
              <a:t>Sg</a:t>
            </a:r>
            <a:r>
              <a:rPr lang="en-US" sz="3600" dirty="0"/>
              <a:t>=', </a:t>
            </a:r>
            <a:r>
              <a:rPr lang="en-US" sz="3600" dirty="0" err="1"/>
              <a:t>Sg</a:t>
            </a:r>
            <a:r>
              <a:rPr lang="en-US" sz="3600" dirty="0"/>
              <a:t>);</a:t>
            </a:r>
          </a:p>
          <a:p>
            <a:r>
              <a:rPr lang="en-US" sz="3600" dirty="0" err="1"/>
              <a:t>writeln</a:t>
            </a:r>
            <a:r>
              <a:rPr lang="en-US" sz="3600" dirty="0"/>
              <a:t> ('</a:t>
            </a:r>
            <a:r>
              <a:rPr lang="en-US" sz="3600" dirty="0" err="1"/>
              <a:t>Sp</a:t>
            </a:r>
            <a:r>
              <a:rPr lang="en-US" sz="3600" dirty="0"/>
              <a:t>=', </a:t>
            </a:r>
            <a:r>
              <a:rPr lang="en-US" sz="3600" dirty="0" err="1"/>
              <a:t>Sp</a:t>
            </a:r>
            <a:r>
              <a:rPr lang="en-US" sz="3600" dirty="0"/>
              <a:t>);</a:t>
            </a:r>
          </a:p>
          <a:p>
            <a:r>
              <a:rPr lang="en-US" sz="3600" dirty="0" err="1"/>
              <a:t>writeln</a:t>
            </a:r>
            <a:r>
              <a:rPr lang="en-US" sz="3600" dirty="0"/>
              <a:t> ('v=', v);</a:t>
            </a:r>
          </a:p>
          <a:p>
            <a:r>
              <a:rPr lang="en-US" sz="3600" b="1" dirty="0"/>
              <a:t>end</a:t>
            </a:r>
            <a:r>
              <a:rPr lang="en-US" sz="3600" dirty="0"/>
              <a:t>.</a:t>
            </a:r>
            <a:endParaRPr lang="ru-RU" sz="3600" dirty="0"/>
          </a:p>
        </p:txBody>
      </p:sp>
      <p:sp>
        <p:nvSpPr>
          <p:cNvPr id="3" name="Стрелка влево 2">
            <a:hlinkClick r:id="rId2" action="ppaction://hlinksldjump"/>
          </p:cNvPr>
          <p:cNvSpPr/>
          <p:nvPr/>
        </p:nvSpPr>
        <p:spPr>
          <a:xfrm>
            <a:off x="8032328" y="6618312"/>
            <a:ext cx="1152128" cy="64807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75256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7472" y="569640"/>
            <a:ext cx="734481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program </a:t>
            </a:r>
            <a:r>
              <a:rPr lang="en-US" sz="4000" dirty="0" err="1"/>
              <a:t>progressiya</a:t>
            </a:r>
            <a:r>
              <a:rPr lang="en-US" sz="4000" dirty="0"/>
              <a:t>;</a:t>
            </a:r>
          </a:p>
          <a:p>
            <a:r>
              <a:rPr lang="pt-BR" sz="4000" b="1" dirty="0"/>
              <a:t>var </a:t>
            </a:r>
            <a:r>
              <a:rPr lang="pt-BR" sz="4000" dirty="0"/>
              <a:t>a1, d, n, s: real;</a:t>
            </a:r>
          </a:p>
          <a:p>
            <a:r>
              <a:rPr lang="en-US" sz="4000" b="1" dirty="0"/>
              <a:t>begin</a:t>
            </a:r>
          </a:p>
          <a:p>
            <a:r>
              <a:rPr lang="en-US" sz="4000" dirty="0"/>
              <a:t>write ('a1='); read (a1);</a:t>
            </a:r>
          </a:p>
          <a:p>
            <a:r>
              <a:rPr lang="en-US" sz="4000" dirty="0"/>
              <a:t>write ('d='); read (d);</a:t>
            </a:r>
          </a:p>
          <a:p>
            <a:r>
              <a:rPr lang="en-US" sz="4000" dirty="0"/>
              <a:t>write ('n='); read (n);</a:t>
            </a:r>
          </a:p>
          <a:p>
            <a:r>
              <a:rPr lang="en-US" sz="4000" dirty="0"/>
              <a:t>s:=(2*a1+d*(n-1))*n/2;</a:t>
            </a:r>
          </a:p>
          <a:p>
            <a:r>
              <a:rPr lang="en-US" sz="4000" dirty="0" err="1"/>
              <a:t>writeln</a:t>
            </a:r>
            <a:r>
              <a:rPr lang="en-US" sz="4000" dirty="0"/>
              <a:t> ('s=', s);</a:t>
            </a:r>
          </a:p>
          <a:p>
            <a:r>
              <a:rPr lang="en-US" sz="4000" b="1" dirty="0"/>
              <a:t>end</a:t>
            </a:r>
            <a:r>
              <a:rPr lang="en-US" sz="4000" dirty="0"/>
              <a:t>.</a:t>
            </a:r>
            <a:endParaRPr lang="ru-RU" sz="4000" dirty="0"/>
          </a:p>
        </p:txBody>
      </p:sp>
      <p:sp>
        <p:nvSpPr>
          <p:cNvPr id="3" name="Стрелка влево 2">
            <a:hlinkClick r:id="rId2" action="ppaction://hlinksldjump"/>
          </p:cNvPr>
          <p:cNvSpPr/>
          <p:nvPr/>
        </p:nvSpPr>
        <p:spPr>
          <a:xfrm>
            <a:off x="8032328" y="6618312"/>
            <a:ext cx="1152128" cy="64807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45972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451</Words>
  <Application>Microsoft Office PowerPoint</Application>
  <PresentationFormat>Произвольный</PresentationFormat>
  <Paragraphs>96</Paragraphs>
  <Slides>13</Slides>
  <Notes>0</Notes>
  <HiddenSlides>4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Arial - 36</vt:lpstr>
      <vt:lpstr>Calibri</vt:lpstr>
      <vt:lpstr>Times New Roman - 24</vt:lpstr>
      <vt:lpstr>Times New Roman - 22</vt:lpstr>
      <vt:lpstr>Times New Roman - 23</vt:lpstr>
      <vt:lpstr>Тема Office</vt:lpstr>
      <vt:lpstr>Логические выражения в Паскале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Практическая часть урока (написать программы в среде программирования PascalABC.Net)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Д/З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4</cp:revision>
  <dcterms:created xsi:type="dcterms:W3CDTF">2014-11-05T20:45:04Z</dcterms:created>
  <dcterms:modified xsi:type="dcterms:W3CDTF">2014-11-07T19:34:55Z</dcterms:modified>
</cp:coreProperties>
</file>