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63" r:id="rId6"/>
    <p:sldId id="264" r:id="rId7"/>
    <p:sldId id="265" r:id="rId8"/>
    <p:sldId id="266" r:id="rId9"/>
    <p:sldId id="267" r:id="rId10"/>
    <p:sldId id="259" r:id="rId11"/>
    <p:sldId id="260" r:id="rId12"/>
    <p:sldId id="261" r:id="rId13"/>
    <p:sldId id="262" r:id="rId14"/>
    <p:sldId id="268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3.gstatic.com/images?q=tbn:ANd9GcTlJ5JDwjJyowK0H7R5LGIi4VT6guR3j_GdWDs2NGiWLT8Q5ZOH" TargetMode="External"/><Relationship Id="rId13" Type="http://schemas.openxmlformats.org/officeDocument/2006/relationships/hyperlink" Target="http://img-fotki.yandex.ru/get/6407/39067198.a4/0_64d2d_7307cc4b_XL.jpg" TargetMode="External"/><Relationship Id="rId3" Type="http://schemas.openxmlformats.org/officeDocument/2006/relationships/hyperlink" Target="http://upload.wikimedia.org/wikipedia/ru/a/a3/NikolaevAG.jpg" TargetMode="External"/><Relationship Id="rId7" Type="http://schemas.openxmlformats.org/officeDocument/2006/relationships/hyperlink" Target="http://epizodsspace.airbase.ru/bibl/letunov/govorit-kosm/v24.jpg" TargetMode="External"/><Relationship Id="rId12" Type="http://schemas.openxmlformats.org/officeDocument/2006/relationships/hyperlink" Target="http://cdn5.img22.ria.ru/images/72093/58/720935886.jpg" TargetMode="External"/><Relationship Id="rId2" Type="http://schemas.openxmlformats.org/officeDocument/2006/relationships/hyperlink" Target="http://synews.ru/uploads/posts/2011-03/1299070918_nikolaev-synews1.jpg" TargetMode="External"/><Relationship Id="rId16" Type="http://schemas.openxmlformats.org/officeDocument/2006/relationships/hyperlink" Target="http://polit.ru/media/photolib/2014/09/04/thumbs/nikolaev1_1409845820.jpg.600x450_q8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cdn.lenta.ru/images/2014/07/25/13/20140725130455265/pic_0173429b5d750eb6a0cb976774a8ae4f.jpg" TargetMode="External"/><Relationship Id="rId11" Type="http://schemas.openxmlformats.org/officeDocument/2006/relationships/hyperlink" Target="https://encrypted-tbn2.gstatic.com/images?q=tbn:ANd9GcTokmhNC38dhJ95o1OLmdYS4I9BaZbvTd6bG8s7xItwB2SpA7EMnw" TargetMode="External"/><Relationship Id="rId5" Type="http://schemas.openxmlformats.org/officeDocument/2006/relationships/hyperlink" Target="http://&#1074;&#1088;&#1077;&#1084;&#1103;&#1095;&#1091;&#1074;&#1072;&#1096;&#1080;&#1080;.&#1088;&#1092;/upload/Image/kosm_05s.jpg" TargetMode="External"/><Relationship Id="rId15" Type="http://schemas.openxmlformats.org/officeDocument/2006/relationships/hyperlink" Target="http://www.independent.co.uk/news/obituaries/andrian-nikolayev-6165274.html" TargetMode="External"/><Relationship Id="rId10" Type="http://schemas.openxmlformats.org/officeDocument/2006/relationships/hyperlink" Target="http://inmosreg.ru/images/59980/57/599805752.jpg" TargetMode="External"/><Relationship Id="rId4" Type="http://schemas.openxmlformats.org/officeDocument/2006/relationships/hyperlink" Target="https://encrypted-tbn3.gstatic.com/images?q=tbn:ANd9GcTp5858bOlF96-42aQ2CAfPHec2pzpuDQhJndeTYDacSm090aTa" TargetMode="External"/><Relationship Id="rId9" Type="http://schemas.openxmlformats.org/officeDocument/2006/relationships/hyperlink" Target="https://encrypted-tbn2.gstatic.com/images?q=tbn:ANd9GcSt5pkuZMmNCKQM5tW7Tj9bnSJ-t2nE7CfWmL_zala-ivam75xSNg" TargetMode="External"/><Relationship Id="rId14" Type="http://schemas.openxmlformats.org/officeDocument/2006/relationships/hyperlink" Target="http://sm.evg-rumjantsev.ru/img04/nikolaev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06" y="21757"/>
            <a:ext cx="90877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ln w="900" cmpd="sng">
                  <a:solidFill>
                    <a:srgbClr val="7E97A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E97A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7E97AD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Andrian</a:t>
            </a:r>
            <a:r>
              <a:rPr lang="en-US" sz="7200" b="1" dirty="0" smtClean="0">
                <a:ln w="900" cmpd="sng">
                  <a:solidFill>
                    <a:srgbClr val="7E97A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E97A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7E97AD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7200" b="1" dirty="0" err="1" smtClean="0">
                <a:ln w="900" cmpd="sng">
                  <a:solidFill>
                    <a:srgbClr val="7E97A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E97A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7E97AD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Nikolaev</a:t>
            </a:r>
            <a:endParaRPr lang="en-US" sz="7200" b="1" dirty="0" smtClean="0">
              <a:ln w="900" cmpd="sng">
                <a:solidFill>
                  <a:srgbClr val="7E97AD">
                    <a:satMod val="190000"/>
                    <a:alpha val="55000"/>
                  </a:srgbClr>
                </a:solidFill>
                <a:prstDash val="solid"/>
              </a:ln>
              <a:solidFill>
                <a:srgbClr val="7E97A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7E97AD">
                    <a:satMod val="190000"/>
                    <a:tint val="100000"/>
                    <a:alpha val="74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Georgia"/>
              </a:rPr>
              <a:t>Cosmonaut who held the space endurance record</a:t>
            </a:r>
          </a:p>
          <a:p>
            <a:pPr algn="ctr"/>
            <a:endParaRPr lang="en-US" sz="6600" b="1" dirty="0" smtClean="0">
              <a:ln w="900" cmpd="sng">
                <a:solidFill>
                  <a:srgbClr val="7E97AD">
                    <a:satMod val="190000"/>
                    <a:alpha val="55000"/>
                  </a:srgbClr>
                </a:solidFill>
                <a:prstDash val="solid"/>
              </a:ln>
              <a:solidFill>
                <a:srgbClr val="7E97A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7E97AD">
                    <a:satMod val="190000"/>
                    <a:tint val="100000"/>
                    <a:alpha val="74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06" y="4642419"/>
            <a:ext cx="8988508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  <a:t>Автор:</a:t>
            </a:r>
          </a:p>
          <a:p>
            <a:pPr algn="r"/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/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/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  <a:t>МБОУ «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  <a:t>Чадукасинская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  <a:t> ООШ» </a:t>
            </a:r>
          </a:p>
          <a:p>
            <a:pPr algn="r"/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  <a:t>Красноармейского района </a:t>
            </a:r>
          </a:p>
          <a:p>
            <a:pPr algn="r"/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  <a:t>Чувашской 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  <a:t>Республики</a:t>
            </a:r>
            <a:endParaRPr lang="en-US" sz="2000" b="1" dirty="0" smtClean="0">
              <a:ln w="50800"/>
              <a:solidFill>
                <a:schemeClr val="bg1">
                  <a:shade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  <a:t>2014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1628800"/>
            <a:ext cx="5648726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Quiz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4310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ru-RU" altLang="ru-RU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ru-RU" altLang="ru-RU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445" y="3006289"/>
            <a:ext cx="4542647" cy="32722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3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54241"/>
              </p:ext>
            </p:extLst>
          </p:nvPr>
        </p:nvGraphicFramePr>
        <p:xfrm>
          <a:off x="446931" y="3745984"/>
          <a:ext cx="8403273" cy="518160"/>
        </p:xfrm>
        <a:graphic>
          <a:graphicData uri="http://schemas.openxmlformats.org/drawingml/2006/table">
            <a:tbl>
              <a:tblPr/>
              <a:tblGrid>
                <a:gridCol w="2012950"/>
                <a:gridCol w="208280"/>
                <a:gridCol w="1770062"/>
                <a:gridCol w="420688"/>
                <a:gridCol w="1771650"/>
                <a:gridCol w="208280"/>
                <a:gridCol w="2011363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Baby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Miss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Woman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Falcon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32614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Arial"/>
              </a:rPr>
              <a:t>Nikolayev flew on two </a:t>
            </a:r>
            <a:r>
              <a:rPr lang="en-US" sz="4000" b="1" dirty="0" smtClean="0">
                <a:solidFill>
                  <a:srgbClr val="00B0F0"/>
                </a:solidFill>
                <a:latin typeface="Arial"/>
              </a:rPr>
              <a:t>space flights:</a:t>
            </a:r>
            <a:r>
              <a:rPr lang="en-US" sz="4000" b="1" dirty="0">
                <a:solidFill>
                  <a:srgbClr val="00B0F0"/>
                </a:solidFill>
                <a:latin typeface="Arial"/>
              </a:rPr>
              <a:t> </a:t>
            </a:r>
            <a:r>
              <a:rPr lang="en-US" sz="4000" b="1" dirty="0" err="1" smtClean="0">
                <a:solidFill>
                  <a:srgbClr val="00B0F0"/>
                </a:solidFill>
                <a:latin typeface="Arial"/>
              </a:rPr>
              <a:t>Vostok</a:t>
            </a:r>
            <a:r>
              <a:rPr lang="en-US" sz="4000" b="1" dirty="0" smtClean="0">
                <a:solidFill>
                  <a:srgbClr val="00B0F0"/>
                </a:solidFill>
                <a:latin typeface="Arial"/>
              </a:rPr>
              <a:t> 3</a:t>
            </a:r>
            <a:r>
              <a:rPr lang="en-US" sz="4000" b="1" dirty="0">
                <a:solidFill>
                  <a:srgbClr val="00B0F0"/>
                </a:solidFill>
                <a:latin typeface="Arial"/>
              </a:rPr>
              <a:t> (effectively becoming the third Soviet cosmonaut) and </a:t>
            </a:r>
            <a:r>
              <a:rPr lang="en-US" sz="4000" b="1" dirty="0" smtClean="0">
                <a:solidFill>
                  <a:srgbClr val="00B0F0"/>
                </a:solidFill>
                <a:latin typeface="Arial"/>
              </a:rPr>
              <a:t>Soyuz 9. </a:t>
            </a:r>
            <a:r>
              <a:rPr lang="en-US" sz="4000" b="1" dirty="0">
                <a:solidFill>
                  <a:srgbClr val="00B0F0"/>
                </a:solidFill>
                <a:latin typeface="Arial"/>
              </a:rPr>
              <a:t>His call sign in these flights was </a:t>
            </a:r>
            <a:r>
              <a:rPr lang="en-US" sz="4000" b="1" dirty="0" smtClean="0">
                <a:solidFill>
                  <a:srgbClr val="00B0F0"/>
                </a:solidFill>
                <a:latin typeface="Arial"/>
              </a:rPr>
              <a:t>… :</a:t>
            </a:r>
            <a:r>
              <a:rPr lang="en-US" sz="4000" b="1" dirty="0">
                <a:solidFill>
                  <a:srgbClr val="00B0F0"/>
                </a:solidFill>
                <a:latin typeface="Arial"/>
              </a:rPr>
              <a:t> </a:t>
            </a:r>
            <a:r>
              <a:rPr lang="en-US" sz="4000" b="1" dirty="0" smtClean="0">
                <a:solidFill>
                  <a:srgbClr val="00B0F0"/>
                </a:solidFill>
                <a:latin typeface="Arial"/>
              </a:rPr>
              <a:t>(</a:t>
            </a:r>
            <a:r>
              <a:rPr lang="en-US" sz="4000" b="1" dirty="0" err="1" smtClean="0">
                <a:solidFill>
                  <a:srgbClr val="00B0F0"/>
                </a:solidFill>
                <a:latin typeface="Arial"/>
              </a:rPr>
              <a:t>Со́кол</a:t>
            </a:r>
            <a:r>
              <a:rPr lang="en-US" sz="4000" b="1" dirty="0">
                <a:solidFill>
                  <a:srgbClr val="00B0F0"/>
                </a:solidFill>
                <a:latin typeface="Arial"/>
              </a:rPr>
              <a:t>).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7" name="Oval 47"/>
          <p:cNvSpPr>
            <a:spLocks noChangeArrowheads="1"/>
          </p:cNvSpPr>
          <p:nvPr/>
        </p:nvSpPr>
        <p:spPr bwMode="auto">
          <a:xfrm>
            <a:off x="6876256" y="3465314"/>
            <a:ext cx="2087562" cy="1079500"/>
          </a:xfrm>
          <a:prstGeom prst="ellipse">
            <a:avLst/>
          </a:prstGeom>
          <a:solidFill>
            <a:srgbClr val="FF0000">
              <a:alpha val="0"/>
            </a:srgbClr>
          </a:solidFill>
          <a:ln w="76200">
            <a:solidFill>
              <a:srgbClr val="003300"/>
            </a:solidFill>
            <a:round/>
            <a:headEnd/>
            <a:tailEnd/>
          </a:ln>
          <a:effectLst>
            <a:glow rad="63500">
              <a:srgbClr val="00FF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/>
        </p:blipFill>
        <p:spPr bwMode="auto">
          <a:xfrm>
            <a:off x="1763688" y="4444021"/>
            <a:ext cx="4752528" cy="221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8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974366"/>
              </p:ext>
            </p:extLst>
          </p:nvPr>
        </p:nvGraphicFramePr>
        <p:xfrm>
          <a:off x="435433" y="2208761"/>
          <a:ext cx="8403273" cy="518160"/>
        </p:xfrm>
        <a:graphic>
          <a:graphicData uri="http://schemas.openxmlformats.org/drawingml/2006/table">
            <a:tbl>
              <a:tblPr/>
              <a:tblGrid>
                <a:gridCol w="2012950"/>
                <a:gridCol w="208280"/>
                <a:gridCol w="1955234"/>
                <a:gridCol w="235516"/>
                <a:gridCol w="1771650"/>
                <a:gridCol w="208280"/>
                <a:gridCol w="2011363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Program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Broadcast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Show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Film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9262" y="188640"/>
            <a:ext cx="88452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Arial"/>
              </a:rPr>
              <a:t>Nikolayev was also the first person to make a television </a:t>
            </a:r>
            <a:r>
              <a:rPr lang="en-US" sz="4000" b="1" dirty="0" smtClean="0">
                <a:solidFill>
                  <a:srgbClr val="00B0F0"/>
                </a:solidFill>
                <a:latin typeface="Arial"/>
              </a:rPr>
              <a:t>… from </a:t>
            </a:r>
            <a:r>
              <a:rPr lang="en-US" sz="4000" b="1" dirty="0">
                <a:solidFill>
                  <a:srgbClr val="00B0F0"/>
                </a:solidFill>
                <a:latin typeface="Arial"/>
              </a:rPr>
              <a:t>space, in August 1962.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7" name="Oval 47"/>
          <p:cNvSpPr>
            <a:spLocks noChangeArrowheads="1"/>
          </p:cNvSpPr>
          <p:nvPr/>
        </p:nvSpPr>
        <p:spPr bwMode="auto">
          <a:xfrm>
            <a:off x="2623739" y="2127632"/>
            <a:ext cx="2087562" cy="1079500"/>
          </a:xfrm>
          <a:prstGeom prst="ellipse">
            <a:avLst/>
          </a:prstGeom>
          <a:solidFill>
            <a:srgbClr val="FF0000">
              <a:alpha val="0"/>
            </a:srgbClr>
          </a:solidFill>
          <a:ln w="76200">
            <a:solidFill>
              <a:srgbClr val="003300"/>
            </a:solidFill>
            <a:round/>
            <a:headEnd/>
            <a:tailEnd/>
          </a:ln>
          <a:effectLst>
            <a:glow rad="63500">
              <a:srgbClr val="00FF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45734"/>
            <a:ext cx="5328592" cy="299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78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329859"/>
              </p:ext>
            </p:extLst>
          </p:nvPr>
        </p:nvGraphicFramePr>
        <p:xfrm>
          <a:off x="395536" y="1312431"/>
          <a:ext cx="8403273" cy="944880"/>
        </p:xfrm>
        <a:graphic>
          <a:graphicData uri="http://schemas.openxmlformats.org/drawingml/2006/table">
            <a:tbl>
              <a:tblPr/>
              <a:tblGrid>
                <a:gridCol w="2012950"/>
                <a:gridCol w="208280"/>
                <a:gridCol w="1770062"/>
                <a:gridCol w="420688"/>
                <a:gridCol w="1771650"/>
                <a:gridCol w="208280"/>
                <a:gridCol w="2011363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Pavel Popovich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German </a:t>
                      </a:r>
                      <a:r>
                        <a:rPr kumimoji="0" lang="en-US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Titov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Aleksey </a:t>
                      </a:r>
                      <a:r>
                        <a:rPr kumimoji="0" lang="en-US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Leonov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Viktor </a:t>
                      </a:r>
                      <a:r>
                        <a:rPr kumimoji="0" lang="en-US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Gorbatko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5090" y="116632"/>
            <a:ext cx="88393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B0F0"/>
                </a:solidFill>
                <a:latin typeface="Arial"/>
              </a:rPr>
              <a:t>Vostok</a:t>
            </a:r>
            <a:r>
              <a:rPr lang="en-US" sz="4000" b="1" dirty="0">
                <a:solidFill>
                  <a:srgbClr val="00B0F0"/>
                </a:solidFill>
                <a:latin typeface="Arial"/>
              </a:rPr>
              <a:t> 3 was part the first dual space flight, </a:t>
            </a:r>
            <a:r>
              <a:rPr lang="en-US" sz="4000" b="1" dirty="0" smtClean="0">
                <a:solidFill>
                  <a:srgbClr val="00B0F0"/>
                </a:solidFill>
                <a:latin typeface="Arial"/>
              </a:rPr>
              <a:t>with </a:t>
            </a:r>
            <a:r>
              <a:rPr lang="en-US" sz="4000" b="1" dirty="0">
                <a:solidFill>
                  <a:srgbClr val="00B0F0"/>
                </a:solidFill>
                <a:latin typeface="Arial"/>
              </a:rPr>
              <a:t> </a:t>
            </a:r>
            <a:r>
              <a:rPr lang="en-US" sz="4000" b="1" dirty="0" smtClean="0">
                <a:solidFill>
                  <a:srgbClr val="00B0F0"/>
                </a:solidFill>
                <a:latin typeface="Arial"/>
              </a:rPr>
              <a:t>…</a:t>
            </a:r>
            <a:r>
              <a:rPr lang="en-US" sz="4000" b="1" dirty="0">
                <a:solidFill>
                  <a:srgbClr val="00B0F0"/>
                </a:solidFill>
                <a:latin typeface="Arial"/>
              </a:rPr>
              <a:t> on </a:t>
            </a:r>
            <a:r>
              <a:rPr lang="en-US" sz="4000" b="1" dirty="0" err="1" smtClean="0">
                <a:solidFill>
                  <a:srgbClr val="00B0F0"/>
                </a:solidFill>
                <a:latin typeface="Arial"/>
              </a:rPr>
              <a:t>Vostok</a:t>
            </a:r>
            <a:r>
              <a:rPr lang="en-US" sz="4000" b="1" dirty="0" smtClean="0">
                <a:solidFill>
                  <a:srgbClr val="00B0F0"/>
                </a:solidFill>
                <a:latin typeface="Arial"/>
              </a:rPr>
              <a:t> 4.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7" name="Oval 47"/>
          <p:cNvSpPr>
            <a:spLocks noChangeArrowheads="1"/>
          </p:cNvSpPr>
          <p:nvPr/>
        </p:nvSpPr>
        <p:spPr bwMode="auto">
          <a:xfrm>
            <a:off x="323528" y="1405349"/>
            <a:ext cx="2087562" cy="1079500"/>
          </a:xfrm>
          <a:prstGeom prst="ellipse">
            <a:avLst/>
          </a:prstGeom>
          <a:solidFill>
            <a:srgbClr val="FF0000">
              <a:alpha val="0"/>
            </a:srgbClr>
          </a:solidFill>
          <a:ln w="76200">
            <a:solidFill>
              <a:srgbClr val="003300"/>
            </a:solidFill>
            <a:round/>
            <a:headEnd/>
            <a:tailEnd/>
          </a:ln>
          <a:effectLst>
            <a:glow rad="63500">
              <a:srgbClr val="00FF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249"/>
            <a:ext cx="6912768" cy="391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35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848830"/>
              </p:ext>
            </p:extLst>
          </p:nvPr>
        </p:nvGraphicFramePr>
        <p:xfrm>
          <a:off x="370363" y="2140386"/>
          <a:ext cx="8403273" cy="944880"/>
        </p:xfrm>
        <a:graphic>
          <a:graphicData uri="http://schemas.openxmlformats.org/drawingml/2006/table">
            <a:tbl>
              <a:tblPr/>
              <a:tblGrid>
                <a:gridCol w="1800200"/>
                <a:gridCol w="288032"/>
                <a:gridCol w="1903060"/>
                <a:gridCol w="257180"/>
                <a:gridCol w="1935158"/>
                <a:gridCol w="208280"/>
                <a:gridCol w="2011363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Marina Popovich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Svetlana </a:t>
                      </a:r>
                      <a:r>
                        <a:rPr kumimoji="0" lang="en-US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Savitskaya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Valentina Tereshkova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Anastasia </a:t>
                      </a:r>
                      <a:r>
                        <a:rPr kumimoji="0" lang="en-US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Popova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188640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Arial"/>
              </a:rPr>
              <a:t>On 3 November 1963, he married </a:t>
            </a:r>
            <a:r>
              <a:rPr lang="en-US" sz="4000" b="1" dirty="0" smtClean="0">
                <a:solidFill>
                  <a:srgbClr val="00B0F0"/>
                </a:solidFill>
                <a:latin typeface="Arial"/>
              </a:rPr>
              <a:t>…, </a:t>
            </a:r>
            <a:r>
              <a:rPr lang="en-US" sz="4000" b="1" dirty="0">
                <a:solidFill>
                  <a:srgbClr val="00B0F0"/>
                </a:solidFill>
                <a:latin typeface="Arial"/>
              </a:rPr>
              <a:t>the first woman to have flown in </a:t>
            </a:r>
            <a:r>
              <a:rPr lang="en-US" sz="4000" b="1" dirty="0" smtClean="0">
                <a:solidFill>
                  <a:srgbClr val="00B0F0"/>
                </a:solidFill>
                <a:latin typeface="Arial"/>
              </a:rPr>
              <a:t>space.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8" name="Oval 47"/>
          <p:cNvSpPr>
            <a:spLocks noChangeArrowheads="1"/>
          </p:cNvSpPr>
          <p:nvPr/>
        </p:nvSpPr>
        <p:spPr bwMode="auto">
          <a:xfrm>
            <a:off x="4572000" y="2120527"/>
            <a:ext cx="2087562" cy="1079500"/>
          </a:xfrm>
          <a:prstGeom prst="ellipse">
            <a:avLst/>
          </a:prstGeom>
          <a:solidFill>
            <a:srgbClr val="FF0000">
              <a:alpha val="0"/>
            </a:srgbClr>
          </a:solidFill>
          <a:ln w="76200">
            <a:solidFill>
              <a:srgbClr val="003300"/>
            </a:solidFill>
            <a:round/>
            <a:headEnd/>
            <a:tailEnd/>
          </a:ln>
          <a:effectLst>
            <a:glow rad="63500">
              <a:srgbClr val="00FF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5"/>
          <a:stretch/>
        </p:blipFill>
        <p:spPr bwMode="auto">
          <a:xfrm>
            <a:off x="1763688" y="3356992"/>
            <a:ext cx="5322168" cy="32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04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261739"/>
              </p:ext>
            </p:extLst>
          </p:nvPr>
        </p:nvGraphicFramePr>
        <p:xfrm>
          <a:off x="467544" y="3644404"/>
          <a:ext cx="8403273" cy="518160"/>
        </p:xfrm>
        <a:graphic>
          <a:graphicData uri="http://schemas.openxmlformats.org/drawingml/2006/table">
            <a:tbl>
              <a:tblPr/>
              <a:tblGrid>
                <a:gridCol w="2012950"/>
                <a:gridCol w="208280"/>
                <a:gridCol w="1955234"/>
                <a:gridCol w="235516"/>
                <a:gridCol w="1771650"/>
                <a:gridCol w="208280"/>
                <a:gridCol w="2011363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Nile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Mississippi 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Volga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Thames 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5538" y="0"/>
            <a:ext cx="87673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B0F0"/>
                </a:solidFill>
                <a:latin typeface="Arial"/>
              </a:rPr>
              <a:t>Andriyan</a:t>
            </a:r>
            <a:r>
              <a:rPr lang="en-US" sz="3600" b="1" dirty="0" smtClean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Arial"/>
              </a:rPr>
              <a:t>Nikolayev was awarded the title of </a:t>
            </a:r>
            <a:r>
              <a:rPr lang="en-US" sz="3600" b="1" dirty="0" smtClean="0">
                <a:solidFill>
                  <a:srgbClr val="00B0F0"/>
                </a:solidFill>
                <a:latin typeface="Arial"/>
              </a:rPr>
              <a:t>Hero of Soviet Union</a:t>
            </a:r>
            <a:r>
              <a:rPr lang="en-US" sz="3600" b="1" dirty="0">
                <a:solidFill>
                  <a:srgbClr val="00B0F0"/>
                </a:solidFill>
                <a:latin typeface="Arial"/>
              </a:rPr>
              <a:t> (twice), </a:t>
            </a:r>
            <a:r>
              <a:rPr lang="en-US" sz="3600" b="1" dirty="0" smtClean="0">
                <a:solidFill>
                  <a:srgbClr val="00B0F0"/>
                </a:solidFill>
                <a:latin typeface="Arial"/>
              </a:rPr>
              <a:t>Order of Lenin,</a:t>
            </a:r>
            <a:r>
              <a:rPr lang="en-US" sz="3600" b="1" dirty="0">
                <a:solidFill>
                  <a:srgbClr val="00B0F0"/>
                </a:solidFill>
                <a:latin typeface="Arial"/>
              </a:rPr>
              <a:t> </a:t>
            </a:r>
            <a:r>
              <a:rPr lang="en-US" sz="3600" b="1" dirty="0" smtClean="0">
                <a:solidFill>
                  <a:srgbClr val="00B0F0"/>
                </a:solidFill>
                <a:latin typeface="Arial"/>
              </a:rPr>
              <a:t>Order of the Red Star , numerous medals and other foreign  </a:t>
            </a:r>
            <a:r>
              <a:rPr lang="en-US" sz="3600" b="1" dirty="0">
                <a:solidFill>
                  <a:srgbClr val="00B0F0"/>
                </a:solidFill>
                <a:latin typeface="Arial"/>
              </a:rPr>
              <a:t>orders </a:t>
            </a:r>
            <a:r>
              <a:rPr lang="en-US" sz="3600" b="1" dirty="0" smtClean="0">
                <a:solidFill>
                  <a:srgbClr val="00B0F0"/>
                </a:solidFill>
                <a:latin typeface="Arial"/>
              </a:rPr>
              <a:t>, including Order of the … .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7" name="Oval 47"/>
          <p:cNvSpPr>
            <a:spLocks noChangeArrowheads="1"/>
          </p:cNvSpPr>
          <p:nvPr/>
        </p:nvSpPr>
        <p:spPr bwMode="auto">
          <a:xfrm>
            <a:off x="337782" y="3416320"/>
            <a:ext cx="2087562" cy="1079500"/>
          </a:xfrm>
          <a:prstGeom prst="ellipse">
            <a:avLst/>
          </a:prstGeom>
          <a:solidFill>
            <a:srgbClr val="FF0000">
              <a:alpha val="0"/>
            </a:srgbClr>
          </a:solidFill>
          <a:ln w="76200">
            <a:solidFill>
              <a:srgbClr val="003300"/>
            </a:solidFill>
            <a:round/>
            <a:headEnd/>
            <a:tailEnd/>
          </a:ln>
          <a:effectLst>
            <a:glow rad="63500">
              <a:srgbClr val="00FF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69" y="4444849"/>
            <a:ext cx="17621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11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2924944"/>
            <a:ext cx="5832648" cy="10668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End</a:t>
            </a:r>
            <a:endParaRPr lang="ru-RU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9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45" y="0"/>
            <a:ext cx="1337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/>
                <a:ea typeface="Calibri"/>
                <a:cs typeface="Times New Roman"/>
              </a:rPr>
              <a:t>Source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9" y="705156"/>
            <a:ext cx="9129255" cy="608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FFFF00"/>
                </a:solidFill>
                <a:latin typeface="Calibri"/>
                <a:ea typeface="Calibri"/>
                <a:cs typeface="Times New Roman"/>
                <a:hlinkClick r:id="rId2"/>
              </a:rPr>
              <a:t>http://synews.ru/uploads/posts/2011-03/1299070918_nikolaev-synews1.jpg</a:t>
            </a:r>
            <a:endParaRPr lang="ru-RU" sz="1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FFFF00"/>
                </a:solidFill>
                <a:latin typeface="Calibri"/>
                <a:ea typeface="Calibri"/>
                <a:cs typeface="Times New Roman"/>
                <a:hlinkClick r:id="rId3"/>
              </a:rPr>
              <a:t>http://upload.wikimedia.org/wikipedia/ru/a/a3/NikolaevAG.jpg</a:t>
            </a:r>
            <a:endParaRPr lang="ru-RU" sz="1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FFFF00"/>
                </a:solidFill>
                <a:latin typeface="Calibri"/>
                <a:ea typeface="Calibri"/>
                <a:cs typeface="Times New Roman"/>
                <a:hlinkClick r:id="rId4"/>
              </a:rPr>
              <a:t>https://encrypted-tbn3.gstatic.com/images?q=tbn:ANd9GcTp5858bOlF96-42aQ2CAfPHec2pzpuDQhJndeTYDacSm090aTa</a:t>
            </a:r>
            <a:endParaRPr lang="ru-RU" sz="1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FFFF00"/>
                </a:solidFill>
                <a:latin typeface="Calibri"/>
                <a:ea typeface="Calibri"/>
                <a:cs typeface="Times New Roman"/>
                <a:hlinkClick r:id="rId5"/>
              </a:rPr>
              <a:t>http://времячувашии.рф/upload/Image/kosm_05s.jpg</a:t>
            </a:r>
            <a:endParaRPr lang="ru-RU" sz="1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FFFF00"/>
                </a:solidFill>
                <a:latin typeface="Calibri"/>
                <a:ea typeface="Calibri"/>
                <a:cs typeface="Times New Roman"/>
                <a:hlinkClick r:id="rId6"/>
              </a:rPr>
              <a:t>http://icdn.lenta.ru/images/2014/07/25/13/20140725130455265/pic_0173429b5d750eb6a0cb976774a8ae4f.jpg</a:t>
            </a:r>
            <a:endParaRPr lang="ru-RU" sz="1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FFFF00"/>
                </a:solidFill>
                <a:latin typeface="Calibri"/>
                <a:ea typeface="Calibri"/>
                <a:cs typeface="Times New Roman"/>
                <a:hlinkClick r:id="rId7"/>
              </a:rPr>
              <a:t>http://epizodsspace.airbase.ru/bibl/letunov/govorit-kosm/v24.jpg</a:t>
            </a:r>
            <a:endParaRPr lang="ru-RU" sz="1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FFFF00"/>
                </a:solidFill>
                <a:latin typeface="Calibri"/>
                <a:ea typeface="Calibri"/>
                <a:cs typeface="Times New Roman"/>
                <a:hlinkClick r:id="rId8"/>
              </a:rPr>
              <a:t>https://encrypted-tbn3.gstatic.com/images?q=tbn:ANd9GcTlJ5JDwjJyowK0H7R5LGIi4VT6guR3j_GdWDs2NGiWLT8Q5ZOH</a:t>
            </a:r>
            <a:endParaRPr lang="ru-RU" sz="1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FFFF00"/>
                </a:solidFill>
                <a:latin typeface="Calibri"/>
                <a:ea typeface="Calibri"/>
                <a:cs typeface="Times New Roman"/>
                <a:hlinkClick r:id="rId9"/>
              </a:rPr>
              <a:t>https://encrypted-tbn2.gstatic.com/images?q=tbn:ANd9GcSt5pkuZMmNCKQM5tW7Tj9bnSJ-t2nE7CfWmL_zala-ivam75xSNg</a:t>
            </a:r>
            <a:endParaRPr lang="ru-RU" sz="1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FFFF00"/>
                </a:solidFill>
                <a:latin typeface="Calibri"/>
                <a:ea typeface="Calibri"/>
                <a:cs typeface="Times New Roman"/>
                <a:hlinkClick r:id="rId10"/>
              </a:rPr>
              <a:t>http://inmosreg.ru/images/59980/57/599805752.jpg</a:t>
            </a:r>
            <a:endParaRPr lang="ru-RU" sz="1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FFFF00"/>
                </a:solidFill>
                <a:latin typeface="Calibri"/>
                <a:ea typeface="Calibri"/>
                <a:cs typeface="Times New Roman"/>
                <a:hlinkClick r:id="rId11"/>
              </a:rPr>
              <a:t>https://encrypted-tbn2.gstatic.com/images?q=tbn:ANd9GcTokmhNC38dhJ95o1OLmdYS4I9BaZbvTd6bG8s7xItwB2SpA7EMnw</a:t>
            </a:r>
            <a:endParaRPr lang="ru-RU" sz="1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FFFF00"/>
                </a:solidFill>
                <a:latin typeface="Calibri"/>
                <a:ea typeface="Calibri"/>
                <a:cs typeface="Times New Roman"/>
                <a:hlinkClick r:id="rId12"/>
              </a:rPr>
              <a:t>http://cdn5.img22.ria.ru/images/72093/58/720935886.jpg</a:t>
            </a:r>
            <a:endParaRPr lang="ru-RU" sz="1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FFFF00"/>
                </a:solidFill>
                <a:latin typeface="Calibri"/>
                <a:ea typeface="Calibri"/>
                <a:cs typeface="Times New Roman"/>
                <a:hlinkClick r:id="rId13"/>
              </a:rPr>
              <a:t>http://img-fotki.yandex.ru/get/6407/39067198.a4/0_64d2d_7307cc4b_XL.jpg</a:t>
            </a:r>
            <a:endParaRPr lang="ru-RU" sz="1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FFFF00"/>
                </a:solidFill>
                <a:latin typeface="Calibri"/>
                <a:ea typeface="Calibri"/>
                <a:cs typeface="Times New Roman"/>
                <a:hlinkClick r:id="rId14"/>
              </a:rPr>
              <a:t>http://sm.evg-rumjantsev.ru/img04/nikolaev.jpg</a:t>
            </a:r>
            <a:endParaRPr lang="ru-RU" sz="1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FFFF00"/>
                </a:solidFill>
                <a:latin typeface="Calibri"/>
                <a:ea typeface="Calibri"/>
                <a:cs typeface="Times New Roman"/>
                <a:hlinkClick r:id="rId15"/>
              </a:rPr>
              <a:t>http://www.independent.co.uk/news/obituaries/andrian-nikolayev-6165274.html</a:t>
            </a:r>
            <a:endParaRPr lang="ru-RU" sz="1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FFFF00"/>
                </a:solidFill>
                <a:latin typeface="Calibri"/>
                <a:ea typeface="Calibri"/>
                <a:cs typeface="Times New Roman"/>
                <a:hlinkClick r:id="rId16"/>
              </a:rPr>
              <a:t>http://polit.ru/media/photolib/2014/09/04/thumbs/nikolaev1_1409845820.jpg.600x450_q85.jpg</a:t>
            </a:r>
            <a:endParaRPr lang="ru-RU" sz="1400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786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523314"/>
              </p:ext>
            </p:extLst>
          </p:nvPr>
        </p:nvGraphicFramePr>
        <p:xfrm>
          <a:off x="395536" y="1312431"/>
          <a:ext cx="8403273" cy="518160"/>
        </p:xfrm>
        <a:graphic>
          <a:graphicData uri="http://schemas.openxmlformats.org/drawingml/2006/table">
            <a:tbl>
              <a:tblPr/>
              <a:tblGrid>
                <a:gridCol w="2012950"/>
                <a:gridCol w="208280"/>
                <a:gridCol w="1770062"/>
                <a:gridCol w="420688"/>
                <a:gridCol w="1771650"/>
                <a:gridCol w="208280"/>
                <a:gridCol w="2011363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September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October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November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December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Oval 47"/>
          <p:cNvSpPr>
            <a:spLocks noChangeArrowheads="1"/>
          </p:cNvSpPr>
          <p:nvPr/>
        </p:nvSpPr>
        <p:spPr bwMode="auto">
          <a:xfrm>
            <a:off x="323528" y="1135119"/>
            <a:ext cx="2087562" cy="1079500"/>
          </a:xfrm>
          <a:prstGeom prst="ellipse">
            <a:avLst/>
          </a:prstGeom>
          <a:solidFill>
            <a:srgbClr val="FF0000">
              <a:alpha val="0"/>
            </a:srgbClr>
          </a:solidFill>
          <a:ln w="76200">
            <a:solidFill>
              <a:srgbClr val="003300"/>
            </a:solidFill>
            <a:round/>
            <a:headEnd/>
            <a:tailEnd/>
          </a:ln>
          <a:effectLst>
            <a:glow rad="63500">
              <a:srgbClr val="00FF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88640"/>
            <a:ext cx="6229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/>
              </a:rPr>
              <a:t>His birthday is 5 …  </a:t>
            </a:r>
            <a:r>
              <a:rPr lang="en-US" sz="4000" b="1" dirty="0">
                <a:solidFill>
                  <a:srgbClr val="00B0F0"/>
                </a:solidFill>
                <a:latin typeface="Arial"/>
              </a:rPr>
              <a:t>1929</a:t>
            </a:r>
            <a:endParaRPr lang="ru-RU" sz="4000" b="1" dirty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"/>
          <a:stretch/>
        </p:blipFill>
        <p:spPr bwMode="auto">
          <a:xfrm>
            <a:off x="899592" y="2564904"/>
            <a:ext cx="7476382" cy="387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47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493009"/>
              </p:ext>
            </p:extLst>
          </p:nvPr>
        </p:nvGraphicFramePr>
        <p:xfrm>
          <a:off x="395536" y="1312431"/>
          <a:ext cx="8403273" cy="518160"/>
        </p:xfrm>
        <a:graphic>
          <a:graphicData uri="http://schemas.openxmlformats.org/drawingml/2006/table">
            <a:tbl>
              <a:tblPr/>
              <a:tblGrid>
                <a:gridCol w="1656184"/>
                <a:gridCol w="216024"/>
                <a:gridCol w="1872208"/>
                <a:gridCol w="216024"/>
                <a:gridCol w="2223190"/>
                <a:gridCol w="208280"/>
                <a:gridCol w="2011363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Tatarstan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Chuvashia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Kazakhstan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Ukraine 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3493" y="188640"/>
            <a:ext cx="5288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/>
              </a:rPr>
              <a:t>His Birthplace is … . 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7" name="Oval 47"/>
          <p:cNvSpPr>
            <a:spLocks noChangeArrowheads="1"/>
          </p:cNvSpPr>
          <p:nvPr/>
        </p:nvSpPr>
        <p:spPr bwMode="auto">
          <a:xfrm>
            <a:off x="2104414" y="1142759"/>
            <a:ext cx="2087562" cy="1079500"/>
          </a:xfrm>
          <a:prstGeom prst="ellipse">
            <a:avLst/>
          </a:prstGeom>
          <a:solidFill>
            <a:srgbClr val="FF0000">
              <a:alpha val="0"/>
            </a:srgbClr>
          </a:solidFill>
          <a:ln w="76200">
            <a:solidFill>
              <a:srgbClr val="003300"/>
            </a:solidFill>
            <a:round/>
            <a:headEnd/>
            <a:tailEnd/>
          </a:ln>
          <a:effectLst>
            <a:glow rad="63500">
              <a:srgbClr val="00FF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66" y="2056004"/>
            <a:ext cx="2985120" cy="441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46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69381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Arial"/>
              </a:rPr>
              <a:t>He was an ethnic </a:t>
            </a:r>
            <a:r>
              <a:rPr lang="en-US" sz="4000" b="1" dirty="0" smtClean="0">
                <a:solidFill>
                  <a:srgbClr val="00B0F0"/>
                </a:solidFill>
                <a:latin typeface="Arial"/>
              </a:rPr>
              <a:t>Chuvash .</a:t>
            </a:r>
            <a:endParaRPr lang="ru-RU" sz="4000" b="1" dirty="0">
              <a:solidFill>
                <a:srgbClr val="00B0F0"/>
              </a:solidFill>
            </a:endParaRPr>
          </a:p>
        </p:txBody>
      </p:sp>
      <p:graphicFrame>
        <p:nvGraphicFramePr>
          <p:cNvPr id="5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68179"/>
              </p:ext>
            </p:extLst>
          </p:nvPr>
        </p:nvGraphicFramePr>
        <p:xfrm>
          <a:off x="395536" y="1312431"/>
          <a:ext cx="8403273" cy="518160"/>
        </p:xfrm>
        <a:graphic>
          <a:graphicData uri="http://schemas.openxmlformats.org/drawingml/2006/table">
            <a:tbl>
              <a:tblPr/>
              <a:tblGrid>
                <a:gridCol w="2160240"/>
                <a:gridCol w="216024"/>
                <a:gridCol w="1368152"/>
                <a:gridCol w="216024"/>
                <a:gridCol w="2223190"/>
                <a:gridCol w="208280"/>
                <a:gridCol w="2011363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Belorussian 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Tartar 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Russian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Chuvash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Oval 47"/>
          <p:cNvSpPr>
            <a:spLocks noChangeArrowheads="1"/>
          </p:cNvSpPr>
          <p:nvPr/>
        </p:nvSpPr>
        <p:spPr bwMode="auto">
          <a:xfrm>
            <a:off x="6732240" y="1052736"/>
            <a:ext cx="2087562" cy="1079500"/>
          </a:xfrm>
          <a:prstGeom prst="ellipse">
            <a:avLst/>
          </a:prstGeom>
          <a:solidFill>
            <a:srgbClr val="FF0000">
              <a:alpha val="0"/>
            </a:srgbClr>
          </a:solidFill>
          <a:ln w="76200">
            <a:solidFill>
              <a:srgbClr val="003300"/>
            </a:solidFill>
            <a:round/>
            <a:headEnd/>
            <a:tailEnd/>
          </a:ln>
          <a:effectLst>
            <a:glow rad="63500">
              <a:srgbClr val="00FF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3"/>
          <a:stretch/>
        </p:blipFill>
        <p:spPr bwMode="auto">
          <a:xfrm>
            <a:off x="611560" y="2132236"/>
            <a:ext cx="3155346" cy="443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71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079115"/>
              </p:ext>
            </p:extLst>
          </p:nvPr>
        </p:nvGraphicFramePr>
        <p:xfrm>
          <a:off x="395536" y="1312431"/>
          <a:ext cx="8403273" cy="518160"/>
        </p:xfrm>
        <a:graphic>
          <a:graphicData uri="http://schemas.openxmlformats.org/drawingml/2006/table">
            <a:tbl>
              <a:tblPr/>
              <a:tblGrid>
                <a:gridCol w="2012950"/>
                <a:gridCol w="208280"/>
                <a:gridCol w="1955234"/>
                <a:gridCol w="235516"/>
                <a:gridCol w="1771650"/>
                <a:gridCol w="208280"/>
                <a:gridCol w="2011363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ice hockey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gymnastics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skiing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skating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5206" y="177369"/>
            <a:ext cx="8533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B0F0"/>
                </a:solidFill>
                <a:latin typeface="Arial"/>
              </a:rPr>
              <a:t>Andrian</a:t>
            </a:r>
            <a:r>
              <a:rPr lang="en-US" sz="4000" b="1" dirty="0" smtClean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Arial"/>
              </a:rPr>
              <a:t>Nikolayev liked </a:t>
            </a:r>
            <a:r>
              <a:rPr lang="en-US" sz="4000" b="1" dirty="0" smtClean="0">
                <a:solidFill>
                  <a:srgbClr val="00B0F0"/>
                </a:solidFill>
                <a:latin typeface="Arial"/>
              </a:rPr>
              <a:t>… .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7" name="Oval 47"/>
          <p:cNvSpPr>
            <a:spLocks noChangeArrowheads="1"/>
          </p:cNvSpPr>
          <p:nvPr/>
        </p:nvSpPr>
        <p:spPr bwMode="auto">
          <a:xfrm>
            <a:off x="4770438" y="1146865"/>
            <a:ext cx="2087562" cy="1079500"/>
          </a:xfrm>
          <a:prstGeom prst="ellipse">
            <a:avLst/>
          </a:prstGeom>
          <a:solidFill>
            <a:srgbClr val="FF0000">
              <a:alpha val="0"/>
            </a:srgbClr>
          </a:solidFill>
          <a:ln w="76200">
            <a:solidFill>
              <a:srgbClr val="003300"/>
            </a:solidFill>
            <a:round/>
            <a:headEnd/>
            <a:tailEnd/>
          </a:ln>
          <a:effectLst>
            <a:glow rad="63500">
              <a:srgbClr val="00FF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00" y="2248813"/>
            <a:ext cx="5267275" cy="431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21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980083"/>
              </p:ext>
            </p:extLst>
          </p:nvPr>
        </p:nvGraphicFramePr>
        <p:xfrm>
          <a:off x="466833" y="2060848"/>
          <a:ext cx="8403273" cy="518160"/>
        </p:xfrm>
        <a:graphic>
          <a:graphicData uri="http://schemas.openxmlformats.org/drawingml/2006/table">
            <a:tbl>
              <a:tblPr/>
              <a:tblGrid>
                <a:gridCol w="2012950"/>
                <a:gridCol w="208280"/>
                <a:gridCol w="1770062"/>
                <a:gridCol w="420688"/>
                <a:gridCol w="1771650"/>
                <a:gridCol w="208280"/>
                <a:gridCol w="2011363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driver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engineer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teacher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doctor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188640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leaving the local secondary school, </a:t>
            </a:r>
            <a:r>
              <a:rPr lang="en-US" sz="40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</a:t>
            </a:r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decided to be a </a:t>
            </a:r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47"/>
          <p:cNvSpPr>
            <a:spLocks noChangeArrowheads="1"/>
          </p:cNvSpPr>
          <p:nvPr/>
        </p:nvSpPr>
        <p:spPr bwMode="auto">
          <a:xfrm>
            <a:off x="6804248" y="1916832"/>
            <a:ext cx="2087562" cy="1079500"/>
          </a:xfrm>
          <a:prstGeom prst="ellipse">
            <a:avLst/>
          </a:prstGeom>
          <a:solidFill>
            <a:srgbClr val="FF0000">
              <a:alpha val="0"/>
            </a:srgbClr>
          </a:solidFill>
          <a:ln w="76200">
            <a:solidFill>
              <a:srgbClr val="003300"/>
            </a:solidFill>
            <a:round/>
            <a:headEnd/>
            <a:tailEnd/>
          </a:ln>
          <a:effectLst>
            <a:glow rad="63500">
              <a:srgbClr val="00FF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550861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57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973894"/>
              </p:ext>
            </p:extLst>
          </p:nvPr>
        </p:nvGraphicFramePr>
        <p:xfrm>
          <a:off x="251520" y="2671177"/>
          <a:ext cx="8403273" cy="944880"/>
        </p:xfrm>
        <a:graphic>
          <a:graphicData uri="http://schemas.openxmlformats.org/drawingml/2006/table">
            <a:tbl>
              <a:tblPr/>
              <a:tblGrid>
                <a:gridCol w="2012950"/>
                <a:gridCol w="208280"/>
                <a:gridCol w="1770062"/>
                <a:gridCol w="420688"/>
                <a:gridCol w="1771650"/>
                <a:gridCol w="208280"/>
                <a:gridCol w="2011363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flying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cookery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forestry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driving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556" y="116632"/>
            <a:ext cx="89789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Clearly, the </a:t>
            </a:r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course 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not to his taste, and his brother Ivan soon persuaded him to transfer to a </a:t>
            </a:r>
            <a:r>
              <a:rPr 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school.</a:t>
            </a:r>
            <a:endParaRPr lang="ru-RU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47"/>
          <p:cNvSpPr>
            <a:spLocks noChangeArrowheads="1"/>
          </p:cNvSpPr>
          <p:nvPr/>
        </p:nvSpPr>
        <p:spPr bwMode="auto">
          <a:xfrm>
            <a:off x="4547026" y="2492896"/>
            <a:ext cx="2087562" cy="1079500"/>
          </a:xfrm>
          <a:prstGeom prst="ellipse">
            <a:avLst/>
          </a:prstGeom>
          <a:solidFill>
            <a:srgbClr val="FF0000">
              <a:alpha val="0"/>
            </a:srgbClr>
          </a:solidFill>
          <a:ln w="76200">
            <a:solidFill>
              <a:srgbClr val="003300"/>
            </a:solidFill>
            <a:round/>
            <a:headEnd/>
            <a:tailEnd/>
          </a:ln>
          <a:effectLst>
            <a:glow rad="63500">
              <a:srgbClr val="00FF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5501"/>
            <a:ext cx="3421579" cy="298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630808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Andrian</a:t>
            </a:r>
            <a:r>
              <a:rPr lang="en-US" dirty="0" smtClean="0"/>
              <a:t> with his Mother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62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272470"/>
              </p:ext>
            </p:extLst>
          </p:nvPr>
        </p:nvGraphicFramePr>
        <p:xfrm>
          <a:off x="477573" y="1987859"/>
          <a:ext cx="8403273" cy="518160"/>
        </p:xfrm>
        <a:graphic>
          <a:graphicData uri="http://schemas.openxmlformats.org/drawingml/2006/table">
            <a:tbl>
              <a:tblPr/>
              <a:tblGrid>
                <a:gridCol w="2012950"/>
                <a:gridCol w="208280"/>
                <a:gridCol w="1770062"/>
                <a:gridCol w="420688"/>
                <a:gridCol w="1771650"/>
                <a:gridCol w="208280"/>
                <a:gridCol w="2011363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Marine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Military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Armed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8864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life changed completely once he was drafted into the Soviet </a:t>
            </a:r>
            <a:r>
              <a:rPr lang="en-US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Force 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1950. </a:t>
            </a:r>
            <a:endParaRPr lang="ru-RU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47"/>
          <p:cNvSpPr>
            <a:spLocks noChangeArrowheads="1"/>
          </p:cNvSpPr>
          <p:nvPr/>
        </p:nvSpPr>
        <p:spPr bwMode="auto">
          <a:xfrm>
            <a:off x="4643400" y="1772816"/>
            <a:ext cx="2087562" cy="1079500"/>
          </a:xfrm>
          <a:prstGeom prst="ellipse">
            <a:avLst/>
          </a:prstGeom>
          <a:solidFill>
            <a:srgbClr val="FF0000">
              <a:alpha val="0"/>
            </a:srgbClr>
          </a:solidFill>
          <a:ln w="76200">
            <a:solidFill>
              <a:srgbClr val="003300"/>
            </a:solidFill>
            <a:round/>
            <a:headEnd/>
            <a:tailEnd/>
          </a:ln>
          <a:effectLst>
            <a:glow rad="63500">
              <a:srgbClr val="00FF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36" y="3140968"/>
            <a:ext cx="4752528" cy="346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20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314700"/>
              </p:ext>
            </p:extLst>
          </p:nvPr>
        </p:nvGraphicFramePr>
        <p:xfrm>
          <a:off x="272267" y="4149080"/>
          <a:ext cx="8403273" cy="518160"/>
        </p:xfrm>
        <a:graphic>
          <a:graphicData uri="http://schemas.openxmlformats.org/drawingml/2006/table">
            <a:tbl>
              <a:tblPr/>
              <a:tblGrid>
                <a:gridCol w="2012950"/>
                <a:gridCol w="208280"/>
                <a:gridCol w="1770062"/>
                <a:gridCol w="420688"/>
                <a:gridCol w="1771650"/>
                <a:gridCol w="208280"/>
                <a:gridCol w="2011363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aviator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fighter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pilot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steward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0396" y="116632"/>
            <a:ext cx="87960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training as an aircraft gunner and radio operator, he was sent to Chernigov Air Force Pilots </a:t>
            </a:r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School, transferred 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Frunze fighter pilot training school in 1951, he graduated three years later and was assigned to MiG-17 </a:t>
            </a:r>
            <a:r>
              <a:rPr lang="en-US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units 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Moscow area.</a:t>
            </a:r>
            <a:endParaRPr lang="ru-RU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47"/>
          <p:cNvSpPr>
            <a:spLocks noChangeArrowheads="1"/>
          </p:cNvSpPr>
          <p:nvPr/>
        </p:nvSpPr>
        <p:spPr bwMode="auto">
          <a:xfrm>
            <a:off x="2437311" y="3861048"/>
            <a:ext cx="2087562" cy="1079500"/>
          </a:xfrm>
          <a:prstGeom prst="ellipse">
            <a:avLst/>
          </a:prstGeom>
          <a:solidFill>
            <a:srgbClr val="FF0000">
              <a:alpha val="0"/>
            </a:srgbClr>
          </a:solidFill>
          <a:ln w="76200">
            <a:solidFill>
              <a:srgbClr val="003300"/>
            </a:solidFill>
            <a:round/>
            <a:headEnd/>
            <a:tailEnd/>
          </a:ln>
          <a:effectLst>
            <a:glow rad="63500">
              <a:srgbClr val="00FF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1"/>
          <a:stretch/>
        </p:blipFill>
        <p:spPr bwMode="auto">
          <a:xfrm>
            <a:off x="5220072" y="4940548"/>
            <a:ext cx="2095500" cy="166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93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551</TotalTime>
  <Words>310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Mylar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End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24</cp:revision>
  <dcterms:created xsi:type="dcterms:W3CDTF">2014-10-02T11:42:35Z</dcterms:created>
  <dcterms:modified xsi:type="dcterms:W3CDTF">2014-11-09T07:24:04Z</dcterms:modified>
</cp:coreProperties>
</file>