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58" r:id="rId4"/>
    <p:sldId id="28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59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vk.com/historyofconscience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isdomcode.info/ru/quotes/authors/50026.html?page=3" TargetMode="External"/><Relationship Id="rId3" Type="http://schemas.openxmlformats.org/officeDocument/2006/relationships/hyperlink" Target="http://www.child-library.ru/resources-LIHACHEV-zitati.html" TargetMode="External"/><Relationship Id="rId7" Type="http://schemas.openxmlformats.org/officeDocument/2006/relationships/hyperlink" Target="http://www.inpearls.ru/author/17979" TargetMode="External"/><Relationship Id="rId2" Type="http://schemas.openxmlformats.org/officeDocument/2006/relationships/hyperlink" Target="http://www.litmir.net/br/?b=4936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itaty.info/man/dmitrii-sergeevich-lihachev" TargetMode="External"/><Relationship Id="rId5" Type="http://schemas.openxmlformats.org/officeDocument/2006/relationships/hyperlink" Target="http://oopnm.ru/2012/04/chitaya-d-s-lixacheva/" TargetMode="External"/><Relationship Id="rId4" Type="http://schemas.openxmlformats.org/officeDocument/2006/relationships/hyperlink" Target="http://quoty.ru/authors/Dmitriy_Lihachev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Дмитрий Лихачёв и его мудрость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Лекционная дискуссия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861048"/>
            <a:ext cx="774035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r"/>
            <a:r>
              <a:rPr lang="ru-RU" sz="2000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r"/>
            <a:r>
              <a:rPr lang="ru-RU" sz="2000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r"/>
            <a:r>
              <a:rPr lang="ru-RU" sz="2000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2000" b="1" dirty="0" err="1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Arial Black" panose="020B0A04020102020204" pitchFamily="34" charset="0"/>
              </a:rPr>
              <a:t>Чадукасинская</a:t>
            </a:r>
            <a:r>
              <a:rPr lang="ru-RU" sz="2000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Arial Black" panose="020B0A04020102020204" pitchFamily="34" charset="0"/>
              </a:rPr>
              <a:t> ООШ» </a:t>
            </a:r>
          </a:p>
          <a:p>
            <a:pPr algn="r"/>
            <a:r>
              <a:rPr lang="ru-RU" sz="2000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Arial Black" panose="020B0A04020102020204" pitchFamily="34" charset="0"/>
              </a:rPr>
              <a:t>Красноармейского района </a:t>
            </a:r>
          </a:p>
          <a:p>
            <a:pPr algn="r"/>
            <a:r>
              <a:rPr lang="ru-RU" sz="2000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Arial Black" panose="020B0A04020102020204" pitchFamily="34" charset="0"/>
              </a:rPr>
              <a:t>Чувашской </a:t>
            </a:r>
            <a:r>
              <a:rPr lang="ru-RU" sz="2000" b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Arial Black" panose="020B0A04020102020204" pitchFamily="34" charset="0"/>
              </a:rPr>
              <a:t>Республики</a:t>
            </a:r>
            <a:endParaRPr lang="en-US" sz="2000" b="1" dirty="0" smtClean="0">
              <a:ln w="900" cmpd="sng">
                <a:solidFill>
                  <a:srgbClr val="4F81BD">
                    <a:satMod val="190000"/>
                    <a:alpha val="55000"/>
                  </a:srgbClr>
                </a:solidFill>
                <a:prstDash val="solid"/>
              </a:ln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  <a:latin typeface="Arial Black" panose="020B0A04020102020204" pitchFamily="34" charset="0"/>
            </a:endParaRPr>
          </a:p>
          <a:p>
            <a:pPr algn="r"/>
            <a:endParaRPr lang="ru-RU" sz="1200" b="1" dirty="0" smtClean="0">
              <a:ln w="900" cmpd="sng">
                <a:solidFill>
                  <a:srgbClr val="4F81BD">
                    <a:satMod val="190000"/>
                    <a:alpha val="55000"/>
                  </a:srgbClr>
                </a:solidFill>
                <a:prstDash val="solid"/>
              </a:ln>
              <a:solidFill>
                <a:srgbClr val="4F81BD">
                  <a:satMod val="200000"/>
                  <a:tint val="3000"/>
                </a:srgbClr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  <a:latin typeface="Arial Black" panose="020B0A04020102020204" pitchFamily="34" charset="0"/>
            </a:endParaRPr>
          </a:p>
          <a:p>
            <a:pPr algn="r"/>
            <a:endParaRPr lang="ru-RU" sz="1200" b="1" dirty="0">
              <a:ln w="900" cmpd="sng">
                <a:solidFill>
                  <a:srgbClr val="4F81BD">
                    <a:satMod val="190000"/>
                    <a:alpha val="55000"/>
                  </a:srgbClr>
                </a:solidFill>
                <a:prstDash val="solid"/>
              </a:ln>
              <a:solidFill>
                <a:srgbClr val="4F81BD">
                  <a:satMod val="200000"/>
                  <a:tint val="3000"/>
                </a:srgbClr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  <a:latin typeface="Arial Black" panose="020B0A04020102020204" pitchFamily="34" charset="0"/>
            </a:endParaRPr>
          </a:p>
          <a:p>
            <a:pPr algn="r"/>
            <a:endParaRPr lang="en-US" sz="1200" b="1" dirty="0">
              <a:ln w="900" cmpd="sng">
                <a:solidFill>
                  <a:srgbClr val="4F81BD">
                    <a:satMod val="190000"/>
                    <a:alpha val="55000"/>
                  </a:srgbClr>
                </a:solidFill>
                <a:prstDash val="solid"/>
              </a:ln>
              <a:solidFill>
                <a:srgbClr val="4F81BD">
                  <a:satMod val="200000"/>
                  <a:tint val="3000"/>
                </a:srgbClr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  <a:latin typeface="Arial Black" panose="020B0A04020102020204" pitchFamily="34" charset="0"/>
            </a:endParaRPr>
          </a:p>
          <a:p>
            <a:r>
              <a:rPr lang="en-US" sz="2800" b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Arial Black" panose="020B0A04020102020204" pitchFamily="34" charset="0"/>
              </a:rPr>
              <a:t>2014</a:t>
            </a:r>
            <a:endParaRPr lang="ru-RU" sz="2800" b="1" dirty="0">
              <a:ln w="900" cmpd="sng">
                <a:solidFill>
                  <a:srgbClr val="4F81BD">
                    <a:satMod val="190000"/>
                    <a:alpha val="55000"/>
                  </a:srgbClr>
                </a:solidFill>
                <a:prstDash val="solid"/>
              </a:ln>
              <a:solidFill>
                <a:srgbClr val="4F81BD">
                  <a:satMod val="200000"/>
                  <a:tint val="3000"/>
                </a:srgbClr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291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О культуре провинции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indent="0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«Прежде всего надо спасать культуру провинции... Большинство талантов и гениев в нашей стране родилось и получило первоначальное образование не в Петербурге и не в Москве. Эти города только собирали все лучшее,...но рождала гениев именно провинция.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Verdana"/>
              </a:rPr>
              <a:t>Следует помнить одну забытую истину: в столицах живет по преимуществу „население“, народ же живет в стране, в стране многих сотен городов и сел»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4830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Об интеллигентности и чтении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«Многие думают, что раз приобретенная интеллигентность затем остается на всю жизнь. Заблуждение! Огонек интеллигентности надо поддерживать. Читать, и читать с выбором: чтение — главный, хотя и не единственный воспитатель интеллигентности и главное ее «топливо». «Не угашайте духа!»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1252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О языке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«Одно из главных проявлений культуры — язык. Язык не просто средство коммуникации, но прежде всего </a:t>
            </a:r>
            <a:r>
              <a:rPr lang="ru-RU" i="1" dirty="0" err="1">
                <a:solidFill>
                  <a:srgbClr val="000000"/>
                </a:solidFill>
                <a:latin typeface="Verdana"/>
              </a:rPr>
              <a:t>творец</a:t>
            </a:r>
            <a:r>
              <a:rPr lang="ru-RU" dirty="0" err="1">
                <a:solidFill>
                  <a:srgbClr val="000000"/>
                </a:solidFill>
                <a:latin typeface="Verdana"/>
              </a:rPr>
              <a:t>,</a:t>
            </a:r>
            <a:r>
              <a:rPr lang="ru-RU" i="1" dirty="0" err="1">
                <a:solidFill>
                  <a:srgbClr val="000000"/>
                </a:solidFill>
                <a:latin typeface="Verdana"/>
              </a:rPr>
              <a:t>созидатель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. Не только культура, но и весь мир берет свое начало в Слове»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4672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Об учителе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indent="0">
              <a:buNone/>
            </a:pPr>
            <a:r>
              <a:rPr lang="ru-RU" dirty="0">
                <a:solidFill>
                  <a:srgbClr val="000000"/>
                </a:solidFill>
                <a:latin typeface="times"/>
              </a:rPr>
              <a:t>Я принимаю близко к сердцу все заботы учителей, потому что всегда считал эту профессию самой главной на свете. Учительство - это искусство, труд не менее творческий, чем труд писателя и композитора, но более тяжелый и ответственный. Учитель обращается к душе человеческой не через музыку, как композитор, не с помощью красок, как художник, а впрямую. Воспитывает личностью своей, своими знаниями и любовью, своим отношением к миру...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7471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 </a:t>
            </a:r>
            <a:r>
              <a:rPr lang="ru-RU" sz="2800" dirty="0" err="1" smtClean="0"/>
              <a:t>бездельничании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ru-RU" dirty="0" err="1">
                <a:solidFill>
                  <a:srgbClr val="000000"/>
                </a:solidFill>
                <a:latin typeface="times"/>
              </a:rPr>
              <a:t>Бездельничание</a:t>
            </a:r>
            <a:r>
              <a:rPr lang="ru-RU" dirty="0">
                <a:solidFill>
                  <a:srgbClr val="000000"/>
                </a:solidFill>
                <a:latin typeface="times"/>
              </a:rPr>
              <a:t> вовсе не состоит в том, что человек сидит без дела, сложа руки в буквальном смысле. Нет, бездельник вечно занят, пустословит по телефону, иногда часами ходит в гости, сидит у телевизора и смотрит все подряд, долго спит, придумывает себе разные дела. Вообще бездельник всегда очень занят.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5728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О книгах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ru-RU" dirty="0">
                <a:solidFill>
                  <a:srgbClr val="000000"/>
                </a:solidFill>
                <a:latin typeface="times"/>
              </a:rPr>
              <a:t>Книга - одно из самых великих созданий человеческой культуры. И потому, самое главное в культуре любой страны - как бы это не казалось для кого-то странным, - библиотеки.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"/>
              </a:rPr>
              <a:t>      Даже если погибнут университеты, институты, культура может восстановиться, если есть хорошо организованные библиотеки.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0385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О самом главном в жизни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indent="0">
              <a:buNone/>
            </a:pPr>
            <a:r>
              <a:rPr lang="ru-RU" dirty="0">
                <a:solidFill>
                  <a:srgbClr val="800000"/>
                </a:solidFill>
                <a:latin typeface="Arial"/>
              </a:rPr>
              <a:t>«Что же самое главное в жизни? Главное может быть в оттенках у каждого свое собственное, неповторимое. Но все же главное должно быть у каждого человека. Жизнь не должна рассыпаться на мелочи, растворяться в каждодневных заботах».</a:t>
            </a:r>
            <a:endParaRPr lang="ru-RU" dirty="0">
              <a:solidFill>
                <a:srgbClr val="3D3D3D"/>
              </a:solidFill>
              <a:latin typeface="Arial"/>
            </a:endParaRPr>
          </a:p>
          <a:p>
            <a:pPr indent="0">
              <a:buNone/>
            </a:pPr>
            <a:r>
              <a:rPr lang="ru-RU" dirty="0">
                <a:solidFill>
                  <a:srgbClr val="800000"/>
                </a:solidFill>
                <a:latin typeface="Arial"/>
              </a:rPr>
              <a:t> «Человек должен уметь не просто подниматься, но подниматься над самим собой, над своими личными повседневными заботами и думать о смысле своей жизни – оглядывать прошлое и заглядывать в будущее».</a:t>
            </a:r>
            <a:endParaRPr lang="ru-RU" b="0" i="0" dirty="0">
              <a:solidFill>
                <a:srgbClr val="3D3D3D"/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6734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cap="none" spc="0" dirty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О "БАРХАТНОЙ КНИГЕ ЧЕЛОВЕЧЕСТВА</a:t>
            </a:r>
            <a:r>
              <a:rPr lang="ru-RU" sz="2000" b="1" cap="none" spc="0" dirty="0" smtClean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"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204864"/>
            <a:ext cx="7488832" cy="3048001"/>
          </a:xfrm>
        </p:spPr>
        <p:txBody>
          <a:bodyPr>
            <a:normAutofit fontScale="25000" lnSpcReduction="20000"/>
          </a:bodyPr>
          <a:lstStyle/>
          <a:p>
            <a:pPr indent="0">
              <a:buNone/>
            </a:pPr>
            <a:r>
              <a:rPr lang="ru-RU" sz="6400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Убежден</a:t>
            </a:r>
            <a:r>
              <a:rPr lang="ru-RU" sz="6400" b="1" dirty="0">
                <a:solidFill>
                  <a:srgbClr val="000000"/>
                </a:solidFill>
                <a:latin typeface="Arial Black" panose="020B0A04020102020204" pitchFamily="34" charset="0"/>
              </a:rPr>
              <a:t>, что жизненно необходимы такие труды, как </a:t>
            </a:r>
            <a:r>
              <a:rPr lang="ru-RU" sz="6400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История человеческой совести. </a:t>
            </a:r>
            <a:r>
              <a:rPr lang="ru-RU" sz="6400" b="1" dirty="0">
                <a:solidFill>
                  <a:srgbClr val="000000"/>
                </a:solidFill>
                <a:latin typeface="Arial Black" panose="020B0A04020102020204" pitchFamily="34" charset="0"/>
              </a:rPr>
              <a:t>История совести должна быть и историей ошибок — отдельных государств, политиков, и историей совестливых людей и совестливых государственных деятелей.</a:t>
            </a:r>
            <a:r>
              <a:rPr lang="ru-RU" sz="6400" b="1" dirty="0">
                <a:solidFill>
                  <a:srgbClr val="696969"/>
                </a:solidFill>
                <a:latin typeface="Arial Black" panose="020B0A04020102020204" pitchFamily="34" charset="0"/>
                <a:hlinkClick r:id="rId2"/>
              </a:rPr>
              <a:t> </a:t>
            </a:r>
            <a:r>
              <a:rPr lang="ru-RU" sz="6400" b="1" dirty="0">
                <a:solidFill>
                  <a:srgbClr val="000000"/>
                </a:solidFill>
                <a:latin typeface="Arial Black" panose="020B0A04020102020204" pitchFamily="34" charset="0"/>
              </a:rPr>
              <a:t> </a:t>
            </a:r>
            <a:r>
              <a:rPr lang="ru-RU" sz="6400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История совести должна </a:t>
            </a:r>
            <a:r>
              <a:rPr lang="ru-RU" sz="6400" b="1" dirty="0">
                <a:solidFill>
                  <a:srgbClr val="000000"/>
                </a:solidFill>
                <a:latin typeface="Arial Black" panose="020B0A04020102020204" pitchFamily="34" charset="0"/>
              </a:rPr>
              <a:t>создаваться под знаком борьбы со </a:t>
            </a:r>
            <a:r>
              <a:rPr lang="ru-RU" sz="6400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всякого </a:t>
            </a:r>
            <a:r>
              <a:rPr lang="ru-RU" sz="6400" b="1" dirty="0">
                <a:solidFill>
                  <a:srgbClr val="000000"/>
                </a:solidFill>
                <a:latin typeface="Arial Black" panose="020B0A04020102020204" pitchFamily="34" charset="0"/>
              </a:rPr>
              <a:t>рода национализмом — страшной опасностью наших дней. Настало время мыслить категориями </a:t>
            </a:r>
            <a:r>
              <a:rPr lang="ru-RU" sz="6400" b="1" dirty="0" err="1">
                <a:solidFill>
                  <a:srgbClr val="000000"/>
                </a:solidFill>
                <a:latin typeface="Arial Black" panose="020B0A04020102020204" pitchFamily="34" charset="0"/>
              </a:rPr>
              <a:t>макросоциума</a:t>
            </a:r>
            <a:r>
              <a:rPr lang="ru-RU" sz="6400" b="1" dirty="0">
                <a:solidFill>
                  <a:srgbClr val="000000"/>
                </a:solidFill>
                <a:latin typeface="Arial Black" panose="020B0A04020102020204" pitchFamily="34" charset="0"/>
              </a:rPr>
              <a:t>. Каждый должен воспитать в себе </a:t>
            </a:r>
            <a:r>
              <a:rPr lang="ru-RU" sz="6400" b="1" dirty="0">
                <a:solidFill>
                  <a:srgbClr val="FF0000"/>
                </a:solidFill>
                <a:latin typeface="Arial Black" panose="020B0A04020102020204" pitchFamily="34" charset="0"/>
              </a:rPr>
              <a:t>Гражданина мира </a:t>
            </a:r>
            <a:r>
              <a:rPr lang="ru-RU" sz="6400" b="1" dirty="0">
                <a:solidFill>
                  <a:srgbClr val="000000"/>
                </a:solidFill>
                <a:latin typeface="Arial Black" panose="020B0A04020102020204" pitchFamily="34" charset="0"/>
              </a:rPr>
              <a:t>— независимо от того, в каком полушарии и стране он живет, какого цвета его кожа и какого он вероисповедания.</a:t>
            </a:r>
            <a:r>
              <a:rPr lang="ru-RU" sz="4800" b="1" u="sng" dirty="0">
                <a:latin typeface="Arial Black" panose="020B0A04020102020204" pitchFamily="34" charset="0"/>
              </a:rPr>
              <a:t/>
            </a:r>
            <a:br>
              <a:rPr lang="ru-RU" sz="4800" b="1" u="sng" dirty="0">
                <a:latin typeface="Arial Black" panose="020B0A04020102020204" pitchFamily="34" charset="0"/>
              </a:rPr>
            </a:br>
            <a:endParaRPr lang="ru-RU" b="1" u="sng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403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источник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indent="0">
              <a:buNone/>
            </a:pPr>
            <a:r>
              <a:rPr lang="en-US" dirty="0">
                <a:hlinkClick r:id="rId2"/>
              </a:rPr>
              <a:t>http://www.litmir.net/br/?</a:t>
            </a:r>
            <a:r>
              <a:rPr lang="en-US" dirty="0" smtClean="0">
                <a:hlinkClick r:id="rId2"/>
              </a:rPr>
              <a:t>b=49366</a:t>
            </a:r>
            <a:endParaRPr lang="ru-RU" dirty="0" smtClean="0"/>
          </a:p>
          <a:p>
            <a:pPr indent="0">
              <a:buNone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www.child-library.ru/resources-LIHACHEV-zitati.html</a:t>
            </a:r>
            <a:endParaRPr lang="ru-RU" dirty="0" smtClean="0"/>
          </a:p>
          <a:p>
            <a:pPr indent="0">
              <a:buNone/>
            </a:pPr>
            <a:r>
              <a:rPr lang="en-US" dirty="0">
                <a:hlinkClick r:id="rId4"/>
              </a:rPr>
              <a:t>http://quoty.ru/authors/Dmitriy_Lihachev</a:t>
            </a:r>
            <a:r>
              <a:rPr lang="en-US" dirty="0" smtClean="0">
                <a:hlinkClick r:id="rId4"/>
              </a:rPr>
              <a:t>/</a:t>
            </a:r>
            <a:endParaRPr lang="ru-RU" dirty="0" smtClean="0"/>
          </a:p>
          <a:p>
            <a:pPr indent="0">
              <a:buNone/>
            </a:pPr>
            <a:r>
              <a:rPr lang="en-US" dirty="0">
                <a:hlinkClick r:id="rId5"/>
              </a:rPr>
              <a:t>http://oopnm.ru/2012/04/chitaya-d-s-lixacheva</a:t>
            </a:r>
            <a:r>
              <a:rPr lang="en-US" dirty="0" smtClean="0">
                <a:hlinkClick r:id="rId5"/>
              </a:rPr>
              <a:t>/</a:t>
            </a:r>
            <a:endParaRPr lang="ru-RU" dirty="0" smtClean="0"/>
          </a:p>
          <a:p>
            <a:pPr indent="0">
              <a:buNone/>
            </a:pPr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citaty.info/man/dmitrii-sergeevich-lihachev</a:t>
            </a:r>
            <a:endParaRPr lang="ru-RU" dirty="0" smtClean="0"/>
          </a:p>
          <a:p>
            <a:pPr indent="0">
              <a:buNone/>
            </a:pPr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www.inpearls.ru/author/17979</a:t>
            </a:r>
            <a:endParaRPr lang="ru-RU" dirty="0" smtClean="0"/>
          </a:p>
          <a:p>
            <a:pPr indent="0">
              <a:buNone/>
            </a:pPr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www.wisdomcode.info/ru/quotes/authors/50026.html?page=3</a:t>
            </a:r>
            <a:endParaRPr lang="ru-RU" dirty="0" smtClean="0"/>
          </a:p>
          <a:p>
            <a:pPr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8443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94"/>
          <a:stretch/>
        </p:blipFill>
        <p:spPr bwMode="auto">
          <a:xfrm>
            <a:off x="1135832" y="1129292"/>
            <a:ext cx="6910442" cy="44466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61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700" dirty="0">
                <a:latin typeface="Arial Black" panose="020B0A04020102020204" pitchFamily="34" charset="0"/>
              </a:rPr>
              <a:t>Владимир Путин </a:t>
            </a:r>
            <a:r>
              <a:rPr lang="en-US" sz="2700" dirty="0" smtClean="0">
                <a:latin typeface="Arial Black" panose="020B0A04020102020204" pitchFamily="34" charset="0"/>
              </a:rPr>
              <a:t/>
            </a:r>
            <a:br>
              <a:rPr lang="en-US" sz="2700" dirty="0" smtClean="0">
                <a:latin typeface="Arial Black" panose="020B0A04020102020204" pitchFamily="34" charset="0"/>
              </a:rPr>
            </a:br>
            <a:r>
              <a:rPr lang="ru-RU" sz="2700" dirty="0" smtClean="0">
                <a:latin typeface="Arial Black" panose="020B0A04020102020204" pitchFamily="34" charset="0"/>
              </a:rPr>
              <a:t>о </a:t>
            </a:r>
            <a:r>
              <a:rPr lang="ru-RU" sz="2700" dirty="0" err="1">
                <a:latin typeface="Arial Black" panose="020B0A04020102020204" pitchFamily="34" charset="0"/>
              </a:rPr>
              <a:t>Д.С.Лихачёве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438400"/>
            <a:ext cx="6584776" cy="3048001"/>
          </a:xfrm>
        </p:spPr>
        <p:txBody>
          <a:bodyPr>
            <a:noAutofit/>
          </a:bodyPr>
          <a:lstStyle/>
          <a:p>
            <a:pPr indent="0" algn="just">
              <a:buNone/>
            </a:pPr>
            <a:r>
              <a:rPr lang="ru-RU" sz="2000" i="1" dirty="0" smtClean="0">
                <a:solidFill>
                  <a:srgbClr val="000000"/>
                </a:solidFill>
                <a:latin typeface="Verdana"/>
              </a:rPr>
              <a:t>Идеи </a:t>
            </a:r>
            <a:r>
              <a:rPr lang="ru-RU" sz="2000" i="1" dirty="0">
                <a:solidFill>
                  <a:srgbClr val="000000"/>
                </a:solidFill>
                <a:latin typeface="Verdana"/>
              </a:rPr>
              <a:t>этого величайшего мыслителя и гуманиста сейчас как никогда актуальны. Сегодня, когда миру реально угрожает идеология экстремизма и террора, ценности гуманизма остаются одним из принципиальных средств противодействия этому злу.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31039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О </a:t>
            </a:r>
            <a:r>
              <a:rPr lang="ru-RU" sz="2400" dirty="0"/>
              <a:t>д</a:t>
            </a:r>
            <a:r>
              <a:rPr lang="ru-RU" sz="2400" dirty="0" smtClean="0"/>
              <a:t>обром и прекрасном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ru-RU" dirty="0">
                <a:solidFill>
                  <a:srgbClr val="800000"/>
                </a:solidFill>
                <a:latin typeface="Arial"/>
              </a:rPr>
              <a:t>«Для восприятия красоты окружающего человек сам должен быть душевно красив, глубок, стоять на правильных жизненных позициях. Попробуйте держать бинокль в дрожащих руках – ничего не увидите».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2000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Verdana"/>
              </a:rPr>
              <a:t>ОБ ОТСТАИВАНИИ СВОЕЙ ГРАЖДАНСКОЙ ПОЗИЦИИ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indent="0" algn="ctr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Даже в случаях тупиковых, когда все глухо, когда вас не слышат, — будьте добры высказывать свое мнение. Не отмалчивайтесь, выступайте. Я заставлю себя выступать, чтобы прозвучал хоть один голос. Пусть люди знают, что кто-то протестует, что не все смирились. Каждый человек должен заявлять свою позицию. Не можете публично, — хотя бы друзьям, хотя бы семье.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0009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О сохранении культуры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indent="0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«Если мы сохраним нашу культуру и все то, что способствует ее развитию, — библиотеки, музеи, архивы, школы, университеты, периодику (особенно типичные для России „толстые“ журналы) — если сохраним неиспорченным наш богатейший язык, литературу, музыкальное образование, научные институты, то мы безусловно будем занимать ведущее место на Севере Европы и Азии»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9507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Об обиде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«Обижаться следует только тогда, когда вас хотят обидеть, если же говорят что-то невежливое по невоспитанности, по неловкости, просто ошибаются, — обижаться нельзя»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8520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О морали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«Отсутствие морали вносит хаос в социальную жизнь. Без морали в обществе уже не действуют экономические законы и невозможны никакие дипломатические соглашения»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7507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О музыке, шуме и зле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ru-RU" dirty="0">
                <a:solidFill>
                  <a:srgbClr val="000000"/>
                </a:solidFill>
                <a:latin typeface="Verdana"/>
              </a:rPr>
              <a:t>«Есть музыка времени и есть шум времени. Шум часто заглушает музыку. Ибо шум может быть безмерно велик, а музыка звучит в заданных ей композитором нормах. Зло знает это и поэтому всегда очень шумливо»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61020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331</TotalTime>
  <Words>503</Words>
  <Application>Microsoft Office PowerPoint</Application>
  <PresentationFormat>Экран (4:3)</PresentationFormat>
  <Paragraphs>51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Кутюр</vt:lpstr>
      <vt:lpstr>Дмитрий Лихачёв и его мудрость</vt:lpstr>
      <vt:lpstr>Презентация PowerPoint</vt:lpstr>
      <vt:lpstr> Владимир Путин  о Д.С.Лихачёве</vt:lpstr>
      <vt:lpstr>О добром и прекрасном</vt:lpstr>
      <vt:lpstr>ОБ ОТСТАИВАНИИ СВОЕЙ ГРАЖДАНСКОЙ ПОЗИЦИИ</vt:lpstr>
      <vt:lpstr>О сохранении культуры</vt:lpstr>
      <vt:lpstr>Об обиде</vt:lpstr>
      <vt:lpstr>О морали </vt:lpstr>
      <vt:lpstr>О музыке, шуме и зле</vt:lpstr>
      <vt:lpstr>О культуре провинции</vt:lpstr>
      <vt:lpstr>Об интеллигентности и чтении</vt:lpstr>
      <vt:lpstr>О языке</vt:lpstr>
      <vt:lpstr>Об учителе</vt:lpstr>
      <vt:lpstr>О бездельничании</vt:lpstr>
      <vt:lpstr>О книгах</vt:lpstr>
      <vt:lpstr>О самом главном в жизни</vt:lpstr>
      <vt:lpstr>О "БАРХАТНОЙ КНИГЕ ЧЕЛОВЕЧЕСТВА"</vt:lpstr>
      <vt:lpstr>источник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10</cp:revision>
  <dcterms:created xsi:type="dcterms:W3CDTF">2014-11-04T10:53:13Z</dcterms:created>
  <dcterms:modified xsi:type="dcterms:W3CDTF">2014-11-09T07:52:31Z</dcterms:modified>
</cp:coreProperties>
</file>