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69" r:id="rId3"/>
    <p:sldId id="257" r:id="rId4"/>
    <p:sldId id="258" r:id="rId5"/>
    <p:sldId id="259" r:id="rId6"/>
    <p:sldId id="260" r:id="rId7"/>
    <p:sldId id="262" r:id="rId8"/>
    <p:sldId id="261" r:id="rId9"/>
    <p:sldId id="263" r:id="rId10"/>
    <p:sldId id="264" r:id="rId11"/>
    <p:sldId id="267" r:id="rId12"/>
    <p:sldId id="265" r:id="rId13"/>
    <p:sldId id="266" r:id="rId14"/>
    <p:sldId id="270" r:id="rId15"/>
    <p:sldId id="268" r:id="rId16"/>
  </p:sldIdLst>
  <p:sldSz cx="9144000" cy="6858000" type="screen4x3"/>
  <p:notesSz cx="6858000" cy="9144000"/>
  <p:custDataLst>
    <p:tags r:id="rId1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varScale="1">
        <p:scale>
          <a:sx n="69" d="100"/>
          <a:sy n="69" d="100"/>
        </p:scale>
        <p:origin x="-54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23CE0465-5ABB-44A3-AEBD-342604EB33F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CE0465-5ABB-44A3-AEBD-342604EB33F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CE0465-5ABB-44A3-AEBD-342604EB33F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CE0465-5ABB-44A3-AEBD-342604EB33FE}"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CE0465-5ABB-44A3-AEBD-342604EB33F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CE0465-5ABB-44A3-AEBD-342604EB33F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3CE0465-5ABB-44A3-AEBD-342604EB33F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3CE0465-5ABB-44A3-AEBD-342604EB33F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3CE0465-5ABB-44A3-AEBD-342604EB33FE}"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CE0465-5ABB-44A3-AEBD-342604EB33F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67B561BA-FC4C-4A25-B02F-FD70B11807C4}" type="datetimeFigureOut">
              <a:rPr lang="ru-RU" smtClean="0"/>
              <a:pPr/>
              <a:t>12.11.2014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23CE0465-5ABB-44A3-AEBD-342604EB33FE}"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B561BA-FC4C-4A25-B02F-FD70B11807C4}" type="datetimeFigureOut">
              <a:rPr lang="ru-RU" smtClean="0"/>
              <a:pPr/>
              <a:t>12.11.2014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CE0465-5ABB-44A3-AEBD-342604EB33FE}"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portaim.ru/index.php/legkaya/legkayatren/999-2011-04-23-17-40-24" TargetMode="External"/><Relationship Id="rId2" Type="http://schemas.openxmlformats.org/officeDocument/2006/relationships/hyperlink" Target="https://ru.wikipedia.org/wiki/" TargetMode="External"/><Relationship Id="rId1" Type="http://schemas.openxmlformats.org/officeDocument/2006/relationships/slideLayout" Target="../slideLayouts/slideLayout2.xml"/><Relationship Id="rId5" Type="http://schemas.openxmlformats.org/officeDocument/2006/relationships/hyperlink" Target="http://yandex.ru/images/search?text" TargetMode="External"/><Relationship Id="rId4" Type="http://schemas.openxmlformats.org/officeDocument/2006/relationships/hyperlink" Target="http://www.gto-normy.ru/beg-na-srednie-i-dlinnye-distantsi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772400" cy="1829761"/>
          </a:xfrm>
        </p:spPr>
        <p:txBody>
          <a:bodyPr>
            <a:normAutofit fontScale="90000"/>
          </a:bodyPr>
          <a:lstStyle/>
          <a:p>
            <a:pPr algn="ctr"/>
            <a:r>
              <a:rPr lang="ru-RU" sz="4000" dirty="0" smtClean="0">
                <a:effectLst/>
              </a:rPr>
              <a:t>Презентация по теме «Бег на средние дистанции» по физкультуре</a:t>
            </a:r>
            <a:r>
              <a:rPr lang="ru-RU" b="0" dirty="0">
                <a:effectLst/>
              </a:rPr>
              <a:t/>
            </a:r>
            <a:br>
              <a:rPr lang="ru-RU" b="0" dirty="0">
                <a:effectLst/>
              </a:rPr>
            </a:br>
            <a:endParaRPr lang="ru-RU" dirty="0"/>
          </a:p>
        </p:txBody>
      </p:sp>
      <p:sp>
        <p:nvSpPr>
          <p:cNvPr id="3" name="Подзаголовок 2"/>
          <p:cNvSpPr>
            <a:spLocks noGrp="1"/>
          </p:cNvSpPr>
          <p:nvPr>
            <p:ph type="subTitle" idx="1"/>
          </p:nvPr>
        </p:nvSpPr>
        <p:spPr>
          <a:xfrm>
            <a:off x="357158" y="4286256"/>
            <a:ext cx="8572560" cy="2357454"/>
          </a:xfrm>
        </p:spPr>
        <p:txBody>
          <a:bodyPr>
            <a:normAutofit/>
          </a:bodyPr>
          <a:lstStyle/>
          <a:p>
            <a:pPr algn="ctr"/>
            <a:r>
              <a:rPr lang="ru-RU" sz="2000" dirty="0" smtClean="0"/>
              <a:t>Работу выполнила: Дьяченко Татьяна, </a:t>
            </a:r>
          </a:p>
          <a:p>
            <a:pPr algn="ctr"/>
            <a:r>
              <a:rPr lang="ru-RU" sz="2000" dirty="0" smtClean="0"/>
              <a:t>ученица 10 класса МБОУ Сарасинской СОШ,</a:t>
            </a:r>
          </a:p>
          <a:p>
            <a:pPr algn="ctr"/>
            <a:r>
              <a:rPr lang="ru-RU" sz="2000" dirty="0" smtClean="0"/>
              <a:t>Руководитель: </a:t>
            </a:r>
            <a:r>
              <a:rPr lang="ru-RU" sz="2000" dirty="0" err="1" smtClean="0"/>
              <a:t>Биль</a:t>
            </a:r>
            <a:r>
              <a:rPr lang="ru-RU" sz="2000" dirty="0" smtClean="0"/>
              <a:t> Андрей </a:t>
            </a:r>
            <a:r>
              <a:rPr lang="ru-RU" sz="2000" dirty="0" err="1" smtClean="0"/>
              <a:t>Леович</a:t>
            </a:r>
            <a:r>
              <a:rPr lang="ru-RU" sz="2000" dirty="0" smtClean="0"/>
              <a:t>, учитель физкультуры МБОУ Сарасинской СОШ Алтайского района Алтайского края,</a:t>
            </a:r>
          </a:p>
          <a:p>
            <a:pPr algn="ctr"/>
            <a:r>
              <a:rPr lang="ru-RU" sz="2000" dirty="0" smtClean="0"/>
              <a:t>С. Сараса, Алтайский район, Алтайский край</a:t>
            </a:r>
          </a:p>
          <a:p>
            <a:pPr algn="ctr"/>
            <a:r>
              <a:rPr lang="ru-RU" sz="2000" dirty="0" smtClean="0"/>
              <a:t>Год создания: 2014</a:t>
            </a:r>
            <a:endParaRPr lang="ru-RU" sz="2000" dirty="0"/>
          </a:p>
        </p:txBody>
      </p:sp>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643174" y="1571612"/>
            <a:ext cx="3972030" cy="2643206"/>
          </a:xfrm>
          <a:prstGeom prst="rect">
            <a:avLst/>
          </a:prstGeom>
        </p:spPr>
      </p:pic>
    </p:spTree>
    <p:extLst>
      <p:ext uri="{BB962C8B-B14F-4D97-AF65-F5344CB8AC3E}">
        <p14:creationId xmlns="" xmlns:p14="http://schemas.microsoft.com/office/powerpoint/2010/main" val="932720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57158" y="642918"/>
            <a:ext cx="8229600" cy="4389437"/>
          </a:xfrm>
        </p:spPr>
        <p:txBody>
          <a:bodyPr/>
          <a:lstStyle/>
          <a:p>
            <a:pPr algn="just"/>
            <a:r>
              <a:rPr lang="ru-RU" dirty="0"/>
              <a:t>Более опытным бегунам поможет развить выносливость кросс по пересеченной местности и непрерывный бег в равномерном темпе в течение определенного времени. Продолжительность занятия зависит от уровня физической подготовленности спортсмена и может достигать полутора часов.</a:t>
            </a:r>
          </a:p>
        </p:txBody>
      </p:sp>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500562" y="3143248"/>
            <a:ext cx="2300067" cy="3456384"/>
          </a:xfrm>
          <a:prstGeom prst="rect">
            <a:avLst/>
          </a:prstGeom>
        </p:spPr>
      </p:pic>
    </p:spTree>
    <p:extLst>
      <p:ext uri="{BB962C8B-B14F-4D97-AF65-F5344CB8AC3E}">
        <p14:creationId xmlns="" xmlns:p14="http://schemas.microsoft.com/office/powerpoint/2010/main" val="1675518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00034" y="500042"/>
            <a:ext cx="8229600" cy="4389437"/>
          </a:xfrm>
        </p:spPr>
        <p:txBody>
          <a:bodyPr/>
          <a:lstStyle/>
          <a:p>
            <a:pPr algn="just"/>
            <a:r>
              <a:rPr lang="ru-RU" dirty="0"/>
              <a:t>Самое важное — подбирать нагрузку строго индивидуально, учитывая физическое состояние бегуна, постоянно следить за его пульсом и артериальным давлением, менять интенсивность тренировки в зависимости от этих показателей.</a:t>
            </a:r>
          </a:p>
        </p:txBody>
      </p:sp>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071670" y="2714620"/>
            <a:ext cx="5760640" cy="3833444"/>
          </a:xfrm>
          <a:prstGeom prst="rect">
            <a:avLst/>
          </a:prstGeom>
        </p:spPr>
      </p:pic>
    </p:spTree>
    <p:extLst>
      <p:ext uri="{BB962C8B-B14F-4D97-AF65-F5344CB8AC3E}">
        <p14:creationId xmlns="" xmlns:p14="http://schemas.microsoft.com/office/powerpoint/2010/main" val="3996492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28596" y="714356"/>
            <a:ext cx="8229600" cy="4389438"/>
          </a:xfrm>
        </p:spPr>
        <p:txBody>
          <a:bodyPr/>
          <a:lstStyle/>
          <a:p>
            <a:pPr algn="just"/>
            <a:r>
              <a:rPr lang="ru-RU" dirty="0"/>
              <a:t>Для развития скоростных качеств используется бег по различному рельефу местности, способствующий быстрому включению в работу различных групп мышц ног и их максимальному развитию. Также применяется темповый бег на длинные дистанции, в процессе которого необходимо с каждым километром наращивать скорость движения.</a:t>
            </a:r>
          </a:p>
        </p:txBody>
      </p:sp>
      <p:pic>
        <p:nvPicPr>
          <p:cNvPr id="5" name="Рисунок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427984" y="3645024"/>
            <a:ext cx="4165054" cy="2776703"/>
          </a:xfrm>
          <a:prstGeom prst="rect">
            <a:avLst/>
          </a:prstGeom>
        </p:spPr>
      </p:pic>
    </p:spTree>
    <p:extLst>
      <p:ext uri="{BB962C8B-B14F-4D97-AF65-F5344CB8AC3E}">
        <p14:creationId xmlns="" xmlns:p14="http://schemas.microsoft.com/office/powerpoint/2010/main" val="1325696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28596" y="714356"/>
            <a:ext cx="8229600" cy="4389438"/>
          </a:xfrm>
        </p:spPr>
        <p:txBody>
          <a:bodyPr/>
          <a:lstStyle/>
          <a:p>
            <a:pPr algn="just"/>
            <a:r>
              <a:rPr lang="ru-RU" dirty="0"/>
              <a:t>Для развития скоростных качеств используется бег по различному рельефу местности, способствующий быстрому включению в работу различных групп мышц ног и их максимальному развитию. Также применяется темповый бег на длинные дистанции, в процессе которого необходимо с каждым километром наращивать скорость движения.</a:t>
            </a:r>
          </a:p>
        </p:txBody>
      </p:sp>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139951" y="3717032"/>
            <a:ext cx="4203551" cy="2797272"/>
          </a:xfrm>
          <a:prstGeom prst="rect">
            <a:avLst/>
          </a:prstGeom>
        </p:spPr>
      </p:pic>
    </p:spTree>
    <p:extLst>
      <p:ext uri="{BB962C8B-B14F-4D97-AF65-F5344CB8AC3E}">
        <p14:creationId xmlns="" xmlns:p14="http://schemas.microsoft.com/office/powerpoint/2010/main" val="3181137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Источники</a:t>
            </a:r>
            <a:endParaRPr lang="ru-RU" dirty="0"/>
          </a:p>
        </p:txBody>
      </p:sp>
      <p:sp>
        <p:nvSpPr>
          <p:cNvPr id="3" name="Содержимое 2"/>
          <p:cNvSpPr>
            <a:spLocks noGrp="1"/>
          </p:cNvSpPr>
          <p:nvPr>
            <p:ph idx="1"/>
          </p:nvPr>
        </p:nvSpPr>
        <p:spPr/>
        <p:txBody>
          <a:bodyPr/>
          <a:lstStyle/>
          <a:p>
            <a:r>
              <a:rPr lang="en-US" dirty="0" smtClean="0">
                <a:hlinkClick r:id="rId2"/>
              </a:rPr>
              <a:t>https://ru.wikipedia.org/wiki</a:t>
            </a:r>
            <a:r>
              <a:rPr lang="en-US" dirty="0" smtClean="0">
                <a:hlinkClick r:id="rId2"/>
              </a:rPr>
              <a:t>/</a:t>
            </a:r>
            <a:endParaRPr lang="ru-RU" dirty="0" smtClean="0"/>
          </a:p>
          <a:p>
            <a:r>
              <a:rPr lang="en-US" dirty="0" smtClean="0">
                <a:hlinkClick r:id="rId3"/>
              </a:rPr>
              <a:t>http://</a:t>
            </a:r>
            <a:r>
              <a:rPr lang="en-US" dirty="0" smtClean="0">
                <a:hlinkClick r:id="rId3"/>
              </a:rPr>
              <a:t>sportaim.ru/index.php/legkaya/legkayatren/999-2011-04-23-17-40-24</a:t>
            </a:r>
            <a:endParaRPr lang="ru-RU" dirty="0" smtClean="0"/>
          </a:p>
          <a:p>
            <a:r>
              <a:rPr lang="en-US" dirty="0" smtClean="0">
                <a:hlinkClick r:id="rId4"/>
              </a:rPr>
              <a:t>http://www.gto-normy.ru/beg-na-srednie-i-dlinnye-distantsii</a:t>
            </a:r>
            <a:r>
              <a:rPr lang="en-US" dirty="0" smtClean="0">
                <a:hlinkClick r:id="rId4"/>
              </a:rPr>
              <a:t>/</a:t>
            </a:r>
            <a:endParaRPr lang="ru-RU" dirty="0" smtClean="0"/>
          </a:p>
          <a:p>
            <a:r>
              <a:rPr lang="ru-RU" dirty="0" smtClean="0"/>
              <a:t>Картинки: </a:t>
            </a:r>
            <a:r>
              <a:rPr lang="en-US" dirty="0" smtClean="0">
                <a:hlinkClick r:id="rId5"/>
              </a:rPr>
              <a:t>http://</a:t>
            </a:r>
            <a:r>
              <a:rPr lang="en-US" dirty="0" smtClean="0">
                <a:hlinkClick r:id="rId5"/>
              </a:rPr>
              <a:t>yandex.ru/images/search?text</a:t>
            </a:r>
            <a:endParaRPr lang="ru-RU"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596" y="2214554"/>
            <a:ext cx="8229600" cy="1143000"/>
          </a:xfrm>
        </p:spPr>
        <p:txBody>
          <a:bodyPr/>
          <a:lstStyle/>
          <a:p>
            <a:pPr algn="ctr"/>
            <a:r>
              <a:rPr lang="ru-RU" dirty="0" smtClean="0"/>
              <a:t>Спасибо за внимание!</a:t>
            </a:r>
            <a:endParaRPr lang="ru-RU" dirty="0"/>
          </a:p>
        </p:txBody>
      </p:sp>
    </p:spTree>
    <p:extLst>
      <p:ext uri="{BB962C8B-B14F-4D97-AF65-F5344CB8AC3E}">
        <p14:creationId xmlns="" xmlns:p14="http://schemas.microsoft.com/office/powerpoint/2010/main" val="3547304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Содержание</a:t>
            </a:r>
            <a:endParaRPr lang="ru-RU" dirty="0"/>
          </a:p>
        </p:txBody>
      </p:sp>
      <p:sp>
        <p:nvSpPr>
          <p:cNvPr id="3" name="Объект 2"/>
          <p:cNvSpPr>
            <a:spLocks noGrp="1"/>
          </p:cNvSpPr>
          <p:nvPr>
            <p:ph idx="1"/>
          </p:nvPr>
        </p:nvSpPr>
        <p:spPr>
          <a:xfrm>
            <a:off x="457200" y="2428868"/>
            <a:ext cx="8229600" cy="3895732"/>
          </a:xfrm>
        </p:spPr>
        <p:txBody>
          <a:bodyPr/>
          <a:lstStyle/>
          <a:p>
            <a:r>
              <a:rPr lang="ru-RU" dirty="0" smtClean="0"/>
              <a:t>Бег на средние дистанции </a:t>
            </a:r>
          </a:p>
          <a:p>
            <a:r>
              <a:rPr lang="ru-RU" sz="2800" dirty="0"/>
              <a:t>Техника бега на средние </a:t>
            </a:r>
            <a:r>
              <a:rPr lang="ru-RU" sz="2800" dirty="0" smtClean="0"/>
              <a:t>дистанции</a:t>
            </a:r>
          </a:p>
          <a:p>
            <a:r>
              <a:rPr lang="ru-RU" sz="2800" dirty="0"/>
              <a:t>Особенности бега на средние дистанции</a:t>
            </a:r>
            <a:r>
              <a:rPr lang="ru-RU" dirty="0"/>
              <a:t/>
            </a:r>
            <a:br>
              <a:rPr lang="ru-RU" dirty="0"/>
            </a:br>
            <a:endParaRPr lang="ru-RU" dirty="0" smtClean="0"/>
          </a:p>
          <a:p>
            <a:endParaRPr lang="ru-RU" dirty="0"/>
          </a:p>
        </p:txBody>
      </p:sp>
    </p:spTree>
    <p:extLst>
      <p:ext uri="{BB962C8B-B14F-4D97-AF65-F5344CB8AC3E}">
        <p14:creationId xmlns="" xmlns:p14="http://schemas.microsoft.com/office/powerpoint/2010/main" val="92710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00034" y="357166"/>
            <a:ext cx="8229600" cy="1143000"/>
          </a:xfrm>
        </p:spPr>
        <p:txBody>
          <a:bodyPr/>
          <a:lstStyle/>
          <a:p>
            <a:pPr algn="ctr"/>
            <a:r>
              <a:rPr lang="ru-RU" dirty="0" smtClean="0"/>
              <a:t>Бег на средние дистанции</a:t>
            </a:r>
            <a:endParaRPr lang="ru-RU" dirty="0"/>
          </a:p>
        </p:txBody>
      </p:sp>
      <p:sp>
        <p:nvSpPr>
          <p:cNvPr id="3" name="Объект 2"/>
          <p:cNvSpPr>
            <a:spLocks noGrp="1"/>
          </p:cNvSpPr>
          <p:nvPr>
            <p:ph idx="1"/>
          </p:nvPr>
        </p:nvSpPr>
        <p:spPr>
          <a:xfrm>
            <a:off x="428596" y="1643050"/>
            <a:ext cx="8229600" cy="4389120"/>
          </a:xfrm>
        </p:spPr>
        <p:txBody>
          <a:bodyPr/>
          <a:lstStyle/>
          <a:p>
            <a:pPr algn="just"/>
            <a:r>
              <a:rPr lang="ru-RU" dirty="0"/>
              <a:t>Бег на средние дистанции — это бег на расстояние от 800 метров до двух километров. Он является одним из популярных видов легкой атлетики, так как не такой продолжительный, как бег на длинные дистанции, и не настолько быстрый, как спринт.</a:t>
            </a:r>
          </a:p>
        </p:txBody>
      </p:sp>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286116" y="3714752"/>
            <a:ext cx="4442455" cy="2958675"/>
          </a:xfrm>
          <a:prstGeom prst="rect">
            <a:avLst/>
          </a:prstGeom>
        </p:spPr>
      </p:pic>
    </p:spTree>
    <p:extLst>
      <p:ext uri="{BB962C8B-B14F-4D97-AF65-F5344CB8AC3E}">
        <p14:creationId xmlns="" xmlns:p14="http://schemas.microsoft.com/office/powerpoint/2010/main" val="4215005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00034" y="1214422"/>
            <a:ext cx="8229600" cy="4389437"/>
          </a:xfrm>
        </p:spPr>
        <p:txBody>
          <a:bodyPr/>
          <a:lstStyle/>
          <a:p>
            <a:pPr algn="just"/>
            <a:r>
              <a:rPr lang="ru-RU" dirty="0"/>
              <a:t>Бег на средние дистанции отличают высокие скорости, грамотно сочетаемые с тактикой. Чтобы добиться высоких результатов на таких расстояниях, необходимо уметь контролировать весь процесс прохождения дистанции, изменять технику в условиях повышенного кислородного голодания и усталости организма.</a:t>
            </a:r>
          </a:p>
        </p:txBody>
      </p:sp>
    </p:spTree>
    <p:extLst>
      <p:ext uri="{BB962C8B-B14F-4D97-AF65-F5344CB8AC3E}">
        <p14:creationId xmlns="" xmlns:p14="http://schemas.microsoft.com/office/powerpoint/2010/main" val="1514237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dirty="0"/>
              <a:t>Техника бега на средние дистанции</a:t>
            </a:r>
            <a:br>
              <a:rPr lang="ru-RU" sz="4000" dirty="0"/>
            </a:br>
            <a:endParaRPr lang="ru-RU" sz="4000" dirty="0"/>
          </a:p>
        </p:txBody>
      </p:sp>
      <p:sp>
        <p:nvSpPr>
          <p:cNvPr id="3" name="Объект 2"/>
          <p:cNvSpPr>
            <a:spLocks noGrp="1"/>
          </p:cNvSpPr>
          <p:nvPr>
            <p:ph idx="1"/>
          </p:nvPr>
        </p:nvSpPr>
        <p:spPr/>
        <p:txBody>
          <a:bodyPr/>
          <a:lstStyle/>
          <a:p>
            <a:pPr algn="just"/>
            <a:r>
              <a:rPr lang="ru-RU" dirty="0"/>
              <a:t>Для максимальной эффективности бега на средние дистанции необходимо применять различные техники для каждого из этапов бегового отрезка, правильно рассчитывать скорость. На старте важно набрать оптимальную скорость, задать общий темп прохождения всей дистанции. Если этот темп будет слишком высок, существует риск излишних затрат энергии, что приведет к низкому результату на финише.</a:t>
            </a:r>
            <a:endParaRPr lang="ru-RU" b="1" dirty="0"/>
          </a:p>
        </p:txBody>
      </p:sp>
    </p:spTree>
    <p:extLst>
      <p:ext uri="{BB962C8B-B14F-4D97-AF65-F5344CB8AC3E}">
        <p14:creationId xmlns="" xmlns:p14="http://schemas.microsoft.com/office/powerpoint/2010/main" val="1392059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4294967295"/>
          </p:nvPr>
        </p:nvPicPr>
        <p:blipFill>
          <a:blip r:embed="rId2">
            <a:extLst>
              <a:ext uri="{28A0092B-C50C-407E-A947-70E740481C1C}">
                <a14:useLocalDpi xmlns="" xmlns:a14="http://schemas.microsoft.com/office/drawing/2010/main" val="0"/>
              </a:ext>
            </a:extLst>
          </a:blip>
          <a:stretch>
            <a:fillRect/>
          </a:stretch>
        </p:blipFill>
        <p:spPr>
          <a:xfrm>
            <a:off x="214282" y="357166"/>
            <a:ext cx="4214842" cy="2678181"/>
          </a:xfrm>
        </p:spPr>
      </p:pic>
      <p:pic>
        <p:nvPicPr>
          <p:cNvPr id="5" name="Рисунок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796798" y="3286124"/>
            <a:ext cx="4347202" cy="2892865"/>
          </a:xfrm>
          <a:prstGeom prst="rect">
            <a:avLst/>
          </a:prstGeom>
        </p:spPr>
      </p:pic>
      <p:pic>
        <p:nvPicPr>
          <p:cNvPr id="6" name="Рисунок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85720" y="3714752"/>
            <a:ext cx="4123114" cy="2743745"/>
          </a:xfrm>
          <a:prstGeom prst="rect">
            <a:avLst/>
          </a:prstGeom>
        </p:spPr>
      </p:pic>
      <p:pic>
        <p:nvPicPr>
          <p:cNvPr id="7" name="Рисунок 6"/>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4857556" y="0"/>
            <a:ext cx="4286444" cy="2870983"/>
          </a:xfrm>
          <a:prstGeom prst="rect">
            <a:avLst/>
          </a:prstGeom>
        </p:spPr>
      </p:pic>
    </p:spTree>
    <p:extLst>
      <p:ext uri="{BB962C8B-B14F-4D97-AF65-F5344CB8AC3E}">
        <p14:creationId xmlns="" xmlns:p14="http://schemas.microsoft.com/office/powerpoint/2010/main" val="168311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28596" y="357166"/>
            <a:ext cx="8229600" cy="6000792"/>
          </a:xfrm>
        </p:spPr>
        <p:txBody>
          <a:bodyPr>
            <a:normAutofit fontScale="85000" lnSpcReduction="20000"/>
          </a:bodyPr>
          <a:lstStyle/>
          <a:p>
            <a:pPr algn="just"/>
            <a:r>
              <a:rPr lang="ru-RU" dirty="0"/>
              <a:t>В процессе стартового ускорения рекомендуется увеличивать частоту и длину шага примерно до 70 метров дистанции, чтобы потом постепенно перейти на дистанционную скорость. Умение набрать стартовый разгон и плавно перейти к оптимальному темпу бега достигается длительными тренировками, вырабатывающими технику и правильную тактику бега.</a:t>
            </a:r>
          </a:p>
          <a:p>
            <a:pPr algn="just"/>
            <a:r>
              <a:rPr lang="ru-RU" dirty="0"/>
              <a:t>Во время бега по дистанции туловище необходимо держать ровно, с незначительным наклоном вперед. Руки сгибаются под прямым углом и свободно двигаются в ритм движения. Нога ставится на переднюю часть стопы и плавно перекатывается на всю ее поверхность. Чтобы обеспечить эффективное отталкивание от дорожки, нужно полностью выпрямлять толчковую ногу, одновременно совершая мах свободной ногой. Такая техника дает возможность спортсмену на мгновение расслабиться.</a:t>
            </a:r>
          </a:p>
          <a:p>
            <a:pPr algn="just"/>
            <a:r>
              <a:rPr lang="ru-RU" dirty="0"/>
              <a:t>За 200–400 метров до финиша необходимо наклонить корпус вперед, увеличить длину и частоту шага и скорость работы рук. Преодоление финишного отрезка осуществляется на предельной скорости и требует специальной спринтерской подготовки.</a:t>
            </a:r>
          </a:p>
          <a:p>
            <a:pPr algn="just"/>
            <a:endParaRPr lang="ru-RU" dirty="0"/>
          </a:p>
        </p:txBody>
      </p:sp>
    </p:spTree>
    <p:extLst>
      <p:ext uri="{BB962C8B-B14F-4D97-AF65-F5344CB8AC3E}">
        <p14:creationId xmlns="" xmlns:p14="http://schemas.microsoft.com/office/powerpoint/2010/main" val="1552503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normAutofit fontScale="90000"/>
          </a:bodyPr>
          <a:lstStyle/>
          <a:p>
            <a:r>
              <a:rPr lang="ru-RU" sz="4000" dirty="0"/>
              <a:t>Особенности бега на средние дистанции</a:t>
            </a:r>
            <a:r>
              <a:rPr lang="ru-RU" dirty="0"/>
              <a:t/>
            </a:r>
            <a:br>
              <a:rPr lang="ru-RU" dirty="0"/>
            </a:br>
            <a:endParaRPr lang="ru-RU" dirty="0"/>
          </a:p>
        </p:txBody>
      </p:sp>
      <p:sp>
        <p:nvSpPr>
          <p:cNvPr id="3" name="Объект 2"/>
          <p:cNvSpPr>
            <a:spLocks noGrp="1"/>
          </p:cNvSpPr>
          <p:nvPr>
            <p:ph idx="1"/>
          </p:nvPr>
        </p:nvSpPr>
        <p:spPr>
          <a:xfrm>
            <a:off x="428596" y="1571612"/>
            <a:ext cx="8229600" cy="4389120"/>
          </a:xfrm>
        </p:spPr>
        <p:txBody>
          <a:bodyPr/>
          <a:lstStyle/>
          <a:p>
            <a:pPr algn="just"/>
            <a:r>
              <a:rPr lang="ru-RU" dirty="0"/>
              <a:t>Бег на средние дистанции требует отличной общей выносливости организма. Поэтому в ходе тренировочного процесса огромное внимание уделяется развитию именно этого качества. Лучше всего для тренировки выносливости подходит равномерный метод, но начинающим спортсменам отлично подойдет переменный способ занятий, в процессе которых чередуются отрезки быстрого бега и ходьбы.</a:t>
            </a:r>
          </a:p>
        </p:txBody>
      </p:sp>
    </p:spTree>
    <p:extLst>
      <p:ext uri="{BB962C8B-B14F-4D97-AF65-F5344CB8AC3E}">
        <p14:creationId xmlns="" xmlns:p14="http://schemas.microsoft.com/office/powerpoint/2010/main" val="212399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4294967295"/>
          </p:nvPr>
        </p:nvPicPr>
        <p:blipFill>
          <a:blip r:embed="rId2">
            <a:extLst>
              <a:ext uri="{28A0092B-C50C-407E-A947-70E740481C1C}">
                <a14:useLocalDpi xmlns="" xmlns:a14="http://schemas.microsoft.com/office/drawing/2010/main" val="0"/>
              </a:ext>
            </a:extLst>
          </a:blip>
          <a:stretch>
            <a:fillRect/>
          </a:stretch>
        </p:blipFill>
        <p:spPr>
          <a:xfrm>
            <a:off x="428596" y="785794"/>
            <a:ext cx="8393112" cy="5589588"/>
          </a:xfrm>
        </p:spPr>
      </p:pic>
    </p:spTree>
    <p:extLst>
      <p:ext uri="{BB962C8B-B14F-4D97-AF65-F5344CB8AC3E}">
        <p14:creationId xmlns="" xmlns:p14="http://schemas.microsoft.com/office/powerpoint/2010/main" val="32394183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03d86b5b250eb4aef7abe2da83c5ba5b80c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598</Words>
  <Application>Microsoft Office PowerPoint</Application>
  <PresentationFormat>Экран (4:3)</PresentationFormat>
  <Paragraphs>30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Презентация по теме «Бег на средние дистанции» по физкультуре </vt:lpstr>
      <vt:lpstr>Содержание</vt:lpstr>
      <vt:lpstr>Бег на средние дистанции</vt:lpstr>
      <vt:lpstr>Слайд 4</vt:lpstr>
      <vt:lpstr>Техника бега на средние дистанции </vt:lpstr>
      <vt:lpstr>Слайд 6</vt:lpstr>
      <vt:lpstr>Слайд 7</vt:lpstr>
      <vt:lpstr>Особенности бега на средние дистанции </vt:lpstr>
      <vt:lpstr>Слайд 9</vt:lpstr>
      <vt:lpstr>Слайд 10</vt:lpstr>
      <vt:lpstr>Слайд 11</vt:lpstr>
      <vt:lpstr>Слайд 12</vt:lpstr>
      <vt:lpstr>Слайд 13</vt:lpstr>
      <vt:lpstr>Источники</vt:lpstr>
      <vt:lpstr>Спасибо за внимание!</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Бег на средние дистанции</dc:title>
  <dc:creator>))))))</dc:creator>
  <cp:lastModifiedBy>математика</cp:lastModifiedBy>
  <cp:revision>21</cp:revision>
  <dcterms:created xsi:type="dcterms:W3CDTF">2014-09-19T12:05:18Z</dcterms:created>
  <dcterms:modified xsi:type="dcterms:W3CDTF">2014-11-12T10:30:04Z</dcterms:modified>
</cp:coreProperties>
</file>