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0160000" cy="7620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0" y="-10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4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6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1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6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4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8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3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7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D909-5840-468F-AC0B-DD49BA25E01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A6EB-7790-486A-92B4-4882C1DDA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520" y="497632"/>
            <a:ext cx="8636000" cy="1633361"/>
          </a:xfrm>
        </p:spPr>
        <p:txBody>
          <a:bodyPr/>
          <a:lstStyle/>
          <a:p>
            <a:r>
              <a:rPr lang="ru-RU" dirty="0" smtClean="0"/>
              <a:t>Операции, функции, выражения на языке программирования Паскаль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1968" y="4962128"/>
            <a:ext cx="4807744" cy="1947333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Автор: Купцова Е.В., </a:t>
            </a:r>
          </a:p>
          <a:p>
            <a:pPr algn="r"/>
            <a:r>
              <a:rPr lang="ru-RU" sz="2400" dirty="0" smtClean="0"/>
              <a:t>учитель информатики и ИКТ </a:t>
            </a:r>
          </a:p>
          <a:p>
            <a:pPr algn="r"/>
            <a:r>
              <a:rPr lang="ru-RU" sz="2400" dirty="0" smtClean="0"/>
              <a:t>МБОУ «Шенкурская СОШ», </a:t>
            </a:r>
          </a:p>
          <a:p>
            <a:pPr algn="r"/>
            <a:r>
              <a:rPr lang="ru-RU" sz="2400" dirty="0" smtClean="0"/>
              <a:t>г. Шенкурск Архангельской области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3" y="2513856"/>
            <a:ext cx="2912368" cy="42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472" y="641648"/>
            <a:ext cx="9361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program </a:t>
            </a:r>
            <a:r>
              <a:rPr lang="en-US" sz="3200" dirty="0" err="1" smtClean="0"/>
              <a:t>passtoyanie</a:t>
            </a:r>
            <a:r>
              <a:rPr lang="en-US" sz="3200" dirty="0" smtClean="0"/>
              <a:t>;</a:t>
            </a:r>
            <a:endParaRPr lang="en-US" sz="3200" dirty="0"/>
          </a:p>
          <a:p>
            <a:r>
              <a:rPr lang="es-ES" sz="3200" b="1" dirty="0"/>
              <a:t>var </a:t>
            </a:r>
            <a:r>
              <a:rPr lang="es-ES" sz="3200" dirty="0"/>
              <a:t>x1, x2, y1, y2, d: real;</a:t>
            </a:r>
          </a:p>
          <a:p>
            <a:r>
              <a:rPr lang="en-US" sz="3200" b="1" dirty="0"/>
              <a:t>begin</a:t>
            </a:r>
          </a:p>
          <a:p>
            <a:r>
              <a:rPr lang="ru-RU" sz="3200" dirty="0" err="1"/>
              <a:t>writeln</a:t>
            </a:r>
            <a:r>
              <a:rPr lang="ru-RU" sz="3200" dirty="0"/>
              <a:t> ('введите координаты первой точки (x1, y1)'); </a:t>
            </a:r>
            <a:endParaRPr lang="en-US" sz="3200" dirty="0" smtClean="0"/>
          </a:p>
          <a:p>
            <a:r>
              <a:rPr lang="ru-RU" sz="3200" dirty="0" err="1" smtClean="0"/>
              <a:t>read</a:t>
            </a:r>
            <a:r>
              <a:rPr lang="ru-RU" sz="3200" dirty="0" smtClean="0"/>
              <a:t> </a:t>
            </a:r>
            <a:r>
              <a:rPr lang="ru-RU" sz="3200" dirty="0"/>
              <a:t>(x1, y1);</a:t>
            </a:r>
          </a:p>
          <a:p>
            <a:r>
              <a:rPr lang="ru-RU" sz="3200" dirty="0" err="1"/>
              <a:t>writeln</a:t>
            </a:r>
            <a:r>
              <a:rPr lang="ru-RU" sz="3200" dirty="0"/>
              <a:t> ('введите координаты второй точки (x2, y2)'); </a:t>
            </a:r>
            <a:endParaRPr lang="en-US" sz="3200" dirty="0" smtClean="0"/>
          </a:p>
          <a:p>
            <a:r>
              <a:rPr lang="ru-RU" sz="3200" dirty="0" err="1" smtClean="0"/>
              <a:t>read</a:t>
            </a:r>
            <a:r>
              <a:rPr lang="ru-RU" sz="3200" dirty="0" smtClean="0"/>
              <a:t> </a:t>
            </a:r>
            <a:r>
              <a:rPr lang="ru-RU" sz="3200" dirty="0"/>
              <a:t>(x2, y2);</a:t>
            </a:r>
          </a:p>
          <a:p>
            <a:r>
              <a:rPr lang="en-US" sz="3200" dirty="0"/>
              <a:t>d:=sqrt(sqr(x2-x1)+sqr(y2-y1));</a:t>
            </a:r>
          </a:p>
          <a:p>
            <a:r>
              <a:rPr lang="en-US" sz="3200" dirty="0" err="1"/>
              <a:t>writeln</a:t>
            </a:r>
            <a:r>
              <a:rPr lang="en-US" sz="3200" dirty="0"/>
              <a:t> ('d=', d);</a:t>
            </a:r>
          </a:p>
          <a:p>
            <a:r>
              <a:rPr lang="en-US" sz="3200" b="1" dirty="0"/>
              <a:t>end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31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63500"/>
            <a:ext cx="951071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Arial - 39"/>
              </a:rPr>
              <a:t>З</a:t>
            </a:r>
            <a:r>
              <a:rPr lang="ru-RU" sz="3600" dirty="0" smtClean="0">
                <a:solidFill>
                  <a:srgbClr val="000000"/>
                </a:solidFill>
                <a:latin typeface="Arial - 39"/>
              </a:rPr>
              <a:t>апишите математические выражения </a:t>
            </a:r>
            <a:r>
              <a:rPr lang="ru-RU" sz="3600" dirty="0" smtClean="0">
                <a:solidFill>
                  <a:srgbClr val="000000"/>
                </a:solidFill>
                <a:latin typeface="Arial - 39"/>
              </a:rPr>
              <a:t>на языке Паскаль</a:t>
            </a:r>
            <a:endParaRPr lang="ru-RU" sz="3600" dirty="0">
              <a:solidFill>
                <a:srgbClr val="000000"/>
              </a:solidFill>
              <a:latin typeface="Arial - 3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4056" y="2051957"/>
            <a:ext cx="315126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dirty="0" smtClean="0">
                <a:solidFill>
                  <a:srgbClr val="000000"/>
                </a:solidFill>
                <a:latin typeface="Arial - 36"/>
              </a:rPr>
              <a:t>а) </a:t>
            </a:r>
            <a:r>
              <a:rPr lang="en-US" sz="2700" dirty="0" err="1" smtClean="0">
                <a:solidFill>
                  <a:srgbClr val="000000"/>
                </a:solidFill>
                <a:latin typeface="Arial - 36"/>
              </a:rPr>
              <a:t>a+b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*</a:t>
            </a:r>
            <a:r>
              <a:rPr lang="en-US" sz="2700" dirty="0" err="1" smtClean="0">
                <a:solidFill>
                  <a:srgbClr val="000000"/>
                </a:solidFill>
                <a:latin typeface="Arial - 36"/>
              </a:rPr>
              <a:t>x+c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*y*z</a:t>
            </a:r>
            <a:endParaRPr lang="ru-RU" sz="27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8043" y="3207658"/>
            <a:ext cx="335441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b) (</a:t>
            </a:r>
            <a:r>
              <a:rPr lang="en-US" sz="2700" dirty="0" err="1" smtClean="0">
                <a:solidFill>
                  <a:srgbClr val="000000"/>
                </a:solidFill>
                <a:latin typeface="Arial - 36"/>
              </a:rPr>
              <a:t>a+b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)/</a:t>
            </a:r>
            <a:r>
              <a:rPr lang="en-US" sz="2700" dirty="0" err="1" smtClean="0">
                <a:solidFill>
                  <a:srgbClr val="000000"/>
                </a:solidFill>
                <a:latin typeface="Arial - 36"/>
              </a:rPr>
              <a:t>c+c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/a/b</a:t>
            </a:r>
            <a:endParaRPr lang="ru-RU" sz="27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056" y="4765052"/>
            <a:ext cx="416049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c) 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10000*</a:t>
            </a:r>
            <a:r>
              <a:rPr lang="en-US" sz="2700" dirty="0" err="1" smtClean="0">
                <a:solidFill>
                  <a:srgbClr val="000000"/>
                </a:solidFill>
                <a:latin typeface="Arial - 36"/>
              </a:rPr>
              <a:t>alfa</a:t>
            </a:r>
            <a:r>
              <a:rPr lang="ru-RU" sz="2700" dirty="0" smtClean="0">
                <a:solidFill>
                  <a:srgbClr val="000000"/>
                </a:solidFill>
                <a:latin typeface="Arial - 36"/>
                <a:sym typeface="Symbol"/>
              </a:rPr>
              <a:t>+3,2 * </a:t>
            </a:r>
            <a:r>
              <a:rPr lang="en-US" sz="2700" dirty="0" err="1" smtClean="0">
                <a:solidFill>
                  <a:srgbClr val="000000"/>
                </a:solidFill>
                <a:latin typeface="Arial - 36"/>
                <a:sym typeface="Symbol"/>
              </a:rPr>
              <a:t>betta</a:t>
            </a:r>
            <a:endParaRPr lang="ru-RU" sz="3500" dirty="0">
              <a:solidFill>
                <a:srgbClr val="000000"/>
              </a:solidFill>
              <a:latin typeface="Symbol - 47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03696" y="1449530"/>
            <a:ext cx="4724400" cy="3822700"/>
            <a:chOff x="-381000" y="863600"/>
            <a:chExt cx="4724400" cy="3822700"/>
          </a:xfrm>
        </p:grpSpPr>
        <p:sp>
          <p:nvSpPr>
            <p:cNvPr id="6" name="TextBox 5"/>
            <p:cNvSpPr txBox="1"/>
            <p:nvPr/>
          </p:nvSpPr>
          <p:spPr>
            <a:xfrm>
              <a:off x="292100" y="1485900"/>
              <a:ext cx="2617490" cy="133882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700" smtClean="0">
                  <a:solidFill>
                    <a:srgbClr val="000000"/>
                  </a:solidFill>
                  <a:latin typeface="Arial - 36"/>
                </a:rPr>
                <a:t>а) </a:t>
              </a:r>
              <a:r>
                <a:rPr lang="en-US" sz="2700" smtClean="0">
                  <a:solidFill>
                    <a:srgbClr val="000000"/>
                  </a:solidFill>
                  <a:latin typeface="Arial - 36"/>
                </a:rPr>
                <a:t>a+bx+cyz</a:t>
              </a:r>
            </a:p>
            <a:p>
              <a:endParaRPr lang="ru-RU" sz="2700" smtClean="0">
                <a:solidFill>
                  <a:srgbClr val="000000"/>
                </a:solidFill>
                <a:latin typeface="Arial - 36"/>
              </a:endParaRPr>
            </a:p>
            <a:p>
              <a:r>
                <a:rPr lang="en-US" sz="2700" smtClean="0">
                  <a:solidFill>
                    <a:srgbClr val="000000"/>
                  </a:solidFill>
                  <a:latin typeface="Arial - 36"/>
                </a:rPr>
                <a:t>b) </a:t>
              </a:r>
              <a:endParaRPr lang="ru-RU" sz="2700">
                <a:solidFill>
                  <a:srgbClr val="000000"/>
                </a:solidFill>
                <a:latin typeface="Arial - 36"/>
              </a:endParaRPr>
            </a:p>
          </p:txBody>
        </p:sp>
        <p:pic>
          <p:nvPicPr>
            <p:cNvPr id="7" name="Рисунок 6"/>
            <p:cNvPicPr>
              <a:picLocks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0" y="863600"/>
              <a:ext cx="4724400" cy="3822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1" name="Группа 10"/>
          <p:cNvGrpSpPr/>
          <p:nvPr/>
        </p:nvGrpSpPr>
        <p:grpSpPr>
          <a:xfrm>
            <a:off x="-558800" y="3371850"/>
            <a:ext cx="4838700" cy="3670300"/>
            <a:chOff x="-558800" y="2565400"/>
            <a:chExt cx="4838700" cy="3670300"/>
          </a:xfrm>
        </p:grpSpPr>
        <p:sp>
          <p:nvSpPr>
            <p:cNvPr id="9" name="TextBox 8"/>
            <p:cNvSpPr txBox="1"/>
            <p:nvPr/>
          </p:nvSpPr>
          <p:spPr>
            <a:xfrm>
              <a:off x="215900" y="4064000"/>
              <a:ext cx="634876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smtClean="0">
                  <a:solidFill>
                    <a:srgbClr val="000000"/>
                  </a:solidFill>
                  <a:latin typeface="Arial - 36"/>
                </a:rPr>
                <a:t>c) </a:t>
              </a:r>
              <a:endParaRPr lang="ru-RU" sz="2700">
                <a:solidFill>
                  <a:srgbClr val="000000"/>
                </a:solidFill>
                <a:latin typeface="Arial - 36"/>
              </a:endParaRPr>
            </a:p>
          </p:txBody>
        </p:sp>
        <p:pic>
          <p:nvPicPr>
            <p:cNvPr id="10" name="Рисунок 9"/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800" y="2565400"/>
              <a:ext cx="4838700" cy="36703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1695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584" y="152400"/>
            <a:ext cx="744324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Arial - 36"/>
              </a:rPr>
              <a:t>Арифметические операции</a:t>
            </a:r>
            <a:endParaRPr lang="ru-RU" sz="4000" dirty="0">
              <a:solidFill>
                <a:srgbClr val="000000"/>
              </a:solidFill>
              <a:latin typeface="Arial - 36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527300" y="967983"/>
            <a:ext cx="2120652" cy="609769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152008" y="968107"/>
            <a:ext cx="2160240" cy="68165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8356" y="1441281"/>
            <a:ext cx="3669556" cy="28007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Arial - 36"/>
              </a:rPr>
              <a:t>унарные - 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Arial - 36"/>
              </a:rPr>
              <a:t>применимые 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Arial - 36"/>
              </a:rPr>
              <a:t>к одному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Arial - 36"/>
              </a:rPr>
              <a:t>операнду.</a:t>
            </a:r>
            <a:endParaRPr lang="ru-RU" sz="44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233" y="1485900"/>
            <a:ext cx="4307271" cy="28007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Arial - 36"/>
              </a:rPr>
              <a:t>бинарные - 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Arial - 36"/>
              </a:rPr>
              <a:t>применимые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Arial - 36"/>
              </a:rPr>
              <a:t>к двум 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Arial - 36"/>
              </a:rPr>
              <a:t>операндам</a:t>
            </a:r>
            <a:endParaRPr lang="ru-RU" sz="44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" y="4934857"/>
            <a:ext cx="4706367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Arial - 36"/>
              </a:rPr>
              <a:t>операция изменения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Arial - 36"/>
              </a:rPr>
              <a:t>знака. формат: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Arial - 36"/>
              </a:rPr>
              <a:t>-</a:t>
            </a:r>
            <a:r>
              <a:rPr lang="ru-RU" sz="3600" dirty="0" smtClean="0">
                <a:solidFill>
                  <a:srgbClr val="0000FF"/>
                </a:solidFill>
                <a:latin typeface="Arial - 36"/>
              </a:rPr>
              <a:t>&lt;величина&gt;</a:t>
            </a:r>
            <a:endParaRPr lang="ru-RU" sz="3600" dirty="0">
              <a:solidFill>
                <a:srgbClr val="0000FF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9798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431800"/>
            <a:ext cx="9301988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600" smtClean="0">
                <a:solidFill>
                  <a:srgbClr val="000000"/>
                </a:solidFill>
                <a:latin typeface="Arial - 36"/>
              </a:rPr>
              <a:t>Стандартные функции и процедуры</a:t>
            </a:r>
          </a:p>
          <a:p>
            <a:r>
              <a:rPr lang="ru-RU" sz="3600" smtClean="0">
                <a:solidFill>
                  <a:srgbClr val="000000"/>
                </a:solidFill>
                <a:latin typeface="Arial - 36"/>
              </a:rPr>
              <a:t>(внешние подпрограммы по отношению к вызывающей их программе).</a:t>
            </a:r>
            <a:endParaRPr lang="ru-RU" sz="36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00" y="3233936"/>
            <a:ext cx="9155176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М</a:t>
            </a:r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одуль </a:t>
            </a:r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наиболее часто используемых подпрограмм </a:t>
            </a:r>
            <a:r>
              <a:rPr lang="en-US" sz="3200" dirty="0" smtClean="0">
                <a:solidFill>
                  <a:srgbClr val="0000FF"/>
                </a:solidFill>
                <a:latin typeface="Arial - 36"/>
              </a:rPr>
              <a:t>SYSTEM</a:t>
            </a:r>
            <a:r>
              <a:rPr lang="en-US" sz="3200" dirty="0" smtClean="0">
                <a:solidFill>
                  <a:srgbClr val="000000"/>
                </a:solidFill>
                <a:latin typeface="Arial - 36"/>
              </a:rPr>
              <a:t> - </a:t>
            </a:r>
            <a:r>
              <a:rPr lang="ru-RU" sz="3200" dirty="0" smtClean="0">
                <a:solidFill>
                  <a:srgbClr val="000000"/>
                </a:solidFill>
                <a:latin typeface="Arial - 36"/>
              </a:rPr>
              <a:t>этот модуль подключается к программе автоматически.</a:t>
            </a:r>
            <a:endParaRPr lang="ru-RU" sz="32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9084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84200"/>
            <a:ext cx="8566472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Arial - 36"/>
              </a:rPr>
              <a:t>Для подключения других модулей необходимо в начале программы записать строку (после заголовка):</a:t>
            </a:r>
          </a:p>
          <a:p>
            <a:endParaRPr lang="ru-RU" sz="36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en-US" sz="3600" dirty="0" smtClean="0">
                <a:solidFill>
                  <a:srgbClr val="0000FF"/>
                </a:solidFill>
                <a:latin typeface="Arial - 36"/>
              </a:rPr>
              <a:t>Uses &lt;</a:t>
            </a:r>
            <a:r>
              <a:rPr lang="ru-RU" sz="3600" dirty="0" smtClean="0">
                <a:solidFill>
                  <a:srgbClr val="0000FF"/>
                </a:solidFill>
                <a:latin typeface="Arial - 36"/>
              </a:rPr>
              <a:t>имя модуля&gt;</a:t>
            </a:r>
          </a:p>
          <a:p>
            <a:endParaRPr lang="ru-RU" sz="3600" dirty="0">
              <a:solidFill>
                <a:srgbClr val="0000FF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5988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54000"/>
            <a:ext cx="8629015" cy="60016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Arial - 34"/>
              </a:rPr>
              <a:t>Для управления символьным выводом на экран используется стандартный модуль </a:t>
            </a:r>
            <a:r>
              <a:rPr lang="en-US" sz="3200" dirty="0" smtClean="0">
                <a:solidFill>
                  <a:srgbClr val="000000"/>
                </a:solidFill>
                <a:latin typeface="Arial - 34"/>
              </a:rPr>
              <a:t>CRT. </a:t>
            </a:r>
            <a:endParaRPr lang="en-US" sz="3200" dirty="0" smtClean="0">
              <a:solidFill>
                <a:srgbClr val="000000"/>
              </a:solidFill>
              <a:latin typeface="Arial - 34"/>
            </a:endParaRPr>
          </a:p>
          <a:p>
            <a:endParaRPr lang="en-US" sz="3200" dirty="0">
              <a:solidFill>
                <a:srgbClr val="000000"/>
              </a:solidFill>
              <a:latin typeface="Arial - 34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Arial - 34"/>
              </a:rPr>
              <a:t>формат</a:t>
            </a:r>
            <a:r>
              <a:rPr lang="ru-RU" sz="3200" dirty="0" smtClean="0">
                <a:solidFill>
                  <a:srgbClr val="000000"/>
                </a:solidFill>
                <a:latin typeface="Arial - 34"/>
              </a:rPr>
              <a:t>:</a:t>
            </a:r>
          </a:p>
          <a:p>
            <a:endParaRPr lang="ru-RU" sz="3200" dirty="0" smtClean="0">
              <a:solidFill>
                <a:srgbClr val="000000"/>
              </a:solidFill>
              <a:latin typeface="Arial - 34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Arial - 34"/>
              </a:rPr>
              <a:t>Us</a:t>
            </a:r>
            <a:r>
              <a:rPr lang="en-US" sz="3200" dirty="0" smtClean="0">
                <a:solidFill>
                  <a:srgbClr val="0000FF"/>
                </a:solidFill>
                <a:latin typeface="Arial - 36"/>
              </a:rPr>
              <a:t>es CRT</a:t>
            </a:r>
          </a:p>
          <a:p>
            <a:endParaRPr lang="ru-RU" sz="3200" dirty="0" smtClean="0">
              <a:solidFill>
                <a:srgbClr val="0000FF"/>
              </a:solidFill>
              <a:latin typeface="Arial - 36"/>
            </a:endParaRPr>
          </a:p>
          <a:p>
            <a:r>
              <a:rPr lang="ru-RU" sz="3200" dirty="0" smtClean="0">
                <a:latin typeface="Arial - 36"/>
              </a:rPr>
              <a:t>Из</a:t>
            </a:r>
            <a:r>
              <a:rPr lang="ru-RU" sz="3200" dirty="0" smtClean="0">
                <a:latin typeface="Arial - 34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Arial - 34"/>
              </a:rPr>
              <a:t>этого модуля будет использовать процедуру очистки экрана для символьного вывода, обращение к которой производится оператором: </a:t>
            </a:r>
            <a:r>
              <a:rPr lang="en-US" sz="3200" dirty="0" err="1" smtClean="0">
                <a:solidFill>
                  <a:srgbClr val="0000FF"/>
                </a:solidFill>
                <a:latin typeface="Arial - 34"/>
              </a:rPr>
              <a:t>ClrScr</a:t>
            </a:r>
            <a:endParaRPr lang="ru-RU" sz="3200" dirty="0">
              <a:solidFill>
                <a:srgbClr val="0000FF"/>
              </a:solidFill>
              <a:latin typeface="Arial - 34"/>
            </a:endParaRPr>
          </a:p>
        </p:txBody>
      </p:sp>
    </p:spTree>
    <p:extLst>
      <p:ext uri="{BB962C8B-B14F-4D97-AF65-F5344CB8AC3E}">
        <p14:creationId xmlns:p14="http://schemas.microsoft.com/office/powerpoint/2010/main" val="2468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422400"/>
            <a:ext cx="93599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Arial - 36"/>
              </a:rPr>
              <a:t>д/з. параграф 2.2.3 </a:t>
            </a:r>
            <a:endParaRPr lang="ru-RU" sz="40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ru-RU" sz="4000" dirty="0" smtClean="0">
                <a:solidFill>
                  <a:srgbClr val="000000"/>
                </a:solidFill>
                <a:latin typeface="Arial - 36"/>
              </a:rPr>
              <a:t>(</a:t>
            </a:r>
            <a:r>
              <a:rPr lang="ru-RU" sz="4000" dirty="0" smtClean="0">
                <a:solidFill>
                  <a:srgbClr val="000000"/>
                </a:solidFill>
                <a:latin typeface="Arial - 36"/>
              </a:rPr>
              <a:t>№ 1 (</a:t>
            </a:r>
            <a:r>
              <a:rPr lang="ru-RU" sz="4000" dirty="0" err="1" smtClean="0">
                <a:solidFill>
                  <a:srgbClr val="000000"/>
                </a:solidFill>
                <a:latin typeface="Arial - 36"/>
              </a:rPr>
              <a:t>б,г</a:t>
            </a:r>
            <a:r>
              <a:rPr lang="ru-RU" sz="4000" dirty="0" smtClean="0">
                <a:solidFill>
                  <a:srgbClr val="000000"/>
                </a:solidFill>
                <a:latin typeface="Arial - 36"/>
              </a:rPr>
              <a:t>), 2 (а), 3 (</a:t>
            </a:r>
            <a:r>
              <a:rPr lang="ru-RU" sz="4000" dirty="0" err="1" smtClean="0">
                <a:solidFill>
                  <a:srgbClr val="000000"/>
                </a:solidFill>
                <a:latin typeface="Arial - 36"/>
              </a:rPr>
              <a:t>а,б</a:t>
            </a:r>
            <a:r>
              <a:rPr lang="ru-RU" sz="4000" dirty="0" smtClean="0">
                <a:solidFill>
                  <a:srgbClr val="000000"/>
                </a:solidFill>
                <a:latin typeface="Arial - 36"/>
              </a:rPr>
              <a:t>) письменно)</a:t>
            </a:r>
            <a:endParaRPr lang="ru-RU" sz="40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2378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58" y="2558143"/>
            <a:ext cx="9448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dirty="0" smtClean="0">
                <a:solidFill>
                  <a:srgbClr val="000000"/>
                </a:solidFill>
                <a:latin typeface="Times New Roman - 36"/>
              </a:rPr>
              <a:t>1. Вычислить длину окружности и площадь круга одного и того же заданного радиуса </a:t>
            </a:r>
            <a:r>
              <a:rPr lang="en-US" sz="2700" i="1" dirty="0" smtClean="0">
                <a:solidFill>
                  <a:srgbClr val="000000"/>
                </a:solidFill>
                <a:latin typeface="Times New Roman - 36"/>
              </a:rPr>
              <a:t>R.</a:t>
            </a:r>
            <a:r>
              <a:rPr lang="en-US" sz="2700" dirty="0" smtClean="0">
                <a:solidFill>
                  <a:srgbClr val="000000"/>
                </a:solidFill>
                <a:latin typeface="Times New Roman - 36"/>
              </a:rPr>
              <a:t> </a:t>
            </a:r>
            <a:endParaRPr lang="ru-RU" sz="2700" dirty="0">
              <a:solidFill>
                <a:srgbClr val="000000"/>
              </a:solidFill>
              <a:latin typeface="Times New Roman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628" y="3998686"/>
            <a:ext cx="942702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700" dirty="0" smtClean="0">
                <a:solidFill>
                  <a:srgbClr val="000000"/>
                </a:solidFill>
                <a:latin typeface="Times New Roman - 36"/>
              </a:rPr>
              <a:t>2. Вычислить расстояние между двумя точками с данными координатами на плоскости  (х1, y1) и (х2, y2).</a:t>
            </a:r>
            <a:endParaRPr lang="ru-RU" sz="2700" baseline="-25000" dirty="0">
              <a:solidFill>
                <a:srgbClr val="000000"/>
              </a:solidFill>
              <a:latin typeface="Times New Roman - 36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Составить программу в среде программирования </a:t>
            </a:r>
            <a:r>
              <a:rPr lang="en-US" dirty="0" smtClean="0"/>
              <a:t>PascalABC.NET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7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8" y="64164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program </a:t>
            </a:r>
            <a:r>
              <a:rPr lang="en-US" sz="3200" dirty="0" err="1"/>
              <a:t>okrugnost_krug</a:t>
            </a:r>
            <a:r>
              <a:rPr lang="en-US" sz="3200" dirty="0"/>
              <a:t>;</a:t>
            </a:r>
          </a:p>
          <a:p>
            <a:r>
              <a:rPr lang="pt-BR" sz="3200" b="1" dirty="0"/>
              <a:t>var </a:t>
            </a:r>
            <a:r>
              <a:rPr lang="pt-BR" sz="3200" dirty="0"/>
              <a:t>l, s, r: real;</a:t>
            </a:r>
          </a:p>
          <a:p>
            <a:r>
              <a:rPr lang="en-US" sz="3200" b="1" dirty="0"/>
              <a:t>begin</a:t>
            </a:r>
          </a:p>
          <a:p>
            <a:r>
              <a:rPr lang="ru-RU" sz="3200" dirty="0" err="1"/>
              <a:t>write</a:t>
            </a:r>
            <a:r>
              <a:rPr lang="ru-RU" sz="3200" dirty="0"/>
              <a:t> ('введите длину радиуса r='); </a:t>
            </a:r>
            <a:r>
              <a:rPr lang="ru-RU" sz="3200" dirty="0" err="1"/>
              <a:t>read</a:t>
            </a:r>
            <a:r>
              <a:rPr lang="ru-RU" sz="3200" dirty="0"/>
              <a:t> (r);</a:t>
            </a:r>
          </a:p>
          <a:p>
            <a:r>
              <a:rPr lang="en-US" sz="3200" dirty="0"/>
              <a:t>l:=2*Pi*r;</a:t>
            </a:r>
          </a:p>
          <a:p>
            <a:r>
              <a:rPr lang="en-US" sz="3200" dirty="0"/>
              <a:t>s:=Pi*r*r;</a:t>
            </a:r>
          </a:p>
          <a:p>
            <a:r>
              <a:rPr lang="en-US" sz="3200" dirty="0" err="1"/>
              <a:t>writeln</a:t>
            </a:r>
            <a:r>
              <a:rPr lang="en-US" sz="3200" dirty="0"/>
              <a:t> ('l=', l);</a:t>
            </a:r>
          </a:p>
          <a:p>
            <a:r>
              <a:rPr lang="en-US" sz="3200" dirty="0" err="1"/>
              <a:t>writeln</a:t>
            </a:r>
            <a:r>
              <a:rPr lang="en-US" sz="3200" dirty="0"/>
              <a:t> ('s=', s);</a:t>
            </a:r>
          </a:p>
          <a:p>
            <a:r>
              <a:rPr lang="en-US" sz="3200" b="1" dirty="0"/>
              <a:t>end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91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337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- 34</vt:lpstr>
      <vt:lpstr>Arial - 36</vt:lpstr>
      <vt:lpstr>Symbol</vt:lpstr>
      <vt:lpstr>Calibri</vt:lpstr>
      <vt:lpstr>Times New Roman - 36</vt:lpstr>
      <vt:lpstr>Symbol - 47</vt:lpstr>
      <vt:lpstr>Arial - 39</vt:lpstr>
      <vt:lpstr>Тема Office</vt:lpstr>
      <vt:lpstr>Операции, функции, выражения на языке программирования Паскаль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Составить программу в среде программирования PascalABC.NET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2014-11-05T18:42:53Z</dcterms:created>
  <dcterms:modified xsi:type="dcterms:W3CDTF">2014-11-14T17:47:57Z</dcterms:modified>
</cp:coreProperties>
</file>