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</p:sldMasterIdLst>
  <p:sldIdLst>
    <p:sldId id="256" r:id="rId11"/>
    <p:sldId id="278" r:id="rId12"/>
    <p:sldId id="273" r:id="rId13"/>
    <p:sldId id="272" r:id="rId14"/>
    <p:sldId id="271" r:id="rId15"/>
    <p:sldId id="270" r:id="rId16"/>
    <p:sldId id="269" r:id="rId17"/>
    <p:sldId id="268" r:id="rId18"/>
    <p:sldId id="267" r:id="rId19"/>
    <p:sldId id="266" r:id="rId20"/>
    <p:sldId id="277" r:id="rId21"/>
    <p:sldId id="27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F66B359-C7D1-47F0-ACAE-B10E980DDDBC}">
          <p14:sldIdLst>
            <p14:sldId id="256"/>
          </p14:sldIdLst>
        </p14:section>
        <p14:section name="Раздел без заголовка" id="{8F75D2C0-14F9-4467-A94F-74AC04E86714}">
          <p14:sldIdLst>
            <p14:sldId id="278"/>
            <p14:sldId id="273"/>
            <p14:sldId id="272"/>
            <p14:sldId id="271"/>
            <p14:sldId id="270"/>
            <p14:sldId id="269"/>
            <p14:sldId id="268"/>
            <p14:sldId id="267"/>
            <p14:sldId id="266"/>
            <p14:sldId id="277"/>
            <p14:sldId id="27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93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093170"/>
      </p:ext>
    </p:extLst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617611"/>
      </p:ext>
    </p:extLst>
  </p:cSld>
  <p:clrMapOvr>
    <a:masterClrMapping/>
  </p:clrMapOvr>
  <p:transition>
    <p:randomBar dir="vert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162046"/>
      </p:ext>
    </p:extLst>
  </p:cSld>
  <p:clrMapOvr>
    <a:masterClrMapping/>
  </p:clrMapOvr>
  <p:transition>
    <p:randomBar dir="vert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663607"/>
      </p:ext>
    </p:extLst>
  </p:cSld>
  <p:clrMapOvr>
    <a:masterClrMapping/>
  </p:clrMapOvr>
  <p:transition>
    <p:randomBar dir="vert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129994"/>
      </p:ext>
    </p:extLst>
  </p:cSld>
  <p:clrMapOvr>
    <a:masterClrMapping/>
  </p:clrMapOvr>
  <p:transition>
    <p:randomBar dir="vert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433347"/>
      </p:ext>
    </p:extLst>
  </p:cSld>
  <p:clrMapOvr>
    <a:masterClrMapping/>
  </p:clrMapOvr>
  <p:transition>
    <p:randomBar dir="vert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615867"/>
      </p:ext>
    </p:extLst>
  </p:cSld>
  <p:clrMapOvr>
    <a:masterClrMapping/>
  </p:clrMapOvr>
  <p:transition>
    <p:randomBar dir="vert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57298"/>
      </p:ext>
    </p:extLst>
  </p:cSld>
  <p:clrMapOvr>
    <a:masterClrMapping/>
  </p:clrMapOvr>
  <p:transition>
    <p:randomBar dir="vert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322868"/>
      </p:ext>
    </p:extLst>
  </p:cSld>
  <p:clrMapOvr>
    <a:masterClrMapping/>
  </p:clrMapOvr>
  <p:transition>
    <p:randomBar dir="vert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078107"/>
      </p:ext>
    </p:extLst>
  </p:cSld>
  <p:clrMapOvr>
    <a:masterClrMapping/>
  </p:clrMapOvr>
  <p:transition>
    <p:randomBar dir="vert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016281"/>
      </p:ext>
    </p:extLst>
  </p:cSld>
  <p:clrMapOvr>
    <a:masterClrMapping/>
  </p:clrMapOvr>
  <p:transition>
    <p:randomBar dir="vert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262356"/>
      </p:ext>
    </p:extLst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18322"/>
      </p:ext>
    </p:extLst>
  </p:cSld>
  <p:clrMapOvr>
    <a:masterClrMapping/>
  </p:clrMapOvr>
  <p:transition>
    <p:randomBar dir="vert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479314"/>
      </p:ext>
    </p:extLst>
  </p:cSld>
  <p:clrMapOvr>
    <a:masterClrMapping/>
  </p:clrMapOvr>
  <p:transition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983391"/>
      </p:ext>
    </p:extLst>
  </p:cSld>
  <p:clrMapOvr>
    <a:masterClrMapping/>
  </p:clrMapOvr>
  <p:transition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884073"/>
      </p:ext>
    </p:extLst>
  </p:cSld>
  <p:clrMapOvr>
    <a:masterClrMapping/>
  </p:clrMapOvr>
  <p:transition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230648"/>
      </p:ext>
    </p:extLst>
  </p:cSld>
  <p:clrMapOvr>
    <a:masterClrMapping/>
  </p:clrMapOvr>
  <p:transition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301546"/>
      </p:ext>
    </p:extLst>
  </p:cSld>
  <p:clrMapOvr>
    <a:masterClrMapping/>
  </p:clrMapOvr>
  <p:transition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304973"/>
      </p:ext>
    </p:extLst>
  </p:cSld>
  <p:clrMapOvr>
    <a:masterClrMapping/>
  </p:clrMapOvr>
  <p:transition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8196"/>
      </p:ext>
    </p:extLst>
  </p:cSld>
  <p:clrMapOvr>
    <a:masterClrMapping/>
  </p:clrMapOvr>
  <p:transition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502602"/>
      </p:ext>
    </p:extLst>
  </p:cSld>
  <p:clrMapOvr>
    <a:masterClrMapping/>
  </p:clrMapOvr>
  <p:transition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765018"/>
      </p:ext>
    </p:extLst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809241"/>
      </p:ext>
    </p:extLst>
  </p:cSld>
  <p:clrMapOvr>
    <a:masterClrMapping/>
  </p:clrMapOvr>
  <p:transition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884574"/>
      </p:ext>
    </p:extLst>
  </p:cSld>
  <p:clrMapOvr>
    <a:masterClrMapping/>
  </p:clrMapOvr>
  <p:transition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679387"/>
      </p:ext>
    </p:extLst>
  </p:cSld>
  <p:clrMapOvr>
    <a:masterClrMapping/>
  </p:clrMapOvr>
  <p:transition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19145"/>
      </p:ext>
    </p:extLst>
  </p:cSld>
  <p:clrMapOvr>
    <a:masterClrMapping/>
  </p:clrMapOvr>
  <p:transition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683397"/>
      </p:ext>
    </p:extLst>
  </p:cSld>
  <p:clrMapOvr>
    <a:masterClrMapping/>
  </p:clrMapOvr>
  <p:transition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325166"/>
      </p:ext>
    </p:extLst>
  </p:cSld>
  <p:clrMapOvr>
    <a:masterClrMapping/>
  </p:clrMapOvr>
  <p:transition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292364"/>
      </p:ext>
    </p:extLst>
  </p:cSld>
  <p:clrMapOvr>
    <a:masterClrMapping/>
  </p:clrMapOvr>
  <p:transition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599581"/>
      </p:ext>
    </p:extLst>
  </p:cSld>
  <p:clrMapOvr>
    <a:masterClrMapping/>
  </p:clrMapOvr>
  <p:transition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068491"/>
      </p:ext>
    </p:extLst>
  </p:cSld>
  <p:clrMapOvr>
    <a:masterClrMapping/>
  </p:clrMapOvr>
  <p:transition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770801"/>
      </p:ext>
    </p:extLst>
  </p:cSld>
  <p:clrMapOvr>
    <a:masterClrMapping/>
  </p:clrMapOvr>
  <p:transition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790563"/>
      </p:ext>
    </p:extLst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629457"/>
      </p:ext>
    </p:extLst>
  </p:cSld>
  <p:clrMapOvr>
    <a:masterClrMapping/>
  </p:clrMapOvr>
  <p:transition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23962"/>
      </p:ext>
    </p:extLst>
  </p:cSld>
  <p:clrMapOvr>
    <a:masterClrMapping/>
  </p:clrMapOvr>
  <p:transition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371207"/>
      </p:ext>
    </p:extLst>
  </p:cSld>
  <p:clrMapOvr>
    <a:masterClrMapping/>
  </p:clrMapOvr>
  <p:transition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024223"/>
      </p:ext>
    </p:extLst>
  </p:cSld>
  <p:clrMapOvr>
    <a:masterClrMapping/>
  </p:clrMapOvr>
  <p:transition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046467"/>
      </p:ext>
    </p:extLst>
  </p:cSld>
  <p:clrMapOvr>
    <a:masterClrMapping/>
  </p:clrMapOvr>
  <p:transition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553070"/>
      </p:ext>
    </p:extLst>
  </p:cSld>
  <p:clrMapOvr>
    <a:masterClrMapping/>
  </p:clrMapOvr>
  <p:transition>
    <p:randomBa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784535"/>
      </p:ext>
    </p:extLst>
  </p:cSld>
  <p:clrMapOvr>
    <a:masterClrMapping/>
  </p:clrMapOvr>
  <p:transition>
    <p:randomBar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976491"/>
      </p:ext>
    </p:extLst>
  </p:cSld>
  <p:clrMapOvr>
    <a:masterClrMapping/>
  </p:clrMapOvr>
  <p:transition>
    <p:randomBar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226261"/>
      </p:ext>
    </p:extLst>
  </p:cSld>
  <p:clrMapOvr>
    <a:masterClrMapping/>
  </p:clrMapOvr>
  <p:transition>
    <p:randomBar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173021"/>
      </p:ext>
    </p:extLst>
  </p:cSld>
  <p:clrMapOvr>
    <a:masterClrMapping/>
  </p:clrMapOvr>
  <p:transition>
    <p:randomBar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839632"/>
      </p:ext>
    </p:extLst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354354"/>
      </p:ext>
    </p:extLst>
  </p:cSld>
  <p:clrMapOvr>
    <a:masterClrMapping/>
  </p:clrMapOvr>
  <p:transition>
    <p:randomBar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961335"/>
      </p:ext>
    </p:extLst>
  </p:cSld>
  <p:clrMapOvr>
    <a:masterClrMapping/>
  </p:clrMapOvr>
  <p:transition>
    <p:randomBar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039311"/>
      </p:ext>
    </p:extLst>
  </p:cSld>
  <p:clrMapOvr>
    <a:masterClrMapping/>
  </p:clrMapOvr>
  <p:transition>
    <p:randomBar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723019"/>
      </p:ext>
    </p:extLst>
  </p:cSld>
  <p:clrMapOvr>
    <a:masterClrMapping/>
  </p:clrMapOvr>
  <p:transition>
    <p:randomBar dir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61051"/>
      </p:ext>
    </p:extLst>
  </p:cSld>
  <p:clrMapOvr>
    <a:masterClrMapping/>
  </p:clrMapOvr>
  <p:transition>
    <p:randomBar dir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059869"/>
      </p:ext>
    </p:extLst>
  </p:cSld>
  <p:clrMapOvr>
    <a:masterClrMapping/>
  </p:clrMapOvr>
  <p:transition>
    <p:randomBar dir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457874"/>
      </p:ext>
    </p:extLst>
  </p:cSld>
  <p:clrMapOvr>
    <a:masterClrMapping/>
  </p:clrMapOvr>
  <p:transition>
    <p:randomBar dir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674674"/>
      </p:ext>
    </p:extLst>
  </p:cSld>
  <p:clrMapOvr>
    <a:masterClrMapping/>
  </p:clrMapOvr>
  <p:transition>
    <p:randomBar dir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908278"/>
      </p:ext>
    </p:extLst>
  </p:cSld>
  <p:clrMapOvr>
    <a:masterClrMapping/>
  </p:clrMapOvr>
  <p:transition>
    <p:randomBar dir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038965"/>
      </p:ext>
    </p:extLst>
  </p:cSld>
  <p:clrMapOvr>
    <a:masterClrMapping/>
  </p:clrMapOvr>
  <p:transition>
    <p:randomBar dir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917601"/>
      </p:ext>
    </p:extLst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976603"/>
      </p:ext>
    </p:extLst>
  </p:cSld>
  <p:clrMapOvr>
    <a:masterClrMapping/>
  </p:clrMapOvr>
  <p:transition>
    <p:randomBar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812520"/>
      </p:ext>
    </p:extLst>
  </p:cSld>
  <p:clrMapOvr>
    <a:masterClrMapping/>
  </p:clrMapOvr>
  <p:transition>
    <p:randomBar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766716"/>
      </p:ext>
    </p:extLst>
  </p:cSld>
  <p:clrMapOvr>
    <a:masterClrMapping/>
  </p:clrMapOvr>
  <p:transition>
    <p:randomBar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134552"/>
      </p:ext>
    </p:extLst>
  </p:cSld>
  <p:clrMapOvr>
    <a:masterClrMapping/>
  </p:clrMapOvr>
  <p:transition>
    <p:randomBar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947234"/>
      </p:ext>
    </p:extLst>
  </p:cSld>
  <p:clrMapOvr>
    <a:masterClrMapping/>
  </p:clrMapOvr>
  <p:transition>
    <p:randomBar dir="vert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315945"/>
      </p:ext>
    </p:extLst>
  </p:cSld>
  <p:clrMapOvr>
    <a:masterClrMapping/>
  </p:clrMapOvr>
  <p:transition>
    <p:randomBar dir="vert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16999"/>
      </p:ext>
    </p:extLst>
  </p:cSld>
  <p:clrMapOvr>
    <a:masterClrMapping/>
  </p:clrMapOvr>
  <p:transition>
    <p:randomBar dir="vert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153905"/>
      </p:ext>
    </p:extLst>
  </p:cSld>
  <p:clrMapOvr>
    <a:masterClrMapping/>
  </p:clrMapOvr>
  <p:transition>
    <p:randomBar dir="vert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903444"/>
      </p:ext>
    </p:extLst>
  </p:cSld>
  <p:clrMapOvr>
    <a:masterClrMapping/>
  </p:clrMapOvr>
  <p:transition>
    <p:randomBar dir="vert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309701"/>
      </p:ext>
    </p:extLst>
  </p:cSld>
  <p:clrMapOvr>
    <a:masterClrMapping/>
  </p:clrMapOvr>
  <p:transition>
    <p:randomBar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155261"/>
      </p:ext>
    </p:extLst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925307"/>
      </p:ext>
    </p:extLst>
  </p:cSld>
  <p:clrMapOvr>
    <a:masterClrMapping/>
  </p:clrMapOvr>
  <p:transition>
    <p:randomBar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518590"/>
      </p:ext>
    </p:extLst>
  </p:cSld>
  <p:clrMapOvr>
    <a:masterClrMapping/>
  </p:clrMapOvr>
  <p:transition>
    <p:randomBar dir="vert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017144"/>
      </p:ext>
    </p:extLst>
  </p:cSld>
  <p:clrMapOvr>
    <a:masterClrMapping/>
  </p:clrMapOvr>
  <p:transition>
    <p:randomBar dir="vert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208425"/>
      </p:ext>
    </p:extLst>
  </p:cSld>
  <p:clrMapOvr>
    <a:masterClrMapping/>
  </p:clrMapOvr>
  <p:transition>
    <p:randomBar dir="vert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669867"/>
      </p:ext>
    </p:extLst>
  </p:cSld>
  <p:clrMapOvr>
    <a:masterClrMapping/>
  </p:clrMapOvr>
  <p:transition>
    <p:randomBar dir="vert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250256"/>
      </p:ext>
    </p:extLst>
  </p:cSld>
  <p:clrMapOvr>
    <a:masterClrMapping/>
  </p:clrMapOvr>
  <p:transition>
    <p:randomBar dir="vert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707686"/>
      </p:ext>
    </p:extLst>
  </p:cSld>
  <p:clrMapOvr>
    <a:masterClrMapping/>
  </p:clrMapOvr>
  <p:transition>
    <p:randomBar dir="vert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954970"/>
      </p:ext>
    </p:extLst>
  </p:cSld>
  <p:clrMapOvr>
    <a:masterClrMapping/>
  </p:clrMapOvr>
  <p:transition>
    <p:randomBar dir="vert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915108"/>
      </p:ext>
    </p:extLst>
  </p:cSld>
  <p:clrMapOvr>
    <a:masterClrMapping/>
  </p:clrMapOvr>
  <p:transition>
    <p:randomBar dir="vert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532205"/>
      </p:ext>
    </p:extLst>
  </p:cSld>
  <p:clrMapOvr>
    <a:masterClrMapping/>
  </p:clrMapOvr>
  <p:transition>
    <p:randomBar dir="vert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592633"/>
      </p:ext>
    </p:extLst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362094"/>
      </p:ext>
    </p:extLst>
  </p:cSld>
  <p:clrMapOvr>
    <a:masterClrMapping/>
  </p:clrMapOvr>
  <p:transition>
    <p:randomBar dir="vert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527296"/>
      </p:ext>
    </p:extLst>
  </p:cSld>
  <p:clrMapOvr>
    <a:masterClrMapping/>
  </p:clrMapOvr>
  <p:transition>
    <p:randomBar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158510"/>
      </p:ext>
    </p:extLst>
  </p:cSld>
  <p:clrMapOvr>
    <a:masterClrMapping/>
  </p:clrMapOvr>
  <p:transition>
    <p:randomBar dir="vert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321142"/>
      </p:ext>
    </p:extLst>
  </p:cSld>
  <p:clrMapOvr>
    <a:masterClrMapping/>
  </p:clrMapOvr>
  <p:transition>
    <p:randomBar dir="vert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441071"/>
      </p:ext>
    </p:extLst>
  </p:cSld>
  <p:clrMapOvr>
    <a:masterClrMapping/>
  </p:clrMapOvr>
  <p:transition>
    <p:randomBar dir="vert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860387"/>
      </p:ext>
    </p:extLst>
  </p:cSld>
  <p:clrMapOvr>
    <a:masterClrMapping/>
  </p:clrMapOvr>
  <p:transition>
    <p:randomBar dir="vert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385373"/>
      </p:ext>
    </p:extLst>
  </p:cSld>
  <p:clrMapOvr>
    <a:masterClrMapping/>
  </p:clrMapOvr>
  <p:transition>
    <p:randomBar dir="vert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930368"/>
      </p:ext>
    </p:extLst>
  </p:cSld>
  <p:clrMapOvr>
    <a:masterClrMapping/>
  </p:clrMapOvr>
  <p:transition>
    <p:randomBar dir="vert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362268"/>
      </p:ext>
    </p:extLst>
  </p:cSld>
  <p:clrMapOvr>
    <a:masterClrMapping/>
  </p:clrMapOvr>
  <p:transition>
    <p:randomBar dir="vert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856060"/>
      </p:ext>
    </p:extLst>
  </p:cSld>
  <p:clrMapOvr>
    <a:masterClrMapping/>
  </p:clrMapOvr>
  <p:transition>
    <p:randomBar dir="vert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841436"/>
      </p:ext>
    </p:extLst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292239"/>
      </p:ext>
    </p:extLst>
  </p:cSld>
  <p:clrMapOvr>
    <a:masterClrMapping/>
  </p:clrMapOvr>
  <p:transition>
    <p:randomBar dir="vert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90450"/>
      </p:ext>
    </p:extLst>
  </p:cSld>
  <p:clrMapOvr>
    <a:masterClrMapping/>
  </p:clrMapOvr>
  <p:transition>
    <p:randomBar dir="vert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367318"/>
      </p:ext>
    </p:extLst>
  </p:cSld>
  <p:clrMapOvr>
    <a:masterClrMapping/>
  </p:clrMapOvr>
  <p:transition>
    <p:randomBar dir="vert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806590"/>
      </p:ext>
    </p:extLst>
  </p:cSld>
  <p:clrMapOvr>
    <a:masterClrMapping/>
  </p:clrMapOvr>
  <p:transition>
    <p:randomBar dir="vert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918096"/>
      </p:ext>
    </p:extLst>
  </p:cSld>
  <p:clrMapOvr>
    <a:masterClrMapping/>
  </p:clrMapOvr>
  <p:transition>
    <p:randomBar dir="vert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791197"/>
      </p:ext>
    </p:extLst>
  </p:cSld>
  <p:clrMapOvr>
    <a:masterClrMapping/>
  </p:clrMapOvr>
  <p:transition>
    <p:randomBar dir="vert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298504"/>
      </p:ext>
    </p:extLst>
  </p:cSld>
  <p:clrMapOvr>
    <a:masterClrMapping/>
  </p:clrMapOvr>
  <p:transition>
    <p:randomBar dir="vert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326221"/>
      </p:ext>
    </p:extLst>
  </p:cSld>
  <p:clrMapOvr>
    <a:masterClrMapping/>
  </p:clrMapOvr>
  <p:transition>
    <p:randomBar dir="vert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073846"/>
      </p:ext>
    </p:extLst>
  </p:cSld>
  <p:clrMapOvr>
    <a:masterClrMapping/>
  </p:clrMapOvr>
  <p:transition>
    <p:randomBar dir="vert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169412"/>
      </p:ext>
    </p:extLst>
  </p:cSld>
  <p:clrMapOvr>
    <a:masterClrMapping/>
  </p:clrMapOvr>
  <p:transition>
    <p:randomBar dir="vert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121806"/>
      </p:ext>
    </p:extLst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28652"/>
      </p:ext>
    </p:extLst>
  </p:cSld>
  <p:clrMapOvr>
    <a:masterClrMapping/>
  </p:clrMapOvr>
  <p:transition>
    <p:randomBar dir="vert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48973"/>
      </p:ext>
    </p:extLst>
  </p:cSld>
  <p:clrMapOvr>
    <a:masterClrMapping/>
  </p:clrMapOvr>
  <p:transition>
    <p:randomBar dir="vert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041625"/>
      </p:ext>
    </p:extLst>
  </p:cSld>
  <p:clrMapOvr>
    <a:masterClrMapping/>
  </p:clrMapOvr>
  <p:transition>
    <p:randomBar dir="vert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143346"/>
      </p:ext>
    </p:extLst>
  </p:cSld>
  <p:clrMapOvr>
    <a:masterClrMapping/>
  </p:clrMapOvr>
  <p:transition>
    <p:randomBar dir="vert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471038"/>
      </p:ext>
    </p:extLst>
  </p:cSld>
  <p:clrMapOvr>
    <a:masterClrMapping/>
  </p:clrMapOvr>
  <p:transition>
    <p:randomBar dir="vert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585139"/>
      </p:ext>
    </p:extLst>
  </p:cSld>
  <p:clrMapOvr>
    <a:masterClrMapping/>
  </p:clrMapOvr>
  <p:transition>
    <p:randomBar dir="vert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780616"/>
      </p:ext>
    </p:extLst>
  </p:cSld>
  <p:clrMapOvr>
    <a:masterClrMapping/>
  </p:clrMapOvr>
  <p:transition>
    <p:randomBar dir="vert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596521"/>
      </p:ext>
    </p:extLst>
  </p:cSld>
  <p:clrMapOvr>
    <a:masterClrMapping/>
  </p:clrMapOvr>
  <p:transition>
    <p:randomBar dir="vert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163658"/>
      </p:ext>
    </p:extLst>
  </p:cSld>
  <p:clrMapOvr>
    <a:masterClrMapping/>
  </p:clrMapOvr>
  <p:transition>
    <p:randomBar dir="vert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779800"/>
      </p:ext>
    </p:extLst>
  </p:cSld>
  <p:clrMapOvr>
    <a:masterClrMapping/>
  </p:clrMapOvr>
  <p:transition>
    <p:randomBar dir="vert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167227"/>
      </p:ext>
    </p:extLst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4108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4787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8015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3598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7842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5274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2712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3349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86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15.11.2014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0919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Презентация :Какой считали Землю в древности?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Учитель начальных классов МБОУ СОШ №18 </a:t>
            </a:r>
            <a:r>
              <a:rPr lang="ru-RU" dirty="0" err="1" smtClean="0"/>
              <a:t>г.Астрахани</a:t>
            </a:r>
            <a:r>
              <a:rPr lang="ru-RU" dirty="0" smtClean="0"/>
              <a:t> </a:t>
            </a:r>
          </a:p>
          <a:p>
            <a:r>
              <a:rPr lang="ru-RU" dirty="0" smtClean="0"/>
              <a:t>Хлямина С.Ж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894316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AF5"/>
              </a:clrFrom>
              <a:clrTo>
                <a:srgbClr val="F9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66844" y="4643447"/>
            <a:ext cx="2286000" cy="2047875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1666844" y="142852"/>
            <a:ext cx="8786874" cy="3071834"/>
          </a:xfrm>
          <a:prstGeom prst="cloudCallout">
            <a:avLst>
              <a:gd name="adj1" fmla="val -23536"/>
              <a:gd name="adj2" fmla="val 11146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52596" y="500043"/>
            <a:ext cx="835824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Магеллан снарядил пять судов. </a:t>
            </a:r>
          </a:p>
          <a:p>
            <a:pPr algn="ctr"/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Они должны были выйти из порта и плыть постоянно в одном  </a:t>
            </a:r>
          </a:p>
          <a:p>
            <a:pPr algn="ctr"/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и том же направлении, чтобы вернуться в этот же порт.   </a:t>
            </a:r>
          </a:p>
          <a:p>
            <a:pPr algn="ctr"/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Долгие месяцы плыли корабли. Один из парусников разбился о скалы, другой вернулся домой с полпути, третий сожгли, четвёртый попал в плен. Погиб Магеллан. И только одно маленькое судно</a:t>
            </a:r>
          </a:p>
          <a:p>
            <a:pPr algn="ctr"/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под названием «Виктория» вернулось в порт                                                                  через три года.</a:t>
            </a:r>
            <a:endParaRPr lang="ru-RU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45058" name="Picture 2" descr="Картинка 59 из 42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67306" y="3429000"/>
            <a:ext cx="5357818" cy="3303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573672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Картинка 127 из 38548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24628" y="2786058"/>
            <a:ext cx="3786214" cy="3786214"/>
          </a:xfrm>
          <a:prstGeom prst="rect">
            <a:avLst/>
          </a:prstGeom>
          <a:noFill/>
        </p:spPr>
      </p:pic>
      <p:pic>
        <p:nvPicPr>
          <p:cNvPr id="5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66844" y="4643447"/>
            <a:ext cx="2286000" cy="2047875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2063552" y="785794"/>
            <a:ext cx="7858180" cy="1928826"/>
          </a:xfrm>
          <a:prstGeom prst="cloudCallout">
            <a:avLst>
              <a:gd name="adj1" fmla="val -20245"/>
              <a:gd name="adj2" fmla="val 17293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Шарообразная форма нашей планеты объясняет, почему людям никогда не удавалось добраться до края Земли. У нее нет края. Зато люди могут совершать кругосветные путешествия: обогнув Землю, возвращаться в то же место.</a:t>
            </a:r>
          </a:p>
        </p:txBody>
      </p:sp>
    </p:spTree>
    <p:extLst>
      <p:ext uri="{BB962C8B-B14F-4D97-AF65-F5344CB8AC3E}">
        <p14:creationId xmlns:p14="http://schemas.microsoft.com/office/powerpoint/2010/main" val="146082373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11003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5920"/>
            <a:ext cx="10972800" cy="1805940"/>
          </a:xfrm>
        </p:spPr>
        <p:txBody>
          <a:bodyPr>
            <a:normAutofit fontScale="90000"/>
          </a:bodyPr>
          <a:lstStyle/>
          <a:p>
            <a:r>
              <a:rPr lang="ru-RU" sz="5400" b="1" dirty="0">
                <a:solidFill>
                  <a:srgbClr val="FF0000"/>
                </a:solidFill>
              </a:rPr>
              <a:t>Сегодня известно, что Земля имеет форму шара. Но когда-то люди считали </a:t>
            </a:r>
            <a:r>
              <a:rPr lang="ru-RU" sz="5400" b="1" dirty="0" smtClean="0">
                <a:solidFill>
                  <a:srgbClr val="FF0000"/>
                </a:solidFill>
              </a:rPr>
              <a:t>по-другому. Давайте посмотрим !</a:t>
            </a:r>
            <a:r>
              <a:rPr lang="ru-RU" sz="5400" b="1" dirty="0">
                <a:solidFill>
                  <a:srgbClr val="FF0000"/>
                </a:solidFill>
              </a:rPr>
              <a:t/>
            </a:r>
            <a:br>
              <a:rPr lang="ru-RU" sz="5400" b="1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12834" y="2918143"/>
            <a:ext cx="4458772" cy="438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80029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n.edu.ru/shared/files/old/mlaPresent/presentations/08/objects/7467_25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43408"/>
            <a:ext cx="914400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18004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anana.by/uploads/posts/2011-03/1300306530_49cf8e04d1575b1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12595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Картинка 89 из 20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666846" y="0"/>
            <a:ext cx="8858311" cy="671514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7223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Картинка 16 из 24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467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393982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 descr="http://www.ibyte.ru/img/graph/6/tutorialaqu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524000" y="571480"/>
            <a:ext cx="5572132" cy="6286520"/>
          </a:xfrm>
          <a:prstGeom prst="rect">
            <a:avLst/>
          </a:prstGeom>
          <a:noFill/>
        </p:spPr>
      </p:pic>
      <p:pic>
        <p:nvPicPr>
          <p:cNvPr id="2060" name="Picture 12" descr="http://www.ibyte.ru/img/graph/6/tutorialaqu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53058" y="500042"/>
            <a:ext cx="5214942" cy="6357958"/>
          </a:xfrm>
          <a:prstGeom prst="rect">
            <a:avLst/>
          </a:prstGeom>
          <a:noFill/>
        </p:spPr>
      </p:pic>
      <p:pic>
        <p:nvPicPr>
          <p:cNvPr id="2058" name="Picture 10" descr="Картинка 49 из 115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1238216" y="1000108"/>
            <a:ext cx="9001156" cy="4500594"/>
          </a:xfrm>
          <a:prstGeom prst="rect">
            <a:avLst/>
          </a:prstGeom>
          <a:noFill/>
        </p:spPr>
      </p:pic>
      <p:pic>
        <p:nvPicPr>
          <p:cNvPr id="2054" name="Picture 6" descr="Картинка 190 из 7672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67240" y="2500306"/>
            <a:ext cx="4762500" cy="2638426"/>
          </a:xfrm>
          <a:prstGeom prst="rect">
            <a:avLst/>
          </a:prstGeom>
          <a:noFill/>
        </p:spPr>
      </p:pic>
      <p:pic>
        <p:nvPicPr>
          <p:cNvPr id="8" name="Picture 6" descr="Картинка 190 из 7672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312632">
            <a:off x="3870794" y="3532208"/>
            <a:ext cx="4762500" cy="2638426"/>
          </a:xfrm>
          <a:prstGeom prst="rect">
            <a:avLst/>
          </a:prstGeom>
          <a:noFill/>
        </p:spPr>
      </p:pic>
      <p:pic>
        <p:nvPicPr>
          <p:cNvPr id="9" name="Picture 6" descr="Картинка 190 из 7672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980570" flipH="1">
            <a:off x="1995357" y="2562075"/>
            <a:ext cx="4762500" cy="26384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788643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AF5"/>
              </a:clrFrom>
              <a:clrTo>
                <a:srgbClr val="F9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66844" y="4643447"/>
            <a:ext cx="2286000" cy="2047875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1666844" y="1000108"/>
            <a:ext cx="4071966" cy="1785950"/>
          </a:xfrm>
          <a:prstGeom prst="cloudCallout">
            <a:avLst>
              <a:gd name="adj1" fmla="val 9050"/>
              <a:gd name="adj2" fmla="val 14287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Португальский учёный Магеллан решил обойти вокруг Земли на корабле.</a:t>
            </a:r>
            <a:endParaRPr lang="ru-RU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7" name="Picture 2" descr="Картинка 11 из 83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3124" y="857233"/>
            <a:ext cx="4572010" cy="58578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12237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Картинка 13 из 83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970772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F98D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Поток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F98D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оток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F98D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Поток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F98D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Поток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F98D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Поток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F98D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Поток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F98D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Поток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F98D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Поток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F98D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Поток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F98D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130</Words>
  <Application>Microsoft Office PowerPoint</Application>
  <PresentationFormat>Широкоэкранный</PresentationFormat>
  <Paragraphs>11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12</vt:i4>
      </vt:variant>
    </vt:vector>
  </HeadingPairs>
  <TitlesOfParts>
    <vt:vector size="25" baseType="lpstr">
      <vt:lpstr>Calibri</vt:lpstr>
      <vt:lpstr>Constantia</vt:lpstr>
      <vt:lpstr>Wingdings 2</vt:lpstr>
      <vt:lpstr>Поток</vt:lpstr>
      <vt:lpstr>1_Поток</vt:lpstr>
      <vt:lpstr>2_Поток</vt:lpstr>
      <vt:lpstr>3_Поток</vt:lpstr>
      <vt:lpstr>4_Поток</vt:lpstr>
      <vt:lpstr>5_Поток</vt:lpstr>
      <vt:lpstr>6_Поток</vt:lpstr>
      <vt:lpstr>7_Поток</vt:lpstr>
      <vt:lpstr>8_Поток</vt:lpstr>
      <vt:lpstr>9_Поток</vt:lpstr>
      <vt:lpstr>Презентация :Какой считали Землю в древности?</vt:lpstr>
      <vt:lpstr>Сегодня известно, что Земля имеет форму шара. Но когда-то люди считали по-другому. Давайте посмотрим !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Хлямина Сажида</dc:creator>
  <cp:lastModifiedBy>Хлямина Сажида</cp:lastModifiedBy>
  <cp:revision>2</cp:revision>
  <dcterms:created xsi:type="dcterms:W3CDTF">2014-11-15T12:10:47Z</dcterms:created>
  <dcterms:modified xsi:type="dcterms:W3CDTF">2014-11-15T12:24:52Z</dcterms:modified>
</cp:coreProperties>
</file>