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68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474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C495E-9C0F-4981-A3DD-7BA8CC7E55FE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21CC9-3D86-4A18-ADF3-9E09D5E1CF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283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C495E-9C0F-4981-A3DD-7BA8CC7E55FE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21CC9-3D86-4A18-ADF3-9E09D5E1CF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215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C495E-9C0F-4981-A3DD-7BA8CC7E55FE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21CC9-3D86-4A18-ADF3-9E09D5E1CF31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444643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C495E-9C0F-4981-A3DD-7BA8CC7E55FE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21CC9-3D86-4A18-ADF3-9E09D5E1CF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2036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C495E-9C0F-4981-A3DD-7BA8CC7E55FE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21CC9-3D86-4A18-ADF3-9E09D5E1CF31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454186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C495E-9C0F-4981-A3DD-7BA8CC7E55FE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21CC9-3D86-4A18-ADF3-9E09D5E1CF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40936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C495E-9C0F-4981-A3DD-7BA8CC7E55FE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21CC9-3D86-4A18-ADF3-9E09D5E1CF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72077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C495E-9C0F-4981-A3DD-7BA8CC7E55FE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21CC9-3D86-4A18-ADF3-9E09D5E1CF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9847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C495E-9C0F-4981-A3DD-7BA8CC7E55FE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21CC9-3D86-4A18-ADF3-9E09D5E1CF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138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C495E-9C0F-4981-A3DD-7BA8CC7E55FE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21CC9-3D86-4A18-ADF3-9E09D5E1CF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0700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C495E-9C0F-4981-A3DD-7BA8CC7E55FE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21CC9-3D86-4A18-ADF3-9E09D5E1CF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8111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C495E-9C0F-4981-A3DD-7BA8CC7E55FE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21CC9-3D86-4A18-ADF3-9E09D5E1CF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2562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C495E-9C0F-4981-A3DD-7BA8CC7E55FE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21CC9-3D86-4A18-ADF3-9E09D5E1CF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833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C495E-9C0F-4981-A3DD-7BA8CC7E55FE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21CC9-3D86-4A18-ADF3-9E09D5E1CF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0157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C495E-9C0F-4981-A3DD-7BA8CC7E55FE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21CC9-3D86-4A18-ADF3-9E09D5E1CF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0914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C495E-9C0F-4981-A3DD-7BA8CC7E55FE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21CC9-3D86-4A18-ADF3-9E09D5E1CF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7290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3C495E-9C0F-4981-A3DD-7BA8CC7E55FE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05821CC9-3D86-4A18-ADF3-9E09D5E1CF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3326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  <p:sldLayoutId id="2147483739" r:id="rId14"/>
    <p:sldLayoutId id="2147483740" r:id="rId15"/>
    <p:sldLayoutId id="214748374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900608" y="404664"/>
            <a:ext cx="9358808" cy="2448271"/>
          </a:xfrm>
        </p:spPr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Презентация :</a:t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dirty="0" smtClean="0">
                <a:solidFill>
                  <a:srgbClr val="C00000"/>
                </a:solidFill>
              </a:rPr>
              <a:t>Слагаемые. Сумма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0595" y="3509964"/>
            <a:ext cx="5826719" cy="1637770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C00000"/>
                </a:solidFill>
              </a:rPr>
              <a:t>УМК «Школа России»</a:t>
            </a:r>
          </a:p>
          <a:p>
            <a:r>
              <a:rPr lang="ru-RU" sz="3600" dirty="0" smtClean="0">
                <a:solidFill>
                  <a:srgbClr val="C00000"/>
                </a:solidFill>
              </a:rPr>
              <a:t>Учитель начальных классов МБОУ СОШ №18 </a:t>
            </a:r>
            <a:r>
              <a:rPr lang="ru-RU" sz="3600" dirty="0" err="1" smtClean="0">
                <a:solidFill>
                  <a:srgbClr val="C00000"/>
                </a:solidFill>
              </a:rPr>
              <a:t>г.Астрахани</a:t>
            </a:r>
            <a:endParaRPr lang="ru-RU" sz="3600" dirty="0" smtClean="0">
              <a:solidFill>
                <a:srgbClr val="C00000"/>
              </a:solidFill>
            </a:endParaRPr>
          </a:p>
          <a:p>
            <a:r>
              <a:rPr lang="ru-RU" sz="3600" dirty="0" smtClean="0">
                <a:solidFill>
                  <a:srgbClr val="C00000"/>
                </a:solidFill>
              </a:rPr>
              <a:t>Хлямина С.Ж</a:t>
            </a:r>
            <a:endParaRPr lang="ru-RU" sz="3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1646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2369029" y="400856"/>
            <a:ext cx="6408712" cy="44088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19225" algn="l"/>
                <a:tab pos="3322638" algn="ctr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В математике это записывается как: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19225" algn="l"/>
                <a:tab pos="3322638" algn="ctr"/>
              </a:tabLst>
            </a:pP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419225" algn="l"/>
                <a:tab pos="3322638" algn="ctr"/>
              </a:tabLst>
            </a:pP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419225" algn="l"/>
                <a:tab pos="3322638" algn="ctr"/>
              </a:tabLst>
            </a:pPr>
            <a:r>
              <a:rPr lang="ru-RU" sz="3200" dirty="0"/>
              <a:t>3   +   5   =   8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419225" algn="l"/>
                <a:tab pos="3322638" algn="ctr"/>
              </a:tabLst>
            </a:pP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19225" algn="l"/>
                <a:tab pos="3322638" algn="ctr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Это называется – нахождение суммы.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19225" algn="l"/>
                <a:tab pos="3322638" algn="ctr"/>
              </a:tabLst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19225" algn="l"/>
                <a:tab pos="3322638" algn="ctr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Сумма обозначается знаком «+»,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19225" algn="l"/>
                <a:tab pos="3322638" algn="ctr"/>
              </a:tabLst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19225" algn="l"/>
                <a:tab pos="3322638" algn="ctr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которое ставится между 2 числами.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19225" algn="l"/>
                <a:tab pos="3322638" algn="ctr"/>
              </a:tabLst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19225" algn="l"/>
                <a:tab pos="3322638" algn="ctr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Всё выражение читается так: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19225" algn="l"/>
                <a:tab pos="3322638" algn="ctr"/>
              </a:tabLst>
            </a:pPr>
            <a:endParaRPr lang="ru-RU" sz="24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19225" algn="l"/>
                <a:tab pos="3322638" algn="ctr"/>
              </a:tabLst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19225" algn="l"/>
                <a:tab pos="3322638" algn="ctr"/>
              </a:tabLst>
            </a:pP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19225" algn="l"/>
                <a:tab pos="3322638" algn="ctr"/>
              </a:tabLst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	«Три плюс пять равно восемь»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0342" y="5013176"/>
            <a:ext cx="6824301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24556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548680"/>
            <a:ext cx="65735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/>
              <a:t>Так же можно складывать длины или вес.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492" y="1844824"/>
            <a:ext cx="3449761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752264" y="1268760"/>
            <a:ext cx="734481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Например,  длина 1 отрезка равна 4 см, а второго равна 2 см.</a:t>
            </a: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0129" y="2852936"/>
            <a:ext cx="1973493" cy="942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899592" y="4005064"/>
            <a:ext cx="662473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Как получить сумму двух отрезков. Их надо сложить:</a:t>
            </a:r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9747" y="4941168"/>
            <a:ext cx="5089850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08872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692696"/>
            <a:ext cx="74168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В итоге получим один большой отрезок равный 6 см.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6338" y="1268760"/>
            <a:ext cx="4680520" cy="10432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403648" y="2636912"/>
            <a:ext cx="597666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/>
              <a:t>В математике это записывается так</a:t>
            </a:r>
            <a:r>
              <a:rPr lang="ru-RU" sz="2400" dirty="0" smtClean="0"/>
              <a:t>:</a:t>
            </a:r>
          </a:p>
          <a:p>
            <a:pPr algn="ctr"/>
            <a:endParaRPr lang="ru-RU" sz="2400" dirty="0"/>
          </a:p>
          <a:p>
            <a:pPr algn="ctr"/>
            <a:r>
              <a:rPr lang="ru-RU" sz="2400" dirty="0"/>
              <a:t> </a:t>
            </a:r>
          </a:p>
          <a:p>
            <a:pPr algn="ctr"/>
            <a:r>
              <a:rPr lang="ru-RU" sz="4000" b="1" dirty="0"/>
              <a:t>4   +   2   =   6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553602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971008" y="1268760"/>
            <a:ext cx="612068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dirty="0" smtClean="0">
                <a:solidFill>
                  <a:schemeClr val="tx2">
                    <a:lumMod val="75000"/>
                  </a:schemeClr>
                </a:solidFill>
              </a:rPr>
              <a:t>Сложение очень важное арифметическое </a:t>
            </a:r>
            <a:r>
              <a:rPr lang="ru-RU" sz="4400" dirty="0" smtClean="0">
                <a:solidFill>
                  <a:schemeClr val="tx2">
                    <a:lumMod val="75000"/>
                  </a:schemeClr>
                </a:solidFill>
              </a:rPr>
              <a:t>действие.</a:t>
            </a:r>
          </a:p>
          <a:p>
            <a:pPr algn="ctr"/>
            <a:r>
              <a:rPr lang="ru-RU" sz="4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4400" dirty="0" smtClean="0">
                <a:solidFill>
                  <a:schemeClr val="tx2">
                    <a:lumMod val="75000"/>
                  </a:schemeClr>
                </a:solidFill>
              </a:rPr>
              <a:t>Его </a:t>
            </a:r>
            <a:r>
              <a:rPr lang="ru-RU" sz="4400" dirty="0" smtClean="0">
                <a:solidFill>
                  <a:schemeClr val="tx2">
                    <a:lumMod val="75000"/>
                  </a:schemeClr>
                </a:solidFill>
              </a:rPr>
              <a:t> компоненты надо </a:t>
            </a:r>
            <a:r>
              <a:rPr lang="ru-RU" sz="4400" dirty="0" smtClean="0">
                <a:solidFill>
                  <a:schemeClr val="tx2">
                    <a:lumMod val="75000"/>
                  </a:schemeClr>
                </a:solidFill>
              </a:rPr>
              <a:t>понять и запомнить навсегда</a:t>
            </a:r>
            <a:endParaRPr lang="ru-RU" sz="4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4365088" y="1268760"/>
            <a:ext cx="27129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>
                <a:solidFill>
                  <a:schemeClr val="tx2">
                    <a:lumMod val="75000"/>
                  </a:schemeClr>
                </a:solidFill>
              </a:rPr>
              <a:t>Дорогие ребята!</a:t>
            </a:r>
          </a:p>
        </p:txBody>
      </p:sp>
    </p:spTree>
    <p:extLst>
      <p:ext uri="{BB962C8B-B14F-4D97-AF65-F5344CB8AC3E}">
        <p14:creationId xmlns:p14="http://schemas.microsoft.com/office/powerpoint/2010/main" val="875153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971600" y="260648"/>
            <a:ext cx="7056784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3200" dirty="0" smtClean="0"/>
          </a:p>
          <a:p>
            <a:pPr algn="ctr"/>
            <a:endParaRPr lang="ru-RU" sz="3200" dirty="0"/>
          </a:p>
          <a:p>
            <a:pPr algn="ctr"/>
            <a:endParaRPr lang="ru-RU" sz="3200" dirty="0" smtClean="0"/>
          </a:p>
          <a:p>
            <a:pPr algn="ctr"/>
            <a:endParaRPr lang="ru-RU" sz="3200" dirty="0"/>
          </a:p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Слагаемое + Слагаемое= Сумма</a:t>
            </a:r>
            <a:endParaRPr lang="en-US" sz="3600" b="1" dirty="0" smtClean="0">
              <a:solidFill>
                <a:srgbClr val="FF0000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3635896" y="4581128"/>
            <a:ext cx="42942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/>
              <a:t>Число 1 + число 2 = С</a:t>
            </a:r>
            <a:r>
              <a:rPr lang="ru-RU" sz="2800" b="1" dirty="0" smtClean="0"/>
              <a:t>умма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1376793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677821"/>
            <a:ext cx="784887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 </a:t>
            </a:r>
            <a:r>
              <a:rPr lang="ru-RU" sz="3200" dirty="0"/>
              <a:t>Посмотрите, как </a:t>
            </a:r>
            <a:r>
              <a:rPr lang="ru-RU" sz="3200" dirty="0" smtClean="0"/>
              <a:t> складываем </a:t>
            </a:r>
            <a:r>
              <a:rPr lang="ru-RU" sz="3200" dirty="0"/>
              <a:t>куски </a:t>
            </a:r>
            <a:r>
              <a:rPr lang="ru-RU" sz="3200" dirty="0" smtClean="0"/>
              <a:t>сыра:</a:t>
            </a:r>
            <a:endParaRPr lang="ru-RU" sz="3200" dirty="0"/>
          </a:p>
        </p:txBody>
      </p:sp>
      <p:pic>
        <p:nvPicPr>
          <p:cNvPr id="9" name="Рисунок 8" descr="http://im4-tub-ru.yandex.net/i?id=451760841-09-72&amp;n=2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031606"/>
            <a:ext cx="866775" cy="84391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Рисунок 9" descr="http://im4-tub-ru.yandex.net/i?id=451760841-09-72&amp;n=2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1229" y="2015666"/>
            <a:ext cx="866775" cy="84391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Рисунок 10" descr="http://im4-tub-ru.yandex.net/i?id=451760841-09-72&amp;n=2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3372" y="2015665"/>
            <a:ext cx="866775" cy="84391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Рисунок 11" descr="http://im4-tub-ru.yandex.net/i?id=451760841-09-72&amp;n=2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2585084"/>
            <a:ext cx="866775" cy="84391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Рисунок 12" descr="http://im4-tub-ru.yandex.net/i?id=451760841-09-72&amp;n=2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593707"/>
            <a:ext cx="866775" cy="84391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Рисунок 13" descr="http://im4-tub-ru.yandex.net/i?id=451760841-09-72&amp;n=2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2031606"/>
            <a:ext cx="866775" cy="84391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Прямоугольник 5"/>
          <p:cNvSpPr/>
          <p:nvPr/>
        </p:nvSpPr>
        <p:spPr>
          <a:xfrm>
            <a:off x="2051720" y="2031606"/>
            <a:ext cx="46519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dirty="0"/>
              <a:t>+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148064" y="2093160"/>
            <a:ext cx="4138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smtClean="0"/>
              <a:t>=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064231" y="3576461"/>
            <a:ext cx="6316081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/>
              <a:t>В итоге мы получаем сумму из 3 кусков сыра</a:t>
            </a:r>
            <a:r>
              <a:rPr lang="ru-RU" sz="4000" dirty="0" smtClean="0"/>
              <a:t>.</a:t>
            </a:r>
          </a:p>
          <a:p>
            <a:pPr algn="ctr"/>
            <a:endParaRPr lang="ru-RU" sz="4000" dirty="0"/>
          </a:p>
          <a:p>
            <a:pPr algn="ctr"/>
            <a:r>
              <a:rPr lang="ru-RU" sz="4000" dirty="0"/>
              <a:t>Первая и вторя части, называются слагаемыми</a:t>
            </a:r>
            <a:r>
              <a:rPr lang="ru-RU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21497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764704"/>
            <a:ext cx="4572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 smtClean="0"/>
              <a:t>   </a:t>
            </a:r>
            <a:endParaRPr lang="ru-RU" sz="4400" dirty="0" smtClean="0"/>
          </a:p>
          <a:p>
            <a:r>
              <a:rPr lang="ru-RU" sz="4400" dirty="0" smtClean="0"/>
              <a:t>Это </a:t>
            </a:r>
            <a:r>
              <a:rPr lang="ru-RU" sz="4400" dirty="0"/>
              <a:t>первое слагаемое</a:t>
            </a:r>
          </a:p>
        </p:txBody>
      </p:sp>
      <p:pic>
        <p:nvPicPr>
          <p:cNvPr id="3" name="Рисунок 2" descr="http://im4-tub-ru.yandex.net/i?id=451760841-09-72&amp;n=2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6196" y="1028785"/>
            <a:ext cx="1333996" cy="103206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http://im4-tub-ru.yandex.net/i?id=451760841-09-72&amp;n=2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8819" y="5589240"/>
            <a:ext cx="1044624" cy="88625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http://im4-tub-ru.yandex.net/i?id=451760841-09-72&amp;n=2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3194" y="4313311"/>
            <a:ext cx="1080507" cy="94159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Прямоугольник 6"/>
          <p:cNvSpPr/>
          <p:nvPr/>
        </p:nvSpPr>
        <p:spPr>
          <a:xfrm>
            <a:off x="539552" y="3245152"/>
            <a:ext cx="788709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/>
              <a:t> </a:t>
            </a:r>
            <a:r>
              <a:rPr lang="ru-RU" sz="5400" dirty="0" smtClean="0"/>
              <a:t>А это </a:t>
            </a:r>
            <a:r>
              <a:rPr lang="ru-RU" sz="5400" dirty="0"/>
              <a:t>второе слагаемое</a:t>
            </a:r>
          </a:p>
        </p:txBody>
      </p:sp>
    </p:spTree>
    <p:extLst>
      <p:ext uri="{BB962C8B-B14F-4D97-AF65-F5344CB8AC3E}">
        <p14:creationId xmlns:p14="http://schemas.microsoft.com/office/powerpoint/2010/main" val="4207695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87962" y="431506"/>
            <a:ext cx="593944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/>
              <a:t>А теперь </a:t>
            </a:r>
            <a:r>
              <a:rPr lang="ru-RU" sz="4000" dirty="0" smtClean="0"/>
              <a:t>решим задачу</a:t>
            </a:r>
            <a:r>
              <a:rPr lang="ru-RU" sz="4000" dirty="0" smtClean="0"/>
              <a:t>!</a:t>
            </a:r>
            <a:endParaRPr lang="ru-RU" sz="4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52518" y="1844824"/>
            <a:ext cx="5431649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/>
              <a:t>У </a:t>
            </a:r>
            <a:r>
              <a:rPr lang="ru-RU" sz="3200" dirty="0" smtClean="0"/>
              <a:t>Коли</a:t>
            </a:r>
            <a:r>
              <a:rPr lang="ru-RU" sz="3200" dirty="0" smtClean="0"/>
              <a:t> </a:t>
            </a:r>
            <a:r>
              <a:rPr lang="ru-RU" sz="3200" dirty="0"/>
              <a:t>было два яблока  и две груши. Он никак не может сосчитать, сколько всего вместе яблок и </a:t>
            </a:r>
            <a:r>
              <a:rPr lang="ru-RU" sz="3200" dirty="0" smtClean="0"/>
              <a:t>груш?</a:t>
            </a:r>
            <a:endParaRPr lang="ru-RU" sz="3200" dirty="0"/>
          </a:p>
        </p:txBody>
      </p:sp>
      <p:pic>
        <p:nvPicPr>
          <p:cNvPr id="5" name="Рисунок 4"/>
          <p:cNvPicPr/>
          <p:nvPr/>
        </p:nvPicPr>
        <p:blipFill>
          <a:blip r:embed="rId2"/>
          <a:stretch>
            <a:fillRect/>
          </a:stretch>
        </p:blipFill>
        <p:spPr>
          <a:xfrm>
            <a:off x="778476" y="4061207"/>
            <a:ext cx="1508760" cy="1488440"/>
          </a:xfrm>
          <a:prstGeom prst="rect">
            <a:avLst/>
          </a:prstGeom>
        </p:spPr>
      </p:pic>
      <p:pic>
        <p:nvPicPr>
          <p:cNvPr id="6" name="Рисунок 5"/>
          <p:cNvPicPr/>
          <p:nvPr/>
        </p:nvPicPr>
        <p:blipFill>
          <a:blip r:embed="rId3"/>
          <a:stretch>
            <a:fillRect/>
          </a:stretch>
        </p:blipFill>
        <p:spPr>
          <a:xfrm>
            <a:off x="5061448" y="3906927"/>
            <a:ext cx="1965960" cy="140843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755576" y="5517232"/>
            <a:ext cx="640871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/>
              <a:t>Подскажите, сколько у него вместе яблок и </a:t>
            </a:r>
            <a:r>
              <a:rPr lang="ru-RU" sz="3200" dirty="0" smtClean="0"/>
              <a:t>груш</a:t>
            </a:r>
            <a:r>
              <a:rPr lang="ru-RU" sz="32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690383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548680"/>
            <a:ext cx="806489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/>
              <a:t>Так можно считать не только предметы (сыр, яблоки, груши, ручки и т.д.) но и любые  другие вещи, например квадратики и кружки: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060848"/>
            <a:ext cx="3101975" cy="1120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043608" y="3861048"/>
            <a:ext cx="6413985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/>
              <a:t>Сколько квадратиков? </a:t>
            </a:r>
            <a:endParaRPr lang="ru-RU" sz="2800" dirty="0" smtClean="0"/>
          </a:p>
          <a:p>
            <a:pPr algn="ctr"/>
            <a:endParaRPr lang="ru-RU" sz="2800" dirty="0"/>
          </a:p>
          <a:p>
            <a:pPr algn="ctr"/>
            <a:r>
              <a:rPr lang="ru-RU" sz="2800" dirty="0"/>
              <a:t>А сколько кружков</a:t>
            </a:r>
            <a:r>
              <a:rPr lang="ru-RU" sz="2800" dirty="0" smtClean="0"/>
              <a:t>?</a:t>
            </a:r>
          </a:p>
          <a:p>
            <a:pPr algn="ctr"/>
            <a:endParaRPr lang="ru-RU" sz="2800" dirty="0"/>
          </a:p>
          <a:p>
            <a:pPr algn="ctr"/>
            <a:r>
              <a:rPr lang="ru-RU" sz="2800" dirty="0"/>
              <a:t>Как узнать, сколько всего квадратиков и </a:t>
            </a:r>
            <a:r>
              <a:rPr lang="ru-RU" sz="2800" dirty="0" smtClean="0"/>
              <a:t>кружков?</a:t>
            </a:r>
            <a:endParaRPr lang="ru-RU" sz="2800" dirty="0" smtClean="0"/>
          </a:p>
          <a:p>
            <a:pPr algn="ctr"/>
            <a:endParaRPr lang="ru-RU" sz="2800" dirty="0"/>
          </a:p>
          <a:p>
            <a:pPr algn="ctr"/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695092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404664"/>
            <a:ext cx="3414713" cy="146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907704" y="1988840"/>
            <a:ext cx="576064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/>
              <a:t>У нас всего вместе 5 квадратиков и кружков</a:t>
            </a:r>
            <a:r>
              <a:rPr lang="ru-RU" sz="2000" dirty="0" smtClean="0"/>
              <a:t>.</a:t>
            </a:r>
          </a:p>
          <a:p>
            <a:pPr algn="ctr"/>
            <a:endParaRPr lang="ru-RU" sz="2000" dirty="0"/>
          </a:p>
          <a:p>
            <a:pPr algn="ctr"/>
            <a:r>
              <a:rPr lang="ru-RU" sz="2000" dirty="0"/>
              <a:t>Это сумма. Она равна 5.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347864" y="3573016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sz="2400" dirty="0" smtClean="0"/>
              <a:t>Квадратики </a:t>
            </a:r>
            <a:r>
              <a:rPr lang="ru-RU" sz="2400" dirty="0"/>
              <a:t>– это слагаемое</a:t>
            </a:r>
            <a:r>
              <a:rPr lang="ru-RU" sz="2400" dirty="0" smtClean="0"/>
              <a:t>.</a:t>
            </a:r>
          </a:p>
          <a:p>
            <a:pPr algn="r"/>
            <a:r>
              <a:rPr lang="ru-RU" sz="2400" dirty="0" smtClean="0"/>
              <a:t>Кружки </a:t>
            </a:r>
            <a:r>
              <a:rPr lang="ru-RU" sz="2400" dirty="0"/>
              <a:t>это то же слагаемое.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123728" y="5157192"/>
            <a:ext cx="59766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/>
              <a:t>Запомните</a:t>
            </a:r>
            <a:r>
              <a:rPr lang="ru-RU" sz="2400" dirty="0" smtClean="0"/>
              <a:t>!</a:t>
            </a:r>
          </a:p>
          <a:p>
            <a:pPr algn="ctr"/>
            <a:endParaRPr lang="ru-RU" sz="2400" dirty="0"/>
          </a:p>
          <a:p>
            <a:pPr algn="ctr"/>
            <a:r>
              <a:rPr lang="ru-RU" sz="2400" dirty="0"/>
              <a:t>Слагаемое 1 + слагаемое 2 = Сумма</a:t>
            </a:r>
          </a:p>
        </p:txBody>
      </p:sp>
    </p:spTree>
    <p:extLst>
      <p:ext uri="{BB962C8B-B14F-4D97-AF65-F5344CB8AC3E}">
        <p14:creationId xmlns:p14="http://schemas.microsoft.com/office/powerpoint/2010/main" val="2131682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150938" y="449178"/>
            <a:ext cx="644420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Итак, повторим на другом примере.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2585628" y="984686"/>
            <a:ext cx="357482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У нас есть 2 тарелки с яблокам</a:t>
            </a:r>
            <a:r>
              <a:rPr kumimoji="0" lang="ru-RU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Рисунок 5" descr="http://us.cdn2.123rf.com/168nwm/ravenestling/ravenestling0806/ravenestling080600152/3234488-three-colored-apples-on-wicker-plate-at-the-table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957592"/>
            <a:ext cx="1600200" cy="120396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6" descr="http://www.fotokanal.com/thumbnails/36/healthy-eating_03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1953400"/>
            <a:ext cx="1577340" cy="157734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1104789" y="3732921"/>
            <a:ext cx="724615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/>
              <a:t>Чему равно первое слагаемое?</a:t>
            </a:r>
          </a:p>
          <a:p>
            <a:pPr algn="ctr"/>
            <a:r>
              <a:rPr lang="ru-RU" sz="2000" dirty="0"/>
              <a:t>Чему равно второе слагаемое?</a:t>
            </a:r>
          </a:p>
          <a:p>
            <a:pPr algn="ctr"/>
            <a:r>
              <a:rPr lang="ru-RU" sz="2000" dirty="0"/>
              <a:t>Как это записывается в математическом виде?</a:t>
            </a:r>
          </a:p>
          <a:p>
            <a:pPr algn="ctr"/>
            <a:r>
              <a:rPr lang="ru-RU" sz="2000" dirty="0"/>
              <a:t>Что мы получим при выполнении сложения?</a:t>
            </a:r>
          </a:p>
          <a:p>
            <a:pPr algn="ctr"/>
            <a:r>
              <a:rPr lang="ru-RU" sz="2000" dirty="0"/>
              <a:t>Каким знаком записывается сложение?</a:t>
            </a:r>
          </a:p>
          <a:p>
            <a:pPr algn="ctr"/>
            <a:r>
              <a:rPr lang="ru-RU" sz="2000" dirty="0"/>
              <a:t>Как прочитать полностью это выражение?</a:t>
            </a:r>
          </a:p>
          <a:p>
            <a:pPr algn="ctr"/>
            <a:r>
              <a:rPr lang="ru-RU" sz="2000" dirty="0"/>
              <a:t>Если кто-то не уверен в ответах, правильные ответы чуть ниже.</a:t>
            </a:r>
          </a:p>
        </p:txBody>
      </p:sp>
    </p:spTree>
    <p:extLst>
      <p:ext uri="{BB962C8B-B14F-4D97-AF65-F5344CB8AC3E}">
        <p14:creationId xmlns:p14="http://schemas.microsoft.com/office/powerpoint/2010/main" val="934415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us.cdn2.123rf.com/168nwm/ravenestling/ravenestling0806/ravenestling080600152/3234488-three-colored-apples-on-wicker-plate-at-the-table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476672"/>
            <a:ext cx="1600200" cy="120396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395536" y="1916832"/>
            <a:ext cx="66064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Первое слагаемое равно 3 (в левой тарелке 3 яблока).</a:t>
            </a:r>
          </a:p>
        </p:txBody>
      </p:sp>
      <p:pic>
        <p:nvPicPr>
          <p:cNvPr id="4" name="Рисунок 3" descr="http://www.fotokanal.com/thumbnails/36/healthy-eating_03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2098496"/>
            <a:ext cx="1576070" cy="157607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1907704" y="3933056"/>
            <a:ext cx="662473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Второе слагаемое равно 5 (в правой тарелке 5 яблок).</a:t>
            </a:r>
          </a:p>
        </p:txBody>
      </p:sp>
    </p:spTree>
    <p:extLst>
      <p:ext uri="{BB962C8B-B14F-4D97-AF65-F5344CB8AC3E}">
        <p14:creationId xmlns:p14="http://schemas.microsoft.com/office/powerpoint/2010/main" val="1677132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70</TotalTime>
  <Words>365</Words>
  <Application>Microsoft Office PowerPoint</Application>
  <PresentationFormat>Экран (4:3)</PresentationFormat>
  <Paragraphs>75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Calibri</vt:lpstr>
      <vt:lpstr>Times New Roman</vt:lpstr>
      <vt:lpstr>Trebuchet MS</vt:lpstr>
      <vt:lpstr>Wingdings 3</vt:lpstr>
      <vt:lpstr>Грань</vt:lpstr>
      <vt:lpstr>Презентация : Слагаемые. Сумма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Grigorii</dc:creator>
  <cp:lastModifiedBy>Хлямина Сажида</cp:lastModifiedBy>
  <cp:revision>7</cp:revision>
  <dcterms:created xsi:type="dcterms:W3CDTF">2013-04-24T08:21:18Z</dcterms:created>
  <dcterms:modified xsi:type="dcterms:W3CDTF">2014-11-15T13:44:37Z</dcterms:modified>
</cp:coreProperties>
</file>