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464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3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541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9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20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84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70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11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6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5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91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2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495E-9C0F-4981-A3DD-7BA8CC7E55F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821CC9-3D86-4A18-ADF3-9E09D5E1C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2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0608" y="404664"/>
            <a:ext cx="9358808" cy="244827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Презентация 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Слагаемые. Сумма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3509964"/>
            <a:ext cx="5826719" cy="163777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УМК «Школа России»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Учитель начальных классов МБОУ СОШ №18 </a:t>
            </a:r>
            <a:r>
              <a:rPr lang="ru-RU" sz="3600" dirty="0" err="1" smtClean="0">
                <a:solidFill>
                  <a:srgbClr val="C00000"/>
                </a:solidFill>
              </a:rPr>
              <a:t>г.Астрахани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Хлямина С.Ж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69029" y="400856"/>
            <a:ext cx="6408712" cy="440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математике это записывается как: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19225" algn="l"/>
                <a:tab pos="3322638" algn="ctr"/>
              </a:tabLst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419225" algn="l"/>
                <a:tab pos="3322638" algn="ctr"/>
              </a:tabLst>
            </a:pPr>
            <a:r>
              <a:rPr lang="ru-RU" sz="3200" dirty="0"/>
              <a:t>3   +   5   =   8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19225" algn="l"/>
                <a:tab pos="3322638" algn="ctr"/>
              </a:tabLst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называется – нахождение суммы.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Сумма обозначается знаком «+»,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которое ставится между 2 числами.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Всё выражение читается так: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lang="ru-RU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9225" algn="l"/>
                <a:tab pos="3322638" algn="ctr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«Три плюс пять равно восемь»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42" y="5013176"/>
            <a:ext cx="682430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5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6573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Так же можно складывать длины или вес.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92" y="1844824"/>
            <a:ext cx="344976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2264" y="126876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Например,  длина 1 отрезка равна 4 см, а второго равна 2 см.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29" y="2852936"/>
            <a:ext cx="1973493" cy="94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4005064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Как получить сумму двух отрезков. Их надо сложить: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747" y="4941168"/>
            <a:ext cx="50898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8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итоге получим один большой отрезок равный 6 см.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38" y="1268760"/>
            <a:ext cx="4680520" cy="104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2636912"/>
            <a:ext cx="5976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математике это записывается так</a:t>
            </a:r>
            <a:r>
              <a:rPr lang="ru-RU" sz="2400" dirty="0" smtClean="0"/>
              <a:t>: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 </a:t>
            </a:r>
          </a:p>
          <a:p>
            <a:pPr algn="ctr"/>
            <a:r>
              <a:rPr lang="ru-RU" sz="4000" b="1" dirty="0"/>
              <a:t>4   +   2   =   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536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71008" y="1268760"/>
            <a:ext cx="61206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Сложение очень важное арифметическое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действие.</a:t>
            </a:r>
          </a:p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Его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компоненты надо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понять и запомнить навсегда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65088" y="1268760"/>
            <a:ext cx="2712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Дорогие ребята!</a:t>
            </a:r>
          </a:p>
        </p:txBody>
      </p:sp>
    </p:spTree>
    <p:extLst>
      <p:ext uri="{BB962C8B-B14F-4D97-AF65-F5344CB8AC3E}">
        <p14:creationId xmlns:p14="http://schemas.microsoft.com/office/powerpoint/2010/main" val="87515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971600" y="260648"/>
            <a:ext cx="705678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Слагаемое + Слагаемое= Сумма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35896" y="4581128"/>
            <a:ext cx="4294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Число 1 + число 2 = С</a:t>
            </a:r>
            <a:r>
              <a:rPr lang="ru-RU" sz="2800" b="1" dirty="0" smtClean="0"/>
              <a:t>умма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767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77821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3200" dirty="0"/>
              <a:t>Посмотрите, как </a:t>
            </a:r>
            <a:r>
              <a:rPr lang="ru-RU" sz="3200" dirty="0" smtClean="0"/>
              <a:t> складываем </a:t>
            </a:r>
            <a:r>
              <a:rPr lang="ru-RU" sz="3200" dirty="0"/>
              <a:t>куски </a:t>
            </a:r>
            <a:r>
              <a:rPr lang="ru-RU" sz="3200" dirty="0" smtClean="0"/>
              <a:t>сыра:</a:t>
            </a:r>
            <a:endParaRPr lang="ru-RU" sz="3200" dirty="0"/>
          </a:p>
        </p:txBody>
      </p:sp>
      <p:pic>
        <p:nvPicPr>
          <p:cNvPr id="9" name="Рисунок 8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31606"/>
            <a:ext cx="866775" cy="84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229" y="2015666"/>
            <a:ext cx="866775" cy="84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2" y="2015665"/>
            <a:ext cx="866775" cy="84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85084"/>
            <a:ext cx="866775" cy="84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93707"/>
            <a:ext cx="866775" cy="84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1606"/>
            <a:ext cx="866775" cy="843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051720" y="2031606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+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209316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=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64231" y="3576461"/>
            <a:ext cx="63160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В итоге мы получаем сумму из 3 кусков сыра</a:t>
            </a:r>
            <a:r>
              <a:rPr lang="ru-RU" sz="4000" dirty="0" smtClean="0"/>
              <a:t>.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/>
              <a:t>Первая и вторя части, называются слагаемыми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4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   </a:t>
            </a:r>
            <a:endParaRPr lang="ru-RU" sz="4400" dirty="0" smtClean="0"/>
          </a:p>
          <a:p>
            <a:r>
              <a:rPr lang="ru-RU" sz="4400" dirty="0" smtClean="0"/>
              <a:t>Это </a:t>
            </a:r>
            <a:r>
              <a:rPr lang="ru-RU" sz="4400" dirty="0"/>
              <a:t>первое слагаемое</a:t>
            </a:r>
          </a:p>
        </p:txBody>
      </p:sp>
      <p:pic>
        <p:nvPicPr>
          <p:cNvPr id="3" name="Рисунок 2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196" y="1028785"/>
            <a:ext cx="1333996" cy="1032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819" y="5589240"/>
            <a:ext cx="1044624" cy="886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4-tub-ru.yandex.net/i?id=451760841-0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194" y="4313311"/>
            <a:ext cx="1080507" cy="9415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3245152"/>
            <a:ext cx="78870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 </a:t>
            </a:r>
            <a:r>
              <a:rPr lang="ru-RU" sz="5400" dirty="0" smtClean="0"/>
              <a:t>А это </a:t>
            </a:r>
            <a:r>
              <a:rPr lang="ru-RU" sz="5400" dirty="0"/>
              <a:t>второе слагаемое</a:t>
            </a:r>
          </a:p>
        </p:txBody>
      </p:sp>
    </p:spTree>
    <p:extLst>
      <p:ext uri="{BB962C8B-B14F-4D97-AF65-F5344CB8AC3E}">
        <p14:creationId xmlns:p14="http://schemas.microsoft.com/office/powerpoint/2010/main" val="42076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7962" y="431506"/>
            <a:ext cx="5939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А теперь </a:t>
            </a:r>
            <a:r>
              <a:rPr lang="ru-RU" sz="4000" dirty="0" smtClean="0"/>
              <a:t>решим задачу</a:t>
            </a:r>
            <a:r>
              <a:rPr lang="ru-RU" sz="4000" dirty="0" smtClean="0"/>
              <a:t>!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2518" y="1844824"/>
            <a:ext cx="54316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 </a:t>
            </a:r>
            <a:r>
              <a:rPr lang="ru-RU" sz="3200" dirty="0" smtClean="0"/>
              <a:t>Коли</a:t>
            </a:r>
            <a:r>
              <a:rPr lang="ru-RU" sz="3200" dirty="0" smtClean="0"/>
              <a:t> </a:t>
            </a:r>
            <a:r>
              <a:rPr lang="ru-RU" sz="3200" dirty="0"/>
              <a:t>было два яблока  и две груши. Он никак не может сосчитать, сколько всего вместе яблок и </a:t>
            </a:r>
            <a:r>
              <a:rPr lang="ru-RU" sz="3200" dirty="0" smtClean="0"/>
              <a:t>груш?</a:t>
            </a:r>
            <a:endParaRPr lang="ru-RU" sz="32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778476" y="4061207"/>
            <a:ext cx="1508760" cy="148844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5061448" y="3906927"/>
            <a:ext cx="1965960" cy="14084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5517232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Подскажите, сколько у него вместе яблок и </a:t>
            </a:r>
            <a:r>
              <a:rPr lang="ru-RU" sz="3200" dirty="0" smtClean="0"/>
              <a:t>груш</a:t>
            </a:r>
            <a:r>
              <a:rPr lang="ru-RU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903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Так можно считать не только предметы (сыр, яблоки, груши, ручки и т.д.) но и любые  другие вещи, например квадратики и кружки: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3101975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3861048"/>
            <a:ext cx="64139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Сколько квадратиков? </a:t>
            </a:r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А сколько кружков</a:t>
            </a:r>
            <a:r>
              <a:rPr lang="ru-RU" sz="2800" dirty="0" smtClean="0"/>
              <a:t>?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Как узнать, сколько всего квадратиков и </a:t>
            </a:r>
            <a:r>
              <a:rPr lang="ru-RU" sz="2800" dirty="0" smtClean="0"/>
              <a:t>кружков?</a:t>
            </a:r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50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664"/>
            <a:ext cx="341471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1988840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У нас всего вместе 5 квадратиков и кружков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Это сумма. Она равна 5.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5730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/>
              <a:t>Квадратики </a:t>
            </a:r>
            <a:r>
              <a:rPr lang="ru-RU" sz="2400" dirty="0"/>
              <a:t>– это слагаемое</a:t>
            </a:r>
            <a:r>
              <a:rPr lang="ru-RU" sz="2400" dirty="0" smtClean="0"/>
              <a:t>.</a:t>
            </a:r>
          </a:p>
          <a:p>
            <a:pPr algn="r"/>
            <a:r>
              <a:rPr lang="ru-RU" sz="2400" dirty="0" smtClean="0"/>
              <a:t>Кружки </a:t>
            </a:r>
            <a:r>
              <a:rPr lang="ru-RU" sz="2400" dirty="0"/>
              <a:t>это то же слагаемое.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5157192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Запомните</a:t>
            </a:r>
            <a:r>
              <a:rPr lang="ru-RU" sz="2400" dirty="0" smtClean="0"/>
              <a:t>!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Слагаемое 1 + слагаемое 2 = Сумма</a:t>
            </a:r>
          </a:p>
        </p:txBody>
      </p:sp>
    </p:spTree>
    <p:extLst>
      <p:ext uri="{BB962C8B-B14F-4D97-AF65-F5344CB8AC3E}">
        <p14:creationId xmlns:p14="http://schemas.microsoft.com/office/powerpoint/2010/main" val="21316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50938" y="449178"/>
            <a:ext cx="6444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Итак, повторим на другом примере.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85628" y="984686"/>
            <a:ext cx="35748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 нас есть 2 тарелки с яблокам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us.cdn2.123rf.com/168nwm/ravenestling/ravenestling0806/ravenestling080600152/3234488-three-colored-apples-on-wicker-plate-at-the-tab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57592"/>
            <a:ext cx="1600200" cy="1203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fotokanal.com/thumbnails/36/healthy-eating_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53400"/>
            <a:ext cx="1577340" cy="15773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04789" y="3732921"/>
            <a:ext cx="7246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Чему равно первое слагаемое?</a:t>
            </a:r>
          </a:p>
          <a:p>
            <a:pPr algn="ctr"/>
            <a:r>
              <a:rPr lang="ru-RU" sz="2000" dirty="0"/>
              <a:t>Чему равно второе слагаемое?</a:t>
            </a:r>
          </a:p>
          <a:p>
            <a:pPr algn="ctr"/>
            <a:r>
              <a:rPr lang="ru-RU" sz="2000" dirty="0"/>
              <a:t>Как это записывается в математическом виде?</a:t>
            </a:r>
          </a:p>
          <a:p>
            <a:pPr algn="ctr"/>
            <a:r>
              <a:rPr lang="ru-RU" sz="2000" dirty="0"/>
              <a:t>Что мы получим при выполнении сложения?</a:t>
            </a:r>
          </a:p>
          <a:p>
            <a:pPr algn="ctr"/>
            <a:r>
              <a:rPr lang="ru-RU" sz="2000" dirty="0"/>
              <a:t>Каким знаком записывается сложение?</a:t>
            </a:r>
          </a:p>
          <a:p>
            <a:pPr algn="ctr"/>
            <a:r>
              <a:rPr lang="ru-RU" sz="2000" dirty="0"/>
              <a:t>Как прочитать полностью это выражение?</a:t>
            </a:r>
          </a:p>
          <a:p>
            <a:pPr algn="ctr"/>
            <a:r>
              <a:rPr lang="ru-RU" sz="2000" dirty="0"/>
              <a:t>Если кто-то не уверен в ответах, правильные ответы чуть ниже.</a:t>
            </a:r>
          </a:p>
        </p:txBody>
      </p:sp>
    </p:spTree>
    <p:extLst>
      <p:ext uri="{BB962C8B-B14F-4D97-AF65-F5344CB8AC3E}">
        <p14:creationId xmlns:p14="http://schemas.microsoft.com/office/powerpoint/2010/main" val="9344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s.cdn2.123rf.com/168nwm/ravenestling/ravenestling0806/ravenestling080600152/3234488-three-colored-apples-on-wicker-plate-at-the-tab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1600200" cy="12039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1916832"/>
            <a:ext cx="6606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Первое слагаемое равно 3 (в левой тарелке 3 яблока).</a:t>
            </a:r>
          </a:p>
        </p:txBody>
      </p:sp>
      <p:pic>
        <p:nvPicPr>
          <p:cNvPr id="4" name="Рисунок 3" descr="http://www.fotokanal.com/thumbnails/36/healthy-eating_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98496"/>
            <a:ext cx="1576070" cy="15760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3933056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Второе слагаемое равно 5 (в правой тарелке 5 яблок).</a:t>
            </a:r>
          </a:p>
        </p:txBody>
      </p:sp>
    </p:spTree>
    <p:extLst>
      <p:ext uri="{BB962C8B-B14F-4D97-AF65-F5344CB8AC3E}">
        <p14:creationId xmlns:p14="http://schemas.microsoft.com/office/powerpoint/2010/main" val="16771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365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: Слагаемые. Сумма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Grigorii</dc:creator>
  <cp:lastModifiedBy>Хлямина Сажида</cp:lastModifiedBy>
  <cp:revision>7</cp:revision>
  <dcterms:created xsi:type="dcterms:W3CDTF">2013-04-24T08:21:18Z</dcterms:created>
  <dcterms:modified xsi:type="dcterms:W3CDTF">2014-11-15T13:44:37Z</dcterms:modified>
</cp:coreProperties>
</file>