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56" r:id="rId2"/>
    <p:sldId id="257" r:id="rId3"/>
    <p:sldId id="258" r:id="rId4"/>
    <p:sldId id="259" r:id="rId5"/>
    <p:sldId id="266" r:id="rId6"/>
    <p:sldId id="260" r:id="rId7"/>
    <p:sldId id="267" r:id="rId8"/>
    <p:sldId id="263" r:id="rId9"/>
    <p:sldId id="268" r:id="rId10"/>
    <p:sldId id="269"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252" autoAdjust="0"/>
  </p:normalViewPr>
  <p:slideViewPr>
    <p:cSldViewPr>
      <p:cViewPr varScale="1">
        <p:scale>
          <a:sx n="58" d="100"/>
          <a:sy n="58" d="100"/>
        </p:scale>
        <p:origin x="-84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07C62-1F7A-4C74-BE1A-00CD42B02F18}" type="datetimeFigureOut">
              <a:rPr lang="ru-RU" smtClean="0"/>
              <a:pPr/>
              <a:t>15.11.2014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7E0A1-237A-4035-B522-4B310E25EC4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37E0A1-237A-4035-B522-4B310E25EC41}"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CCFF262-B984-44B5-B3D9-AB8310B6424B}" type="datetimeFigureOut">
              <a:rPr lang="ru-RU" smtClean="0"/>
              <a:pPr/>
              <a:t>15.11.2014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2357548-ABF8-44F2-909E-D37AF4EC843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CCFF262-B984-44B5-B3D9-AB8310B6424B}" type="datetimeFigureOut">
              <a:rPr lang="ru-RU" smtClean="0"/>
              <a:pPr/>
              <a:t>15.11.2014</a:t>
            </a:fld>
            <a:endParaRPr lang="ru-RU"/>
          </a:p>
        </p:txBody>
      </p:sp>
      <p:sp>
        <p:nvSpPr>
          <p:cNvPr id="27" name="Номер слайда 26"/>
          <p:cNvSpPr>
            <a:spLocks noGrp="1"/>
          </p:cNvSpPr>
          <p:nvPr>
            <p:ph type="sldNum" sz="quarter" idx="11"/>
          </p:nvPr>
        </p:nvSpPr>
        <p:spPr/>
        <p:txBody>
          <a:bodyPr rtlCol="0"/>
          <a:lstStyle/>
          <a:p>
            <a:fld id="{92357548-ABF8-44F2-909E-D37AF4EC843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CCFF262-B984-44B5-B3D9-AB8310B6424B}" type="datetimeFigureOut">
              <a:rPr lang="ru-RU" smtClean="0"/>
              <a:pPr/>
              <a:t>15.11.2014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92357548-ABF8-44F2-909E-D37AF4EC843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CCFF262-B984-44B5-B3D9-AB8310B6424B}" type="datetimeFigureOut">
              <a:rPr lang="ru-RU" smtClean="0"/>
              <a:pPr/>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357548-ABF8-44F2-909E-D37AF4EC843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CCFF262-B984-44B5-B3D9-AB8310B6424B}" type="datetimeFigureOut">
              <a:rPr lang="ru-RU" smtClean="0"/>
              <a:pPr/>
              <a:t>15.11.2014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2357548-ABF8-44F2-909E-D37AF4EC843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Баскетбол</a:t>
            </a:r>
            <a:endParaRPr lang="ru-RU" dirty="0"/>
          </a:p>
        </p:txBody>
      </p:sp>
      <p:sp>
        <p:nvSpPr>
          <p:cNvPr id="3" name="Подзаголовок 2"/>
          <p:cNvSpPr>
            <a:spLocks noGrp="1"/>
          </p:cNvSpPr>
          <p:nvPr>
            <p:ph type="subTitle" idx="1"/>
          </p:nvPr>
        </p:nvSpPr>
        <p:spPr/>
        <p:txBody>
          <a:bodyPr>
            <a:normAutofit fontScale="85000" lnSpcReduction="20000"/>
          </a:bodyPr>
          <a:lstStyle/>
          <a:p>
            <a:r>
              <a:rPr lang="ru-RU" dirty="0" smtClean="0"/>
              <a:t>Выполнила ученица </a:t>
            </a:r>
          </a:p>
          <a:p>
            <a:r>
              <a:rPr lang="ru-RU" dirty="0" smtClean="0"/>
              <a:t>5 класса б</a:t>
            </a:r>
          </a:p>
          <a:p>
            <a:r>
              <a:rPr lang="ru-RU" dirty="0" smtClean="0"/>
              <a:t>МКОУ  СОШ школы№66</a:t>
            </a:r>
            <a:r>
              <a:rPr lang="en-US" dirty="0" smtClean="0"/>
              <a:t>  </a:t>
            </a:r>
            <a:r>
              <a:rPr lang="ru-RU" dirty="0" smtClean="0"/>
              <a:t>г. Тула</a:t>
            </a:r>
          </a:p>
          <a:p>
            <a:r>
              <a:rPr lang="ru-RU" dirty="0" smtClean="0"/>
              <a:t>Бондаренко </a:t>
            </a:r>
            <a:r>
              <a:rPr lang="ru-RU" dirty="0" smtClean="0"/>
              <a:t>Елизавета</a:t>
            </a:r>
            <a:endParaRPr lang="en-US" dirty="0" smtClean="0"/>
          </a:p>
          <a:p>
            <a:r>
              <a:rPr lang="ru-RU" dirty="0" smtClean="0"/>
              <a:t>Учитель физической культуры - Чувикова А.Д.</a:t>
            </a:r>
            <a:endParaRPr lang="ru-RU" dirty="0"/>
          </a:p>
        </p:txBody>
      </p:sp>
    </p:spTree>
    <p:extLst>
      <p:ext uri="{BB962C8B-B14F-4D97-AF65-F5344CB8AC3E}">
        <p14:creationId xmlns="" xmlns:p14="http://schemas.microsoft.com/office/powerpoint/2010/main" val="4050474757"/>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4734272"/>
          </a:xfrm>
        </p:spPr>
        <p:txBody>
          <a:bodyPr>
            <a:normAutofit/>
          </a:bodyPr>
          <a:lstStyle/>
          <a:p>
            <a:r>
              <a:rPr lang="ru-RU" sz="2400" dirty="0" smtClean="0">
                <a:solidFill>
                  <a:schemeClr val="tx1"/>
                </a:solidFill>
              </a:rPr>
              <a:t>В 1892 году </a:t>
            </a:r>
            <a:r>
              <a:rPr lang="ru-RU" sz="2400" dirty="0" err="1" smtClean="0">
                <a:solidFill>
                  <a:schemeClr val="tx1"/>
                </a:solidFill>
              </a:rPr>
              <a:t>Сенда</a:t>
            </a:r>
            <a:r>
              <a:rPr lang="ru-RU" sz="2400" dirty="0" smtClean="0">
                <a:solidFill>
                  <a:schemeClr val="tx1"/>
                </a:solidFill>
              </a:rPr>
              <a:t> </a:t>
            </a:r>
            <a:r>
              <a:rPr lang="ru-RU" sz="2400" dirty="0" err="1" smtClean="0">
                <a:solidFill>
                  <a:schemeClr val="tx1"/>
                </a:solidFill>
              </a:rPr>
              <a:t>Беренсон</a:t>
            </a:r>
            <a:r>
              <a:rPr lang="ru-RU" sz="2400" dirty="0" smtClean="0">
                <a:solidFill>
                  <a:schemeClr val="tx1"/>
                </a:solidFill>
              </a:rPr>
              <a:t> , преподаватель физкультуры в Смит-колледже в штате Массачусетс , предложила правила женского баскетбола , основанные на правилах </a:t>
            </a:r>
            <a:r>
              <a:rPr lang="ru-RU" sz="2400" dirty="0" err="1" smtClean="0">
                <a:solidFill>
                  <a:schemeClr val="tx1"/>
                </a:solidFill>
              </a:rPr>
              <a:t>Нейсмита</a:t>
            </a:r>
            <a:r>
              <a:rPr lang="ru-RU" sz="2400" dirty="0" smtClean="0">
                <a:solidFill>
                  <a:schemeClr val="tx1"/>
                </a:solidFill>
              </a:rPr>
              <a:t>. Женский баскетбол отличался меньшей борьбой за обладание мячом и менее активными </a:t>
            </a:r>
            <a:r>
              <a:rPr lang="ru-RU" sz="2400" dirty="0" err="1" smtClean="0">
                <a:solidFill>
                  <a:schemeClr val="tx1"/>
                </a:solidFill>
              </a:rPr>
              <a:t>перемещениями.В</a:t>
            </a:r>
            <a:r>
              <a:rPr lang="ru-RU" sz="2400" dirty="0" smtClean="0">
                <a:solidFill>
                  <a:schemeClr val="tx1"/>
                </a:solidFill>
              </a:rPr>
              <a:t> 1906 году состоялся первый в России матч по баскетболу, который был проведен в Санкт-Петербурге.</a:t>
            </a:r>
            <a:endParaRPr lang="ru-RU" sz="2400" dirty="0">
              <a:solidFill>
                <a:schemeClr val="tx1"/>
              </a:solidFill>
            </a:endParaRPr>
          </a:p>
        </p:txBody>
      </p:sp>
    </p:spTree>
    <p:extLst>
      <p:ext uri="{BB962C8B-B14F-4D97-AF65-F5344CB8AC3E}">
        <p14:creationId xmlns="" xmlns:p14="http://schemas.microsoft.com/office/powerpoint/2010/main" val="204805809"/>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Ирина Осипова.</a:t>
            </a:r>
            <a:endParaRPr lang="ru-RU" sz="3200" dirty="0"/>
          </a:p>
        </p:txBody>
      </p:sp>
      <p:sp>
        <p:nvSpPr>
          <p:cNvPr id="3" name="Текст 2"/>
          <p:cNvSpPr>
            <a:spLocks noGrp="1"/>
          </p:cNvSpPr>
          <p:nvPr>
            <p:ph type="body" idx="2"/>
          </p:nvPr>
        </p:nvSpPr>
        <p:spPr/>
        <p:txBody>
          <a:bodyPr>
            <a:normAutofit/>
          </a:bodyPr>
          <a:lstStyle/>
          <a:p>
            <a:r>
              <a:rPr lang="ru-RU" sz="2400" dirty="0" smtClean="0"/>
              <a:t>Российская спортсменка, баскетболистка, член национальной сборной России. Родилась 25 июня 1981 года в Москве.</a:t>
            </a:r>
            <a:endParaRPr lang="ru-RU" sz="2400" dirty="0"/>
          </a:p>
        </p:txBody>
      </p:sp>
      <p:sp>
        <p:nvSpPr>
          <p:cNvPr id="4" name="Объект 3"/>
          <p:cNvSpPr>
            <a:spLocks noGrp="1"/>
          </p:cNvSpPr>
          <p:nvPr>
            <p:ph sz="half"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908720"/>
            <a:ext cx="5202113"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759688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Ребекка </a:t>
            </a:r>
            <a:r>
              <a:rPr lang="ru-RU" sz="3200" dirty="0" err="1" smtClean="0"/>
              <a:t>Хэммон</a:t>
            </a:r>
            <a:r>
              <a:rPr lang="ru-RU" sz="3200" dirty="0" smtClean="0"/>
              <a:t>.</a:t>
            </a:r>
            <a:endParaRPr lang="ru-RU" sz="3200" dirty="0"/>
          </a:p>
        </p:txBody>
      </p:sp>
      <p:sp>
        <p:nvSpPr>
          <p:cNvPr id="3" name="Текст 2"/>
          <p:cNvSpPr>
            <a:spLocks noGrp="1"/>
          </p:cNvSpPr>
          <p:nvPr>
            <p:ph type="body" idx="2"/>
          </p:nvPr>
        </p:nvSpPr>
        <p:spPr/>
        <p:txBody>
          <a:bodyPr>
            <a:normAutofit/>
          </a:bodyPr>
          <a:lstStyle/>
          <a:p>
            <a:r>
              <a:rPr lang="ru-RU" sz="2400" dirty="0" smtClean="0"/>
              <a:t>Американская и российская спортсменка, баскетболистка. Родилась 11 марта 1977 года. В феврале 2008 года Ребекка получила российское гражданство и стала выступать за женскую баскетбольную сборную России.</a:t>
            </a:r>
            <a:endParaRPr lang="ru-RU" sz="2400" dirty="0"/>
          </a:p>
        </p:txBody>
      </p:sp>
      <p:sp>
        <p:nvSpPr>
          <p:cNvPr id="4" name="Объект 3"/>
          <p:cNvSpPr>
            <a:spLocks noGrp="1"/>
          </p:cNvSpPr>
          <p:nvPr>
            <p:ph sz="half"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836712"/>
            <a:ext cx="4896544" cy="5873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8948342"/>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Происхождение.</a:t>
            </a:r>
            <a:endParaRPr lang="ru-RU" sz="2800" dirty="0"/>
          </a:p>
        </p:txBody>
      </p:sp>
      <p:sp>
        <p:nvSpPr>
          <p:cNvPr id="3" name="Текст 2"/>
          <p:cNvSpPr>
            <a:spLocks noGrp="1"/>
          </p:cNvSpPr>
          <p:nvPr>
            <p:ph type="body" idx="2"/>
          </p:nvPr>
        </p:nvSpPr>
        <p:spPr/>
        <p:txBody>
          <a:bodyPr>
            <a:normAutofit/>
          </a:bodyPr>
          <a:lstStyle/>
          <a:p>
            <a:r>
              <a:rPr lang="ru-RU" sz="2000" dirty="0" smtClean="0"/>
              <a:t>В16 веке ацтеки играли в подобную игру . Использовали каучуковый мяч и каменное кольцо . Наградой за забивания мяча в кольцо, игроку была одежда от зрителей.</a:t>
            </a:r>
            <a:endParaRPr lang="ru-RU" sz="2000" dirty="0"/>
          </a:p>
        </p:txBody>
      </p:sp>
      <p:sp>
        <p:nvSpPr>
          <p:cNvPr id="4" name="Объект 3"/>
          <p:cNvSpPr>
            <a:spLocks noGrp="1"/>
          </p:cNvSpPr>
          <p:nvPr>
            <p:ph sz="half"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836712"/>
            <a:ext cx="5040560"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97377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normAutofit/>
          </a:bodyPr>
          <a:lstStyle/>
          <a:p>
            <a:r>
              <a:rPr lang="ru-RU" sz="2000" dirty="0" smtClean="0"/>
              <a:t>Автором современного баскетбола , который появился в 19 веке, считается преподаватель физического воспитания </a:t>
            </a:r>
            <a:r>
              <a:rPr lang="ru-RU" sz="2000" dirty="0" err="1" smtClean="0"/>
              <a:t>Спрингфилдской</a:t>
            </a:r>
            <a:r>
              <a:rPr lang="ru-RU" sz="2000" dirty="0" smtClean="0"/>
              <a:t> международной тренировочной школы , штата Массачусетс ,Джеймс </a:t>
            </a:r>
            <a:r>
              <a:rPr lang="ru-RU" sz="2000" dirty="0" err="1" smtClean="0"/>
              <a:t>Нейсмит</a:t>
            </a:r>
            <a:r>
              <a:rPr lang="ru-RU" sz="2000" dirty="0" smtClean="0"/>
              <a:t> (1861-1932).</a:t>
            </a:r>
            <a:endParaRPr lang="ru-RU" sz="2000" dirty="0"/>
          </a:p>
        </p:txBody>
      </p:sp>
      <p:sp>
        <p:nvSpPr>
          <p:cNvPr id="4" name="Объект 3"/>
          <p:cNvSpPr>
            <a:spLocks noGrp="1"/>
          </p:cNvSpPr>
          <p:nvPr>
            <p:ph sz="half"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836712"/>
            <a:ext cx="5040560"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47956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Кратко о баскетболе.</a:t>
            </a:r>
            <a:endParaRPr lang="ru-RU" sz="3200" dirty="0"/>
          </a:p>
        </p:txBody>
      </p:sp>
      <p:sp>
        <p:nvSpPr>
          <p:cNvPr id="3" name="Текст 2"/>
          <p:cNvSpPr>
            <a:spLocks noGrp="1"/>
          </p:cNvSpPr>
          <p:nvPr>
            <p:ph type="body" idx="2"/>
          </p:nvPr>
        </p:nvSpPr>
        <p:spPr/>
        <p:txBody>
          <a:bodyPr>
            <a:normAutofit lnSpcReduction="10000"/>
          </a:bodyPr>
          <a:lstStyle/>
          <a:p>
            <a:r>
              <a:rPr lang="ru-RU" sz="2000" dirty="0" smtClean="0"/>
              <a:t>Баскетбол – это спортивная командная игра , в которой игроки забрасывают мяч в «корзину» , состоящую из кольца с сеткой внизу . Она находится на высоте чуть более 3 метров от пола (10 фунтов).</a:t>
            </a:r>
          </a:p>
          <a:p>
            <a:r>
              <a:rPr lang="ru-RU" sz="2000" dirty="0" smtClean="0"/>
              <a:t>Счёт : большинство попаданий оценивается двумя очками. Удачные броски из-за полукруга-6,25 метра от корзины приносят три очка</a:t>
            </a:r>
            <a:endParaRPr lang="ru-RU" sz="2000" dirty="0"/>
          </a:p>
          <a:p>
            <a:endParaRPr lang="ru-RU" sz="2000" dirty="0"/>
          </a:p>
        </p:txBody>
      </p:sp>
      <p:sp>
        <p:nvSpPr>
          <p:cNvPr id="4" name="Объект 3"/>
          <p:cNvSpPr>
            <a:spLocks noGrp="1"/>
          </p:cNvSpPr>
          <p:nvPr>
            <p:ph sz="half"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24" y="764704"/>
            <a:ext cx="5259756" cy="5932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73858979"/>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066800"/>
          </a:xfrm>
        </p:spPr>
        <p:txBody>
          <a:bodyPr>
            <a:normAutofit fontScale="90000"/>
          </a:bodyPr>
          <a:lstStyle/>
          <a:p>
            <a:r>
              <a:rPr lang="ru-RU" dirty="0" smtClean="0"/>
              <a:t>История создания правил баскетбола</a:t>
            </a:r>
            <a:endParaRPr lang="ru-RU" dirty="0"/>
          </a:p>
        </p:txBody>
      </p:sp>
      <p:sp>
        <p:nvSpPr>
          <p:cNvPr id="3" name="Объект 2"/>
          <p:cNvSpPr>
            <a:spLocks noGrp="1"/>
          </p:cNvSpPr>
          <p:nvPr>
            <p:ph idx="1"/>
          </p:nvPr>
        </p:nvSpPr>
        <p:spPr>
          <a:xfrm>
            <a:off x="457200" y="2249424"/>
            <a:ext cx="8229600" cy="2691744"/>
          </a:xfrm>
        </p:spPr>
        <p:txBody>
          <a:bodyPr>
            <a:normAutofit/>
          </a:bodyPr>
          <a:lstStyle/>
          <a:p>
            <a:r>
              <a:rPr lang="ru-RU" sz="2400" dirty="0" smtClean="0"/>
              <a:t>Первые правила баскетбола были опубликованы </a:t>
            </a:r>
            <a:r>
              <a:rPr lang="ru-RU" sz="2400" dirty="0" err="1" smtClean="0"/>
              <a:t>Нейсмитом</a:t>
            </a:r>
            <a:r>
              <a:rPr lang="ru-RU" sz="2400" dirty="0" smtClean="0"/>
              <a:t> в январе 1892 года в газете колледжа, первая Книга правил игры в баскетбол была выпущена в том же году. Она содержала 13 пунктов, некоторые из которых  используются и сейчас</a:t>
            </a:r>
            <a:endParaRPr lang="ru-RU" sz="2400" dirty="0"/>
          </a:p>
        </p:txBody>
      </p:sp>
    </p:spTree>
    <p:extLst>
      <p:ext uri="{BB962C8B-B14F-4D97-AF65-F5344CB8AC3E}">
        <p14:creationId xmlns="" xmlns:p14="http://schemas.microsoft.com/office/powerpoint/2010/main" val="2742067402"/>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066800"/>
          </a:xfrm>
        </p:spPr>
        <p:txBody>
          <a:bodyPr/>
          <a:lstStyle/>
          <a:p>
            <a:r>
              <a:rPr lang="ru-RU" dirty="0" smtClean="0"/>
              <a:t>Первые правила.</a:t>
            </a:r>
            <a:endParaRPr lang="ru-RU" dirty="0"/>
          </a:p>
        </p:txBody>
      </p:sp>
      <p:sp>
        <p:nvSpPr>
          <p:cNvPr id="3" name="Объект 2"/>
          <p:cNvSpPr>
            <a:spLocks noGrp="1"/>
          </p:cNvSpPr>
          <p:nvPr>
            <p:ph idx="1"/>
          </p:nvPr>
        </p:nvSpPr>
        <p:spPr>
          <a:xfrm>
            <a:off x="18231" y="1286000"/>
            <a:ext cx="9125769" cy="5572000"/>
          </a:xfrm>
        </p:spPr>
        <p:txBody>
          <a:bodyPr>
            <a:normAutofit fontScale="62500" lnSpcReduction="20000"/>
          </a:bodyPr>
          <a:lstStyle/>
          <a:p>
            <a:r>
              <a:rPr lang="ru-RU" dirty="0" smtClean="0"/>
              <a:t>1. Гол засчитывается,-если брошенный или отскочивший от пола мяч попадает в корзину и остается  там.  Защищающим игрокам  не позволяется  касаться мяча или  корзины в момент  броска. Если мяч касается края, и противники перемещают корзину, то засчитывается гол.</a:t>
            </a:r>
          </a:p>
          <a:p>
            <a:r>
              <a:rPr lang="ru-RU" dirty="0" smtClean="0"/>
              <a:t>2. Мяч может быть брошен в любом направлении одной или двумя руками.</a:t>
            </a:r>
          </a:p>
          <a:p>
            <a:r>
              <a:rPr lang="ru-RU" dirty="0" smtClean="0"/>
              <a:t>3. По мячу можно бить одно или  двумя руками в любом направлении, но ни в коем случае кулаком.</a:t>
            </a:r>
          </a:p>
          <a:p>
            <a:r>
              <a:rPr lang="ru-RU" dirty="0" smtClean="0"/>
              <a:t>4.Игрок не может быть с мячом. Игрок должен отдать пас или бросить мяч в корзину с той точки, в которой он его поймал, исключение делается для игрока бегущего на хорошей скорости.</a:t>
            </a:r>
          </a:p>
          <a:p>
            <a:r>
              <a:rPr lang="ru-RU" dirty="0" smtClean="0"/>
              <a:t>5. В любом случае не допускаются </a:t>
            </a:r>
            <a:r>
              <a:rPr lang="ru-RU" dirty="0" err="1" smtClean="0"/>
              <a:t>удары,захваты</a:t>
            </a:r>
            <a:r>
              <a:rPr lang="ru-RU" dirty="0" smtClean="0"/>
              <a:t>, удержание и толкание </a:t>
            </a:r>
            <a:r>
              <a:rPr lang="ru-RU" dirty="0" err="1" smtClean="0"/>
              <a:t>противника.Первое</a:t>
            </a:r>
            <a:r>
              <a:rPr lang="ru-RU" dirty="0" smtClean="0"/>
              <a:t> нарушение этого правила любым игроком, должно фиксироваться как фол (грязная игра);второй фол дисквалифицирует его, пока не будет забит следующий мяч и если имелось очевидное намерение травмировать игрока, на всю </a:t>
            </a:r>
            <a:r>
              <a:rPr lang="ru-RU" dirty="0" err="1" smtClean="0"/>
              <a:t>игру.Никакая</a:t>
            </a:r>
            <a:r>
              <a:rPr lang="ru-RU" dirty="0" smtClean="0"/>
              <a:t> замена не позволяется.</a:t>
            </a:r>
          </a:p>
          <a:p>
            <a:r>
              <a:rPr lang="ru-RU" dirty="0" smtClean="0"/>
              <a:t>6. Удар по мячу кулаком-нарушение пунктов правил 2 и 4, наказание описано в пункте 5.</a:t>
            </a:r>
          </a:p>
          <a:p>
            <a:r>
              <a:rPr lang="ru-RU" dirty="0" smtClean="0"/>
              <a:t>7. Мяч должен удерживаться одной или двумя руками. Нельзя использовать для удержания  мяча предплечье и тело.</a:t>
            </a:r>
          </a:p>
        </p:txBody>
      </p:sp>
    </p:spTree>
    <p:extLst>
      <p:ext uri="{BB962C8B-B14F-4D97-AF65-F5344CB8AC3E}">
        <p14:creationId xmlns="" xmlns:p14="http://schemas.microsoft.com/office/powerpoint/2010/main" val="3199628755"/>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8435280" cy="2880320"/>
          </a:xfrm>
        </p:spPr>
        <p:txBody>
          <a:bodyPr>
            <a:normAutofit fontScale="90000"/>
          </a:bodyPr>
          <a:lstStyle/>
          <a:p>
            <a:r>
              <a:rPr lang="ru-RU" sz="2000" dirty="0" smtClean="0">
                <a:solidFill>
                  <a:schemeClr val="tx1"/>
                </a:solidFill>
              </a:rPr>
              <a:t>8. Если одна из сторон совершает три фола подряд, они должны фиксироваться как гол, для противников(это значит, что за это время противники не должны совершить ни одного фола.</a:t>
            </a:r>
            <a:br>
              <a:rPr lang="ru-RU" sz="2000" dirty="0" smtClean="0">
                <a:solidFill>
                  <a:schemeClr val="tx1"/>
                </a:solidFill>
              </a:rPr>
            </a:br>
            <a:r>
              <a:rPr lang="ru-RU" sz="2000" dirty="0" smtClean="0">
                <a:solidFill>
                  <a:schemeClr val="tx1"/>
                </a:solidFill>
              </a:rPr>
              <a:t>9. Если мяч уходит в аут(за пределы площадки),то он должен быть выброшен в поле и первым коснувшимся его игроком. В случае спора выбросить мяч в поле, должен судья. Выбрасывающему игроку позволяется удерживать мяч 5 секунд. Если он удерживает его дольше ,то мяч отдается противнику .Если любая из сторон пытается затягивать время, судья должен дать им фол.</a:t>
            </a:r>
            <a:br>
              <a:rPr lang="ru-RU" sz="2000" dirty="0" smtClean="0">
                <a:solidFill>
                  <a:schemeClr val="tx1"/>
                </a:solidFill>
              </a:rPr>
            </a:br>
            <a:r>
              <a:rPr lang="ru-RU" sz="2000" dirty="0" smtClean="0">
                <a:solidFill>
                  <a:schemeClr val="tx1"/>
                </a:solidFill>
              </a:rPr>
              <a:t>10. Судья должен следить за действиями игроков и за фолами, а также уведомлять  рефери ,о трёх, совершенно любых фолах. Он наделяется властью дисквалифицировать игроков согласно правилу 5.</a:t>
            </a:r>
            <a:br>
              <a:rPr lang="ru-RU" sz="2000" dirty="0" smtClean="0">
                <a:solidFill>
                  <a:schemeClr val="tx1"/>
                </a:solidFill>
              </a:rPr>
            </a:br>
            <a:r>
              <a:rPr lang="ru-RU" sz="2000" dirty="0" smtClean="0">
                <a:solidFill>
                  <a:schemeClr val="tx1"/>
                </a:solidFill>
              </a:rPr>
              <a:t>11.Рефери должен  следить за мячом и определять, когда мяч находится в игре(в пределах площадки) и когда уходит в аут (за пределы площадки), какая из сторон должна владеть мячом, а также контролировать время. Он должен определять поражение цели, вести запись забитых мячей, а так же выполнять любые другие действия , которые обычно выполняют рефери.</a:t>
            </a:r>
            <a:br>
              <a:rPr lang="ru-RU" sz="2000" dirty="0" smtClean="0">
                <a:solidFill>
                  <a:schemeClr val="tx1"/>
                </a:solidFill>
              </a:rPr>
            </a:br>
            <a:r>
              <a:rPr lang="ru-RU" sz="2000" dirty="0" smtClean="0">
                <a:solidFill>
                  <a:schemeClr val="tx1"/>
                </a:solidFill>
              </a:rPr>
              <a:t>12. Игра состоит из двух половин по 15 минут каждая перерывом в пять минут между ними.</a:t>
            </a:r>
            <a:br>
              <a:rPr lang="ru-RU" sz="2000" dirty="0" smtClean="0">
                <a:solidFill>
                  <a:schemeClr val="tx1"/>
                </a:solidFill>
              </a:rPr>
            </a:br>
            <a:r>
              <a:rPr lang="ru-RU" sz="2000" dirty="0" smtClean="0">
                <a:solidFill>
                  <a:schemeClr val="tx1"/>
                </a:solidFill>
              </a:rPr>
              <a:t>13. Сторона забросившая больше мячей в это период времени является победителем.</a:t>
            </a:r>
            <a:endParaRPr lang="ru-RU" sz="2000" dirty="0">
              <a:solidFill>
                <a:schemeClr val="tx1"/>
              </a:solidFill>
            </a:endParaRPr>
          </a:p>
        </p:txBody>
      </p:sp>
    </p:spTree>
    <p:extLst>
      <p:ext uri="{BB962C8B-B14F-4D97-AF65-F5344CB8AC3E}">
        <p14:creationId xmlns="" xmlns:p14="http://schemas.microsoft.com/office/powerpoint/2010/main" val="992352409"/>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Баскетбол в России.</a:t>
            </a:r>
            <a:endParaRPr lang="ru-RU" sz="3200" dirty="0"/>
          </a:p>
        </p:txBody>
      </p:sp>
      <p:sp>
        <p:nvSpPr>
          <p:cNvPr id="3" name="Текст 2"/>
          <p:cNvSpPr>
            <a:spLocks noGrp="1"/>
          </p:cNvSpPr>
          <p:nvPr>
            <p:ph type="body" idx="2"/>
          </p:nvPr>
        </p:nvSpPr>
        <p:spPr/>
        <p:txBody>
          <a:bodyPr>
            <a:normAutofit lnSpcReduction="10000"/>
          </a:bodyPr>
          <a:lstStyle/>
          <a:p>
            <a:r>
              <a:rPr lang="ru-RU" sz="2400" dirty="0" smtClean="0"/>
              <a:t>Первым первенством страны принято   считать турнир баскетболистов, состоявшийся в 1923 году  на Первом  Всесоюзном празднике физкультуры. В этом же 1923 году появились в СССР и первые  официальные правила.</a:t>
            </a:r>
            <a:endParaRPr lang="ru-RU" sz="2400" dirty="0"/>
          </a:p>
        </p:txBody>
      </p:sp>
      <p:sp>
        <p:nvSpPr>
          <p:cNvPr id="4" name="Объект 3"/>
          <p:cNvSpPr>
            <a:spLocks noGrp="1"/>
          </p:cNvSpPr>
          <p:nvPr>
            <p:ph sz="half"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908720"/>
            <a:ext cx="5040560" cy="5949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825000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a:xfrm>
            <a:off x="152400" y="620688"/>
            <a:ext cx="8991600" cy="6007758"/>
          </a:xfrm>
        </p:spPr>
        <p:txBody>
          <a:bodyPr/>
          <a:lstStyle/>
          <a:p>
            <a:endParaRPr lang="ru-RU" dirty="0"/>
          </a:p>
        </p:txBody>
      </p:sp>
      <p:pic>
        <p:nvPicPr>
          <p:cNvPr id="921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548680"/>
            <a:ext cx="9036495" cy="6048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64459681"/>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211</TotalTime>
  <Words>565</Words>
  <Application>Microsoft Office PowerPoint</Application>
  <PresentationFormat>Экран (4:3)</PresentationFormat>
  <Paragraphs>31</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Городская</vt:lpstr>
      <vt:lpstr>Баскетбол</vt:lpstr>
      <vt:lpstr>Происхождение.</vt:lpstr>
      <vt:lpstr>Слайд 3</vt:lpstr>
      <vt:lpstr>Кратко о баскетболе.</vt:lpstr>
      <vt:lpstr>История создания правил баскетбола</vt:lpstr>
      <vt:lpstr>Первые правила.</vt:lpstr>
      <vt:lpstr>8. Если одна из сторон совершает три фола подряд, они должны фиксироваться как гол, для противников(это значит, что за это время противники не должны совершить ни одного фола. 9. Если мяч уходит в аут(за пределы площадки),то он должен быть выброшен в поле и первым коснувшимся его игроком. В случае спора выбросить мяч в поле, должен судья. Выбрасывающему игроку позволяется удерживать мяч 5 секунд. Если он удерживает его дольше ,то мяч отдается противнику .Если любая из сторон пытается затягивать время, судья должен дать им фол. 10. Судья должен следить за действиями игроков и за фолами, а также уведомлять  рефери ,о трёх, совершенно любых фолах. Он наделяется властью дисквалифицировать игроков согласно правилу 5. 11.Рефери должен  следить за мячом и определять, когда мяч находится в игре(в пределах площадки) и когда уходит в аут (за пределы площадки), какая из сторон должна владеть мячом, а также контролировать время. Он должен определять поражение цели, вести запись забитых мячей, а так же выполнять любые другие действия , которые обычно выполняют рефери. 12. Игра состоит из двух половин по 15 минут каждая перерывом в пять минут между ними. 13. Сторона забросившая больше мячей в это период времени является победителем.</vt:lpstr>
      <vt:lpstr>Баскетбол в России.</vt:lpstr>
      <vt:lpstr>Слайд 9</vt:lpstr>
      <vt:lpstr>В 1892 году Сенда Беренсон , преподаватель физкультуры в Смит-колледже в штате Массачусетс , предложила правила женского баскетбола , основанные на правилах Нейсмита. Женский баскетбол отличался меньшей борьбой за обладание мячом и менее активными перемещениями.В 1906 году состоялся первый в России матч по баскетболу, который был проведен в Санкт-Петербурге.</vt:lpstr>
      <vt:lpstr>Ирина Осипова.</vt:lpstr>
      <vt:lpstr>Ребекка Хэммон.</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dc:title>
  <dc:creator>User</dc:creator>
  <cp:lastModifiedBy>Admin</cp:lastModifiedBy>
  <cp:revision>22</cp:revision>
  <dcterms:created xsi:type="dcterms:W3CDTF">2014-10-22T16:47:45Z</dcterms:created>
  <dcterms:modified xsi:type="dcterms:W3CDTF">2014-11-15T16:40:13Z</dcterms:modified>
</cp:coreProperties>
</file>