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76" r:id="rId2"/>
    <p:sldId id="256" r:id="rId3"/>
    <p:sldId id="257" r:id="rId4"/>
    <p:sldId id="258" r:id="rId5"/>
    <p:sldId id="259" r:id="rId6"/>
    <p:sldId id="260" r:id="rId7"/>
    <p:sldId id="278" r:id="rId8"/>
    <p:sldId id="261" r:id="rId9"/>
  </p:sldIdLst>
  <p:sldSz cx="10160000" cy="7620000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102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90825-1386-44F4-9002-9F234F6ADCBB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282EB-5F3A-4E95-BB1C-466C40A23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82EB-5F3A-4E95-BB1C-466C40A23A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8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31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2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6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83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1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4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9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62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3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A7E6-6583-4748-BC52-A5A7C33D0DE0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F077-1601-4A7B-8045-DE54AD16C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8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528" y="785664"/>
            <a:ext cx="8636000" cy="1633361"/>
          </a:xfrm>
        </p:spPr>
        <p:txBody>
          <a:bodyPr/>
          <a:lstStyle/>
          <a:p>
            <a:r>
              <a:rPr lang="ru-RU" dirty="0" smtClean="0"/>
              <a:t>Оператор присваивания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3936" y="4962128"/>
            <a:ext cx="5167784" cy="1947333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Автор: Купцова Е.В., </a:t>
            </a:r>
          </a:p>
          <a:p>
            <a:pPr algn="r"/>
            <a:r>
              <a:rPr lang="ru-RU" sz="2400" dirty="0" smtClean="0"/>
              <a:t>учитель информатики и ИКТ </a:t>
            </a:r>
          </a:p>
          <a:p>
            <a:pPr algn="r"/>
            <a:r>
              <a:rPr lang="ru-RU" sz="2400" dirty="0" smtClean="0"/>
              <a:t>МБОУ «Шенкурская СОШ», </a:t>
            </a:r>
          </a:p>
          <a:p>
            <a:pPr algn="r"/>
            <a:r>
              <a:rPr lang="ru-RU" sz="2400" dirty="0" smtClean="0"/>
              <a:t>г. Шенкурск Архангельская область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15" y="2729880"/>
            <a:ext cx="2620195" cy="380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242" y="1505744"/>
            <a:ext cx="5750870" cy="557075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№4</a:t>
            </a:r>
          </a:p>
          <a:p>
            <a:endParaRPr lang="ru-RU" sz="2800" dirty="0" smtClean="0">
              <a:solidFill>
                <a:srgbClr val="000000"/>
              </a:solidFill>
              <a:latin typeface="Arial - 24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а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) 6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б) 6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в) 3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г) 0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д) 7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е) 6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ж) 2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з) 2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и) </a:t>
            </a:r>
            <a:r>
              <a:rPr lang="ru-RU" sz="2400" dirty="0" smtClean="0">
                <a:solidFill>
                  <a:srgbClr val="000000"/>
                </a:solidFill>
                <a:latin typeface="Times New Roman - 22"/>
              </a:rPr>
              <a:t>3*7 </a:t>
            </a:r>
            <a:r>
              <a:rPr lang="da-DK" sz="2400" dirty="0" smtClean="0">
                <a:solidFill>
                  <a:srgbClr val="000000"/>
                </a:solidFill>
                <a:latin typeface="Times New Roman - 22"/>
              </a:rPr>
              <a:t>div 2 mod 7/3 — trunc(sin(1</a:t>
            </a:r>
            <a:r>
              <a:rPr lang="da-DK" sz="2400" dirty="0" smtClean="0">
                <a:solidFill>
                  <a:srgbClr val="000000"/>
                </a:solidFill>
                <a:latin typeface="Times New Roman - 22"/>
              </a:rPr>
              <a:t>))=</a:t>
            </a:r>
            <a:r>
              <a:rPr lang="ru-RU" sz="2400" dirty="0" smtClean="0">
                <a:solidFill>
                  <a:srgbClr val="000000"/>
                </a:solidFill>
                <a:latin typeface="Times New Roman - 22"/>
              </a:rPr>
              <a:t> </a:t>
            </a:r>
          </a:p>
          <a:p>
            <a:r>
              <a:rPr lang="da-DK" sz="2400" dirty="0" smtClean="0">
                <a:solidFill>
                  <a:srgbClr val="000000"/>
                </a:solidFill>
                <a:latin typeface="Times New Roman - 22"/>
              </a:rPr>
              <a:t>21 </a:t>
            </a:r>
            <a:r>
              <a:rPr lang="da-DK" sz="2400" dirty="0" smtClean="0">
                <a:solidFill>
                  <a:srgbClr val="000000"/>
                </a:solidFill>
                <a:latin typeface="Times New Roman - 22"/>
              </a:rPr>
              <a:t>div 2 </a:t>
            </a:r>
            <a:r>
              <a:rPr lang="da-DK" sz="2400" dirty="0" smtClean="0">
                <a:solidFill>
                  <a:srgbClr val="000000"/>
                </a:solidFill>
                <a:latin typeface="Times New Roman - 22"/>
              </a:rPr>
              <a:t>mod</a:t>
            </a:r>
            <a:r>
              <a:rPr lang="ru-RU" sz="2400" dirty="0" smtClean="0">
                <a:solidFill>
                  <a:srgbClr val="000000"/>
                </a:solidFill>
                <a:latin typeface="Times New Roman - 22"/>
              </a:rPr>
              <a:t> </a:t>
            </a:r>
            <a:r>
              <a:rPr lang="da-DK" sz="2400" dirty="0" smtClean="0">
                <a:solidFill>
                  <a:srgbClr val="000000"/>
                </a:solidFill>
                <a:latin typeface="Times New Roman - 22"/>
              </a:rPr>
              <a:t>7/3 </a:t>
            </a:r>
            <a:r>
              <a:rPr lang="da-DK" sz="2400" dirty="0" smtClean="0">
                <a:solidFill>
                  <a:srgbClr val="000000"/>
                </a:solidFill>
                <a:latin typeface="Times New Roman - 22"/>
              </a:rPr>
              <a:t>– trunc(sin(1))=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 - 22"/>
              </a:rPr>
              <a:t>10 mod 7/3 - </a:t>
            </a:r>
            <a:r>
              <a:rPr lang="en-US" sz="2400" dirty="0" err="1" smtClean="0">
                <a:solidFill>
                  <a:srgbClr val="000000"/>
                </a:solidFill>
                <a:latin typeface="Times New Roman - 22"/>
              </a:rPr>
              <a:t>trunc</a:t>
            </a:r>
            <a:r>
              <a:rPr lang="en-US" sz="2400" dirty="0" smtClean="0">
                <a:solidFill>
                  <a:srgbClr val="000000"/>
                </a:solidFill>
                <a:latin typeface="Times New Roman - 22"/>
              </a:rPr>
              <a:t>(0,0175</a:t>
            </a:r>
            <a:r>
              <a:rPr lang="en-US" sz="2400" dirty="0" smtClean="0">
                <a:solidFill>
                  <a:srgbClr val="000000"/>
                </a:solidFill>
                <a:latin typeface="Times New Roman - 22"/>
              </a:rPr>
              <a:t>)=</a:t>
            </a:r>
            <a:r>
              <a:rPr lang="ru-RU" sz="2400" dirty="0" smtClean="0">
                <a:solidFill>
                  <a:srgbClr val="000000"/>
                </a:solidFill>
                <a:latin typeface="Times New Roman - 22"/>
              </a:rPr>
              <a:t>3/3 </a:t>
            </a:r>
            <a:r>
              <a:rPr lang="ru-RU" sz="2400" dirty="0" smtClean="0">
                <a:solidFill>
                  <a:srgbClr val="000000"/>
                </a:solidFill>
                <a:latin typeface="Times New Roman - 22"/>
              </a:rPr>
              <a:t>– 0=1.0 </a:t>
            </a:r>
            <a:endParaRPr lang="ru-RU" sz="2400" dirty="0">
              <a:solidFill>
                <a:srgbClr val="000000"/>
              </a:solidFill>
              <a:latin typeface="Times New Roman - 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3589" y="1506206"/>
            <a:ext cx="922019" cy="39703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№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6</a:t>
            </a:r>
          </a:p>
          <a:p>
            <a:endParaRPr lang="ru-RU" sz="2800" dirty="0" smtClean="0">
              <a:solidFill>
                <a:srgbClr val="000000"/>
              </a:solidFill>
              <a:latin typeface="Arial - 24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а) л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б) 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в) 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г) 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д) 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е) л</a:t>
            </a:r>
            <a:endParaRPr lang="ru-RU" sz="2800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7240238" y="2518195"/>
            <a:ext cx="1968719" cy="3920740"/>
          </a:xfrm>
          <a:custGeom>
            <a:avLst/>
            <a:gdLst/>
            <a:ahLst/>
            <a:cxnLst/>
            <a:rect l="0" t="0" r="0" b="0"/>
            <a:pathLst>
              <a:path w="2544783" h="2956159">
                <a:moveTo>
                  <a:pt x="0" y="0"/>
                </a:moveTo>
                <a:lnTo>
                  <a:pt x="2544782" y="0"/>
                </a:lnTo>
                <a:lnTo>
                  <a:pt x="2544782" y="2956158"/>
                </a:lnTo>
                <a:lnTo>
                  <a:pt x="0" y="2956158"/>
                </a:lnTo>
                <a:close/>
              </a:path>
            </a:pathLst>
          </a:custGeom>
          <a:solidFill>
            <a:srgbClr val="98FB98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д/з (№4, 6 стр. 65)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73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0344" y="283474"/>
            <a:ext cx="655272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Оператор присваивания.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100" y="1333500"/>
            <a:ext cx="8604324" cy="156966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latin typeface="Arial - 28"/>
              </a:rPr>
              <a:t>Присваивание</a:t>
            </a:r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 - это действие, в результате которого  переменная величина получает определённое значение.</a:t>
            </a:r>
            <a:endParaRPr lang="ru-RU" sz="32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980" y="3954016"/>
            <a:ext cx="9614556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200" u="sng" dirty="0" smtClean="0">
                <a:solidFill>
                  <a:srgbClr val="000000"/>
                </a:solidFill>
                <a:latin typeface="Arial - 28"/>
              </a:rPr>
              <a:t>Способы </a:t>
            </a:r>
            <a:r>
              <a:rPr lang="ru-RU" sz="3200" u="sng" dirty="0" smtClean="0">
                <a:solidFill>
                  <a:srgbClr val="000000"/>
                </a:solidFill>
                <a:latin typeface="Arial - 28"/>
              </a:rPr>
              <a:t>присваивания значения переменной:</a:t>
            </a:r>
            <a:endParaRPr lang="ru-RU" sz="3200" u="sng" dirty="0" smtClean="0">
              <a:solidFill>
                <a:srgbClr val="000000"/>
              </a:solidFill>
              <a:latin typeface="Arial - 28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1) оператор присваивания;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2) оператор ввода;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3) передача значения </a:t>
            </a:r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параметра подпрограммы</a:t>
            </a:r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.</a:t>
            </a:r>
            <a:endParaRPr lang="ru-RU" sz="3200" dirty="0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7671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660" y="713656"/>
            <a:ext cx="8536756" cy="18158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000000"/>
                </a:solidFill>
                <a:latin typeface="Arial - 28"/>
              </a:rPr>
              <a:t>Оператор присваивания:</a:t>
            </a:r>
          </a:p>
          <a:p>
            <a:endParaRPr lang="ru-RU" sz="3600" b="1" u="sng" dirty="0" smtClean="0">
              <a:solidFill>
                <a:srgbClr val="000000"/>
              </a:solidFill>
              <a:latin typeface="Arial - 28"/>
            </a:endParaRPr>
          </a:p>
          <a:p>
            <a:r>
              <a:rPr lang="ru-RU" sz="3600" b="1" dirty="0" smtClean="0">
                <a:solidFill>
                  <a:srgbClr val="0000FF"/>
                </a:solidFill>
                <a:latin typeface="Arial - 28"/>
              </a:rPr>
              <a:t>&lt;п</a:t>
            </a:r>
            <a:r>
              <a:rPr lang="ru-RU" sz="4000" dirty="0" smtClean="0">
                <a:solidFill>
                  <a:srgbClr val="0000FF"/>
                </a:solidFill>
                <a:latin typeface="Arial - 36"/>
              </a:rPr>
              <a:t>еременная&gt;:=&lt;выражение&gt;</a:t>
            </a:r>
            <a:endParaRPr lang="ru-RU" sz="4000" dirty="0">
              <a:solidFill>
                <a:srgbClr val="0000FF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700" y="3665984"/>
            <a:ext cx="9095804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Арифметический оператор: </a:t>
            </a:r>
            <a:r>
              <a:rPr lang="en-US" sz="3200" dirty="0" smtClean="0">
                <a:solidFill>
                  <a:srgbClr val="000000"/>
                </a:solidFill>
                <a:latin typeface="Arial - 28"/>
              </a:rPr>
              <a:t>x:=2*a+sqrt(b)</a:t>
            </a:r>
          </a:p>
          <a:p>
            <a:endParaRPr lang="ru-RU" sz="3200" dirty="0" smtClean="0">
              <a:solidFill>
                <a:srgbClr val="000000"/>
              </a:solidFill>
              <a:latin typeface="Arial - 28"/>
            </a:endParaRPr>
          </a:p>
          <a:p>
            <a:endParaRPr lang="ru-RU" sz="32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Логический оператор: </a:t>
            </a:r>
            <a:r>
              <a:rPr lang="en-US" sz="3200" dirty="0" smtClean="0">
                <a:solidFill>
                  <a:srgbClr val="000000"/>
                </a:solidFill>
                <a:latin typeface="Arial - 28"/>
              </a:rPr>
              <a:t>b:=(x&gt;y) and (k&lt;&gt;0)</a:t>
            </a:r>
            <a:endParaRPr lang="ru-RU" sz="3200" dirty="0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16608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419100"/>
            <a:ext cx="87503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u="sng" dirty="0" smtClean="0">
                <a:solidFill>
                  <a:srgbClr val="000000"/>
                </a:solidFill>
                <a:latin typeface="Arial - 36"/>
              </a:rPr>
              <a:t>Правило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: типы переменных и  выражения должны совпадать.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229146"/>
            <a:ext cx="9193403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u="sng" dirty="0" smtClean="0">
                <a:solidFill>
                  <a:srgbClr val="000000"/>
                </a:solidFill>
                <a:latin typeface="Arial - 36"/>
              </a:rPr>
              <a:t>Исключение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: переменной вещественного  типа можно присваивать значение  целочисленного выражения.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5390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332" y="209600"/>
            <a:ext cx="8545140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Выполнить задание №4 (стр. 72)</a:t>
            </a:r>
          </a:p>
          <a:p>
            <a:pPr algn="ctr"/>
            <a:r>
              <a:rPr lang="ru-RU" sz="3200" dirty="0" smtClean="0">
                <a:solidFill>
                  <a:srgbClr val="000000"/>
                </a:solidFill>
                <a:latin typeface="Arial - 28"/>
              </a:rPr>
              <a:t>Самостоятельно с последующей проверкой</a:t>
            </a:r>
            <a:endParaRPr lang="ru-RU" sz="32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300" y="1435100"/>
            <a:ext cx="6329908" cy="56323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0000"/>
                </a:solidFill>
                <a:latin typeface="Courier New - 28"/>
              </a:rPr>
              <a:t>var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Courier New - 28"/>
              </a:rPr>
              <a:t>x,y:integer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;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Courier New - 28"/>
              </a:rPr>
              <a:t>begin</a:t>
            </a:r>
          </a:p>
          <a:p>
            <a:r>
              <a:rPr lang="en-US" sz="3600" dirty="0" err="1" smtClean="0">
                <a:solidFill>
                  <a:srgbClr val="000000"/>
                </a:solidFill>
                <a:latin typeface="Courier New - 28"/>
              </a:rPr>
              <a:t>writeln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('</a:t>
            </a:r>
            <a:r>
              <a:rPr lang="ru-RU" sz="3600" dirty="0" smtClean="0">
                <a:solidFill>
                  <a:srgbClr val="000000"/>
                </a:solidFill>
                <a:latin typeface="Courier New - 28"/>
              </a:rPr>
              <a:t>введите 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x, 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y');</a:t>
            </a:r>
          </a:p>
          <a:p>
            <a:r>
              <a:rPr lang="en-US" sz="3600" dirty="0" err="1" smtClean="0">
                <a:solidFill>
                  <a:srgbClr val="000000"/>
                </a:solidFill>
                <a:latin typeface="Courier New - 28"/>
              </a:rPr>
              <a:t>r</a:t>
            </a:r>
            <a:r>
              <a:rPr lang="en-US" sz="3600" dirty="0" err="1" smtClean="0">
                <a:solidFill>
                  <a:srgbClr val="000000"/>
                </a:solidFill>
                <a:latin typeface="Courier New - 28"/>
              </a:rPr>
              <a:t>eadln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(</a:t>
            </a:r>
            <a:r>
              <a:rPr lang="en-US" sz="3600" dirty="0" err="1" smtClean="0">
                <a:solidFill>
                  <a:srgbClr val="000000"/>
                </a:solidFill>
                <a:latin typeface="Courier New - 28"/>
              </a:rPr>
              <a:t>x,y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);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x:=x+y ;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y:=x-y;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x:=x-y;</a:t>
            </a:r>
          </a:p>
          <a:p>
            <a:r>
              <a:rPr lang="en-US" sz="3600" dirty="0" err="1" smtClean="0">
                <a:solidFill>
                  <a:srgbClr val="000000"/>
                </a:solidFill>
                <a:latin typeface="Courier New - 28"/>
              </a:rPr>
              <a:t>writeln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 (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'x=',x);</a:t>
            </a:r>
          </a:p>
          <a:p>
            <a:r>
              <a:rPr lang="en-US" sz="3600" dirty="0" err="1" smtClean="0">
                <a:solidFill>
                  <a:srgbClr val="000000"/>
                </a:solidFill>
                <a:latin typeface="Courier New - 28"/>
              </a:rPr>
              <a:t>writeln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 (</a:t>
            </a:r>
            <a:r>
              <a:rPr lang="en-US" sz="3600" dirty="0" smtClean="0">
                <a:solidFill>
                  <a:srgbClr val="000000"/>
                </a:solidFill>
                <a:latin typeface="Courier New - 28"/>
              </a:rPr>
              <a:t>'y=',y);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Courier New - 28"/>
              </a:rPr>
              <a:t>end.</a:t>
            </a:r>
            <a:endParaRPr lang="ru-RU" sz="3600" b="1" dirty="0">
              <a:solidFill>
                <a:srgbClr val="000000"/>
              </a:solidFill>
              <a:latin typeface="Courier New - 28"/>
            </a:endParaRPr>
          </a:p>
        </p:txBody>
      </p:sp>
    </p:spTree>
    <p:extLst>
      <p:ext uri="{BB962C8B-B14F-4D97-AF65-F5344CB8AC3E}">
        <p14:creationId xmlns:p14="http://schemas.microsoft.com/office/powerpoint/2010/main" val="221574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Напишите программу для вычисления площади кольца по известным радиусам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program </a:t>
            </a:r>
            <a:r>
              <a:rPr lang="en-US" dirty="0" err="1"/>
              <a:t>koltso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t-BR" b="1" dirty="0"/>
              <a:t>var </a:t>
            </a:r>
            <a:r>
              <a:rPr lang="pt-BR" dirty="0"/>
              <a:t>r1, r2, s: real;</a:t>
            </a:r>
          </a:p>
          <a:p>
            <a:pPr marL="0" indent="0">
              <a:buNone/>
            </a:pPr>
            <a:r>
              <a:rPr lang="en-US" b="1" dirty="0"/>
              <a:t>begin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('r1='); </a:t>
            </a:r>
            <a:r>
              <a:rPr lang="en-US" dirty="0" err="1"/>
              <a:t>readln</a:t>
            </a:r>
            <a:r>
              <a:rPr lang="en-US" dirty="0"/>
              <a:t> (r1);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write </a:t>
            </a:r>
            <a:r>
              <a:rPr lang="en-US" dirty="0"/>
              <a:t>('r2='); </a:t>
            </a:r>
            <a:r>
              <a:rPr lang="en-US" dirty="0" err="1"/>
              <a:t>readln</a:t>
            </a:r>
            <a:r>
              <a:rPr lang="en-US" dirty="0"/>
              <a:t> (r2);</a:t>
            </a:r>
          </a:p>
          <a:p>
            <a:pPr marL="0" indent="0"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if </a:t>
            </a:r>
            <a:r>
              <a:rPr lang="en-US" dirty="0"/>
              <a:t>r1&gt;r2 </a:t>
            </a:r>
            <a:r>
              <a:rPr lang="en-US" b="1" dirty="0"/>
              <a:t>then</a:t>
            </a:r>
          </a:p>
          <a:p>
            <a:pPr marL="0" indent="0">
              <a:buNone/>
            </a:pPr>
            <a:r>
              <a:rPr lang="ru-RU" b="1" dirty="0" smtClean="0"/>
              <a:t>		</a:t>
            </a:r>
            <a:r>
              <a:rPr lang="en-US" b="1" dirty="0" smtClean="0"/>
              <a:t>begin</a:t>
            </a:r>
            <a:endParaRPr lang="en-US" b="1" dirty="0"/>
          </a:p>
          <a:p>
            <a:pPr marL="0" indent="0">
              <a:buNone/>
            </a:pPr>
            <a:r>
              <a:rPr lang="ru-RU" dirty="0" smtClean="0"/>
              <a:t>		  </a:t>
            </a:r>
            <a:r>
              <a:rPr lang="en-US" dirty="0" smtClean="0"/>
              <a:t>s</a:t>
            </a:r>
            <a:r>
              <a:rPr lang="en-US" dirty="0"/>
              <a:t>:=Pi*(sqr(r1)-sqr(r2));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  </a:t>
            </a:r>
            <a:r>
              <a:rPr lang="en-US" dirty="0" smtClean="0"/>
              <a:t>write </a:t>
            </a:r>
            <a:r>
              <a:rPr lang="en-US" dirty="0"/>
              <a:t>('s=', s);</a:t>
            </a:r>
          </a:p>
          <a:p>
            <a:pPr marL="0" indent="0">
              <a:buNone/>
            </a:pPr>
            <a:r>
              <a:rPr lang="ru-RU" b="1" dirty="0" smtClean="0"/>
              <a:t>		</a:t>
            </a:r>
            <a:r>
              <a:rPr lang="en-US" b="1" dirty="0" smtClean="0"/>
              <a:t>end</a:t>
            </a:r>
            <a:endParaRPr lang="en-US" b="1" dirty="0"/>
          </a:p>
          <a:p>
            <a:pPr marL="0" indent="0">
              <a:buNone/>
            </a:pPr>
            <a:r>
              <a:rPr lang="ru-RU" b="1" dirty="0" smtClean="0"/>
              <a:t>		</a:t>
            </a:r>
            <a:r>
              <a:rPr lang="en-US" b="1" dirty="0" smtClean="0"/>
              <a:t>else</a:t>
            </a:r>
            <a:r>
              <a:rPr lang="ru-RU" b="1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write </a:t>
            </a:r>
            <a:r>
              <a:rPr lang="en-US" dirty="0"/>
              <a:t>('</a:t>
            </a:r>
            <a:r>
              <a:rPr lang="ru-RU" dirty="0"/>
              <a:t>Вычислить нельзя')</a:t>
            </a:r>
          </a:p>
          <a:p>
            <a:pPr marL="0" indent="0">
              <a:buNone/>
            </a:pPr>
            <a:r>
              <a:rPr lang="en-US" b="1" dirty="0" smtClean="0"/>
              <a:t>end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0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400" y="1054100"/>
            <a:ext cx="9045128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 - 24"/>
              </a:rPr>
              <a:t>д/з параграф 2.2.4 (оператор присваивания)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 - 24"/>
              </a:rPr>
              <a:t>№ 3 письменно</a:t>
            </a:r>
            <a:endParaRPr lang="ru-RU" sz="3200" dirty="0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10565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279</Words>
  <Application>Microsoft Office PowerPoint</Application>
  <PresentationFormat>Произвольный</PresentationFormat>
  <Paragraphs>71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- 24</vt:lpstr>
      <vt:lpstr>Arial - 36</vt:lpstr>
      <vt:lpstr>Courier New - 28</vt:lpstr>
      <vt:lpstr>Calibri</vt:lpstr>
      <vt:lpstr>Times New Roman - 22</vt:lpstr>
      <vt:lpstr>Arial - 28</vt:lpstr>
      <vt:lpstr>Тема Office</vt:lpstr>
      <vt:lpstr>Оператор присваивания</vt:lpstr>
      <vt:lpstr>Проверка д/з (№4, 6 стр. 65)</vt:lpstr>
      <vt:lpstr>Презентация PowerPoint</vt:lpstr>
      <vt:lpstr>Презентация PowerPoint</vt:lpstr>
      <vt:lpstr>Презентация PowerPoint</vt:lpstr>
      <vt:lpstr>Презентация PowerPoint</vt:lpstr>
      <vt:lpstr>Напишите программу для вычисления площади кольца по известным радиусам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2014-11-15T17:31:02Z</dcterms:created>
  <dcterms:modified xsi:type="dcterms:W3CDTF">2014-11-15T17:59:27Z</dcterms:modified>
</cp:coreProperties>
</file>