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7" r:id="rId5"/>
    <p:sldId id="262" r:id="rId6"/>
    <p:sldId id="281" r:id="rId7"/>
    <p:sldId id="264" r:id="rId8"/>
    <p:sldId id="266" r:id="rId9"/>
    <p:sldId id="267" r:id="rId10"/>
    <p:sldId id="269" r:id="rId11"/>
    <p:sldId id="282" r:id="rId12"/>
    <p:sldId id="272" r:id="rId13"/>
    <p:sldId id="276" r:id="rId14"/>
    <p:sldId id="273" r:id="rId15"/>
    <p:sldId id="271" r:id="rId16"/>
    <p:sldId id="274" r:id="rId17"/>
    <p:sldId id="268" r:id="rId18"/>
    <p:sldId id="278" r:id="rId19"/>
    <p:sldId id="265" r:id="rId20"/>
    <p:sldId id="280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728" y="3789040"/>
            <a:ext cx="8988508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/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/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/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2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СОШ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2» 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орода Цивильск 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en-US" sz="3200" b="1" spc="50" dirty="0" smtClean="0">
              <a:ln w="11430"/>
              <a:solidFill>
                <a:srgbClr val="00FF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3200" b="1" spc="50" dirty="0" smtClean="0">
                <a:ln w="11430"/>
                <a:solidFill>
                  <a:srgbClr val="00FF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2014</a:t>
            </a:r>
            <a:endParaRPr lang="ru-RU" sz="3200" b="1" spc="50" dirty="0">
              <a:ln w="11430"/>
              <a:solidFill>
                <a:srgbClr val="00FF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430279"/>
            <a:ext cx="7704856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Professions</a:t>
            </a:r>
            <a:endParaRPr lang="ru-RU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800" b="1" dirty="0" smtClean="0">
                <a:ln w="11430"/>
                <a:solidFill>
                  <a:srgbClr val="00FF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Интерактивн</a:t>
            </a:r>
            <a:r>
              <a:rPr lang="ru-RU" sz="2800" b="1" dirty="0" smtClean="0">
                <a:ln w="11430"/>
                <a:solidFill>
                  <a:srgbClr val="00FF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ое </a:t>
            </a:r>
            <a:endParaRPr lang="ru-RU" sz="2800" b="1" dirty="0" smtClean="0">
              <a:ln w="11430"/>
              <a:solidFill>
                <a:srgbClr val="00FF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800" b="1" dirty="0">
                <a:ln w="11430"/>
                <a:solidFill>
                  <a:srgbClr val="00FF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у</a:t>
            </a:r>
            <a:r>
              <a:rPr lang="ru-RU" sz="2800" b="1" dirty="0" smtClean="0">
                <a:ln w="11430"/>
                <a:solidFill>
                  <a:srgbClr val="00FF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пражнение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FF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«Угадай </a:t>
            </a:r>
            <a:r>
              <a:rPr lang="ru-RU" sz="2800" b="1" dirty="0">
                <a:ln w="11430"/>
                <a:solidFill>
                  <a:srgbClr val="00FF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п</a:t>
            </a:r>
            <a:r>
              <a:rPr lang="ru-RU" sz="2800" b="1" dirty="0" smtClean="0">
                <a:ln w="11430"/>
                <a:solidFill>
                  <a:srgbClr val="00FF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рофессию»</a:t>
            </a:r>
            <a:endParaRPr lang="ru-RU" sz="2800" b="1" dirty="0" smtClean="0">
              <a:ln w="11430"/>
              <a:solidFill>
                <a:srgbClr val="00FF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800" b="1" dirty="0">
                <a:ln w="11430"/>
                <a:solidFill>
                  <a:srgbClr val="00FF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д</a:t>
            </a:r>
            <a:r>
              <a:rPr lang="ru-RU" sz="2800" b="1" dirty="0" smtClean="0">
                <a:ln w="11430"/>
                <a:solidFill>
                  <a:srgbClr val="00FF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ля </a:t>
            </a:r>
            <a:r>
              <a:rPr lang="ru-RU" sz="2800" b="1" dirty="0" smtClean="0">
                <a:ln w="11430"/>
                <a:solidFill>
                  <a:srgbClr val="00FF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4-7 </a:t>
            </a:r>
            <a:r>
              <a:rPr lang="ru-RU" sz="2800" b="1" dirty="0" smtClean="0">
                <a:ln w="11430"/>
                <a:solidFill>
                  <a:srgbClr val="00FF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классов </a:t>
            </a:r>
          </a:p>
        </p:txBody>
      </p:sp>
    </p:spTree>
    <p:extLst>
      <p:ext uri="{BB962C8B-B14F-4D97-AF65-F5344CB8AC3E}">
        <p14:creationId xmlns:p14="http://schemas.microsoft.com/office/powerpoint/2010/main" val="26249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9552" y="-2767"/>
            <a:ext cx="822960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A person </a:t>
            </a:r>
            <a:endParaRPr lang="en-US" sz="4800" b="0" dirty="0" smtClean="0">
              <a:solidFill>
                <a:srgbClr val="0000CC"/>
              </a:solidFill>
              <a:effectLst/>
              <a:latin typeface="Arial Black" panose="020B0A04020102020204" pitchFamily="34" charset="0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 who </a:t>
            </a:r>
            <a:r>
              <a:rPr lang="en-US" sz="4800" b="0" dirty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treats the sick people in a hospital </a:t>
            </a:r>
            <a:endParaRPr lang="en-US" sz="4800" b="0" dirty="0" smtClean="0">
              <a:solidFill>
                <a:srgbClr val="0000CC"/>
              </a:solidFill>
              <a:effectLst/>
              <a:latin typeface="Arial Black" panose="020B0A04020102020204" pitchFamily="34" charset="0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is </a:t>
            </a:r>
            <a:r>
              <a:rPr lang="en-US" sz="4800" b="0" dirty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a </a:t>
            </a:r>
            <a:r>
              <a:rPr lang="en-US" sz="4800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… .</a:t>
            </a:r>
            <a:endParaRPr lang="en-US" sz="4800" b="0" dirty="0">
              <a:solidFill>
                <a:srgbClr val="0000CC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4518103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FF00"/>
                </a:solidFill>
                <a:latin typeface="Times New Roman"/>
              </a:rPr>
              <a:t>doctor</a:t>
            </a:r>
            <a:endParaRPr lang="en-US" sz="7200" b="1" kern="0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48" l="0" r="100000">
                        <a14:foregroundMark x1="58710" y1="2005" x2="59677" y2="11779"/>
                        <a14:backgroundMark x1="53226" y1="2256" x2="92258" y2="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2235915"/>
            <a:ext cx="3502845" cy="450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93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9552" y="-2767"/>
            <a:ext cx="822960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A person </a:t>
            </a:r>
            <a:endParaRPr lang="en-US" sz="4800" b="0" dirty="0" smtClean="0">
              <a:solidFill>
                <a:srgbClr val="0000CC"/>
              </a:solidFill>
              <a:effectLst/>
              <a:latin typeface="Arial Black" panose="020B0A04020102020204" pitchFamily="34" charset="0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4800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who</a:t>
            </a:r>
            <a:r>
              <a:rPr lang="en-US" sz="4800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4800" b="0" dirty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takes care of the children or old </a:t>
            </a:r>
            <a:r>
              <a:rPr lang="en-US" sz="4800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people</a:t>
            </a:r>
            <a:endParaRPr lang="en-US" sz="4800" b="0" dirty="0" smtClean="0">
              <a:solidFill>
                <a:srgbClr val="0000CC"/>
              </a:solidFill>
              <a:effectLst/>
              <a:latin typeface="Arial Black" panose="020B0A04020102020204" pitchFamily="34" charset="0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is </a:t>
            </a:r>
            <a:r>
              <a:rPr lang="en-US" sz="4800" b="0" dirty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a </a:t>
            </a:r>
            <a:r>
              <a:rPr lang="en-US" sz="4800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… .</a:t>
            </a:r>
            <a:endParaRPr lang="en-US" sz="4800" b="0" dirty="0">
              <a:solidFill>
                <a:srgbClr val="0000CC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4518103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 smtClean="0">
                <a:solidFill>
                  <a:srgbClr val="FFFF00"/>
                </a:solidFill>
                <a:latin typeface="Times New Roman"/>
              </a:rPr>
              <a:t>nurse</a:t>
            </a:r>
            <a:endParaRPr lang="en-US" sz="7200" b="1" kern="0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4648" y="2235915"/>
            <a:ext cx="2825660" cy="450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41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39552" y="-2767"/>
            <a:ext cx="8229600" cy="263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A </a:t>
            </a:r>
            <a:r>
              <a:rPr lang="en-US" sz="4800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person who grows vegetables 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is a … . </a:t>
            </a:r>
            <a:endParaRPr lang="en-US" sz="4800" b="0" dirty="0">
              <a:solidFill>
                <a:srgbClr val="0000CC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3528" y="4518103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Font typeface="Wingdings" pitchFamily="2" charset="2"/>
              <a:buNone/>
              <a:defRPr/>
            </a:pPr>
            <a:r>
              <a:rPr lang="en-US" sz="7200" b="1" kern="0" dirty="0" smtClean="0">
                <a:solidFill>
                  <a:srgbClr val="FFFF00"/>
                </a:solidFill>
                <a:latin typeface="Times New Roman"/>
              </a:rPr>
              <a:t>farmer</a:t>
            </a:r>
            <a:endParaRPr lang="ru-RU" sz="7200" b="1" kern="0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1916832"/>
            <a:ext cx="4294933" cy="46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64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1505" y="188640"/>
            <a:ext cx="822960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A </a:t>
            </a:r>
            <a:r>
              <a:rPr lang="en-US" sz="4800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person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who </a:t>
            </a:r>
            <a:r>
              <a:rPr lang="en-US" sz="4800" b="0" dirty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plans and designs buildings </a:t>
            </a:r>
            <a:endParaRPr lang="en-US" sz="4800" b="0" dirty="0" smtClean="0">
              <a:solidFill>
                <a:srgbClr val="0000CC"/>
              </a:solidFill>
              <a:effectLst/>
              <a:latin typeface="Arial Black" panose="020B0A04020102020204" pitchFamily="34" charset="0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is </a:t>
            </a:r>
            <a:r>
              <a:rPr lang="en-US" sz="4800" b="0" dirty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an  </a:t>
            </a:r>
            <a:r>
              <a:rPr lang="en-US" sz="4800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… .</a:t>
            </a:r>
            <a:endParaRPr lang="en-US" sz="4800" b="0" dirty="0">
              <a:solidFill>
                <a:srgbClr val="0000CC"/>
              </a:solidFill>
              <a:effectLst/>
              <a:latin typeface="Arial Black" panose="020B0A04020102020204" pitchFamily="34" charset="0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 </a:t>
            </a:r>
            <a:endParaRPr lang="en-US" sz="4800" b="0" dirty="0">
              <a:solidFill>
                <a:srgbClr val="0000CC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3528" y="4518103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Font typeface="Wingdings" pitchFamily="2" charset="2"/>
              <a:buNone/>
              <a:defRPr/>
            </a:pPr>
            <a:r>
              <a:rPr lang="en-US" sz="7200" b="1" kern="0" dirty="0">
                <a:solidFill>
                  <a:srgbClr val="FFFF00"/>
                </a:solidFill>
                <a:latin typeface="Times New Roman"/>
              </a:rPr>
              <a:t>a</a:t>
            </a:r>
            <a:r>
              <a:rPr lang="en-US" sz="7200" b="1" kern="0" dirty="0" smtClean="0">
                <a:solidFill>
                  <a:srgbClr val="FFFF00"/>
                </a:solidFill>
                <a:latin typeface="Times New Roman"/>
              </a:rPr>
              <a:t>rchitect</a:t>
            </a:r>
            <a:endParaRPr lang="ru-RU" sz="7200" b="1" kern="0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38" l="0" r="100000">
                        <a14:foregroundMark x1="14839" y1="93750" x2="9032" y2="9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1980134"/>
            <a:ext cx="3790877" cy="469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58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3528" y="20960"/>
            <a:ext cx="8229600" cy="283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A </a:t>
            </a:r>
            <a:r>
              <a:rPr lang="en-US" sz="4800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person 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who paints pictures 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is an … .   </a:t>
            </a:r>
            <a:endParaRPr lang="en-US" sz="4800" b="0" dirty="0">
              <a:solidFill>
                <a:srgbClr val="0000CC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3528" y="4518103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Font typeface="Wingdings" pitchFamily="2" charset="2"/>
              <a:buNone/>
              <a:defRPr/>
            </a:pPr>
            <a:r>
              <a:rPr lang="en-US" sz="7200" b="1" kern="0" dirty="0" smtClean="0">
                <a:solidFill>
                  <a:srgbClr val="FFFF00"/>
                </a:solidFill>
                <a:latin typeface="Times New Roman"/>
              </a:rPr>
              <a:t>artist</a:t>
            </a:r>
            <a:endParaRPr lang="ru-RU" sz="7200" b="1" kern="0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4" r="98797">
                        <a14:foregroundMark x1="62567" y1="19762" x2="77674" y2="38571"/>
                        <a14:foregroundMark x1="60294" y1="15238" x2="95053" y2="19405"/>
                        <a14:foregroundMark x1="95053" y1="20357" x2="82353" y2="46905"/>
                        <a14:foregroundMark x1="60561" y1="12857" x2="59626" y2="38214"/>
                        <a14:foregroundMark x1="59626" y1="38214" x2="59626" y2="38214"/>
                        <a14:foregroundMark x1="56551" y1="33214" x2="60294" y2="44167"/>
                        <a14:foregroundMark x1="60294" y1="44167" x2="88770" y2="48333"/>
                        <a14:foregroundMark x1="83690" y1="19167" x2="78075" y2="46905"/>
                        <a14:foregroundMark x1="63904" y1="36786" x2="72727" y2="41786"/>
                        <a14:foregroundMark x1="86096" y1="28690" x2="84091" y2="38571"/>
                        <a14:foregroundMark x1="37834" y1="36429" x2="26070" y2="70119"/>
                        <a14:foregroundMark x1="30481" y1="36786" x2="24064" y2="72857"/>
                        <a14:foregroundMark x1="26070" y1="34643" x2="13102" y2="60595"/>
                        <a14:foregroundMark x1="14439" y1="60595" x2="20722" y2="67738"/>
                        <a14:foregroundMark x1="17781" y1="70119" x2="14439" y2="73095"/>
                        <a14:foregroundMark x1="36497" y1="72262" x2="29412" y2="72500"/>
                        <a14:foregroundMark x1="39572" y1="55238" x2="39572" y2="68929"/>
                        <a14:foregroundMark x1="38235" y1="59167" x2="33155" y2="62738"/>
                        <a14:foregroundMark x1="38235" y1="38810" x2="41845" y2="48929"/>
                        <a14:foregroundMark x1="36497" y1="50119" x2="35160" y2="54643"/>
                        <a14:foregroundMark x1="41578" y1="51667" x2="49599" y2="51905"/>
                        <a14:foregroundMark x1="54545" y1="47143" x2="54545" y2="47143"/>
                        <a14:foregroundMark x1="54545" y1="47143" x2="46257" y2="49286"/>
                        <a14:foregroundMark x1="40909" y1="13810" x2="41845" y2="27500"/>
                        <a14:foregroundMark x1="33824" y1="20357" x2="36898" y2="31667"/>
                        <a14:foregroundMark x1="42914" y1="57976" x2="40508" y2="70119"/>
                        <a14:foregroundMark x1="40508" y1="70476" x2="40508" y2="72262"/>
                        <a14:foregroundMark x1="68717" y1="86548" x2="68717" y2="86548"/>
                        <a14:foregroundMark x1="58556" y1="48095" x2="61230" y2="46310"/>
                        <a14:foregroundMark x1="17781" y1="33214" x2="14439" y2="41786"/>
                        <a14:foregroundMark x1="11364" y1="30833" x2="4679" y2="38810"/>
                        <a14:foregroundMark x1="9358" y1="48929" x2="9358" y2="48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1480872"/>
            <a:ext cx="4630913" cy="520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14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6137" y="-387424"/>
            <a:ext cx="822960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A </a:t>
            </a:r>
            <a:r>
              <a:rPr lang="en-US" sz="4800" b="0" dirty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person </a:t>
            </a:r>
            <a:r>
              <a:rPr lang="en-US" sz="4800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who sews or </a:t>
            </a:r>
            <a:r>
              <a:rPr lang="en-US" sz="4800" b="0" dirty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repairs </a:t>
            </a:r>
            <a:r>
              <a:rPr lang="en-US" sz="4800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clothes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Is a … .  </a:t>
            </a:r>
            <a:endParaRPr lang="en-US" sz="4800" b="0" dirty="0">
              <a:solidFill>
                <a:srgbClr val="0000CC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4518103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Font typeface="Wingdings" pitchFamily="2" charset="2"/>
              <a:buNone/>
              <a:defRPr/>
            </a:pPr>
            <a:r>
              <a:rPr lang="en-US" sz="7200" b="1" kern="0" dirty="0" smtClean="0">
                <a:solidFill>
                  <a:srgbClr val="FFFF00"/>
                </a:solidFill>
                <a:latin typeface="Times New Roman"/>
              </a:rPr>
              <a:t>tailor</a:t>
            </a:r>
            <a:endParaRPr lang="ru-RU" sz="7200" b="1" kern="0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73" b="97610" l="6468" r="89055">
                        <a14:foregroundMark x1="27363" y1="23108" x2="11443" y2="23506"/>
                        <a14:backgroundMark x1="32338" y1="23904" x2="23383" y2="42629"/>
                        <a14:backgroundMark x1="44776" y1="61355" x2="46269" y2="64940"/>
                        <a14:backgroundMark x1="61692" y1="30677" x2="60697" y2="35458"/>
                        <a14:backgroundMark x1="60697" y1="39044" x2="60199" y2="40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6742" y="1624419"/>
            <a:ext cx="4187964" cy="522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91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9552" y="-2767"/>
            <a:ext cx="822960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A </a:t>
            </a:r>
            <a:r>
              <a:rPr lang="en-US" sz="4800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person who operates an airplane 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i</a:t>
            </a:r>
            <a:r>
              <a:rPr lang="en-US" sz="4800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s a … . </a:t>
            </a:r>
            <a:r>
              <a:rPr lang="en-US" sz="4800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 </a:t>
            </a:r>
            <a:endParaRPr lang="en-US" sz="4800" b="0" dirty="0">
              <a:solidFill>
                <a:srgbClr val="0000CC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4518103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Font typeface="Wingdings" pitchFamily="2" charset="2"/>
              <a:buNone/>
              <a:defRPr/>
            </a:pPr>
            <a:r>
              <a:rPr lang="en-US" sz="7200" b="1" kern="0" dirty="0" smtClean="0">
                <a:solidFill>
                  <a:srgbClr val="FFFF00"/>
                </a:solidFill>
                <a:latin typeface="Times New Roman"/>
              </a:rPr>
              <a:t>pilot</a:t>
            </a:r>
            <a:endParaRPr lang="ru-RU" sz="7200" b="1" kern="0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3" b="100000" l="0" r="98980">
                        <a14:foregroundMark x1="29592" y1="13196" x2="34490" y2="17889"/>
                        <a14:foregroundMark x1="33673" y1="6158" x2="27959" y2="16129"/>
                        <a14:foregroundMark x1="62449" y1="86804" x2="75306" y2="92375"/>
                        <a14:foregroundMark x1="91020" y1="26100" x2="94082" y2="48974"/>
                        <a14:foregroundMark x1="94082" y1="48974" x2="92857" y2="60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275856" y="2143988"/>
            <a:ext cx="5325031" cy="374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96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3528" y="-242773"/>
            <a:ext cx="914400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A person </a:t>
            </a:r>
            <a:endParaRPr lang="en-US" sz="4800" b="0" dirty="0" smtClean="0">
              <a:solidFill>
                <a:srgbClr val="0000CC"/>
              </a:solidFill>
              <a:effectLst/>
              <a:latin typeface="Arial Black" panose="020B0A04020102020204" pitchFamily="34" charset="0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who </a:t>
            </a:r>
            <a:r>
              <a:rPr lang="en-US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delivers letters and newspapers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is </a:t>
            </a:r>
            <a:r>
              <a:rPr lang="en-US" sz="4800" b="0" dirty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a  </a:t>
            </a:r>
            <a:r>
              <a:rPr lang="en-US" sz="4800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… .</a:t>
            </a:r>
            <a:endParaRPr lang="en-US" sz="4800" b="0" dirty="0">
              <a:solidFill>
                <a:srgbClr val="0000CC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4518103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 smtClean="0">
                <a:solidFill>
                  <a:srgbClr val="FFFF00"/>
                </a:solidFill>
                <a:latin typeface="Times New Roman"/>
              </a:rPr>
              <a:t>postman</a:t>
            </a:r>
            <a:endParaRPr lang="en-US" sz="7200" b="1" kern="0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100000">
                        <a14:foregroundMark x1="67352" y1="56000" x2="69409" y2="58000"/>
                        <a14:foregroundMark x1="26478" y1="42200" x2="26992" y2="44200"/>
                        <a14:foregroundMark x1="76350" y1="94000" x2="75064" y2="95800"/>
                        <a14:foregroundMark x1="50386" y1="90000" x2="46787" y2="92600"/>
                        <a14:foregroundMark x1="29820" y1="38600" x2="25964" y2="41400"/>
                        <a14:foregroundMark x1="21851" y1="65800" x2="15167" y2="83800"/>
                        <a14:backgroundMark x1="2057" y1="78200" x2="3342" y2="87800"/>
                        <a14:backgroundMark x1="95373" y1="71000" x2="93316" y2="85600"/>
                        <a14:backgroundMark x1="46015" y1="75600" x2="33419" y2="94000"/>
                        <a14:backgroundMark x1="33419" y1="94000" x2="24165" y2="96400"/>
                        <a14:backgroundMark x1="88432" y1="77000" x2="82005" y2="82200"/>
                        <a14:backgroundMark x1="42416" y1="96800" x2="54499" y2="95600"/>
                        <a14:backgroundMark x1="61183" y1="95600" x2="61183" y2="9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4080" y="1313490"/>
            <a:ext cx="4054822" cy="521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09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-242773"/>
            <a:ext cx="9144000" cy="273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A person </a:t>
            </a:r>
            <a:endParaRPr lang="en-US" sz="4800" b="0" dirty="0" smtClean="0">
              <a:solidFill>
                <a:srgbClr val="0000CC"/>
              </a:solidFill>
              <a:effectLst/>
              <a:latin typeface="Arial Black" panose="020B0A04020102020204" pitchFamily="34" charset="0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who </a:t>
            </a:r>
            <a:r>
              <a:rPr lang="en-US" sz="4800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cuts </a:t>
            </a:r>
            <a:r>
              <a:rPr lang="en-US" sz="4800" b="0" dirty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or </a:t>
            </a:r>
            <a:r>
              <a:rPr lang="en-US" sz="4800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styles </a:t>
            </a:r>
            <a:r>
              <a:rPr lang="en-US" sz="4800" b="0" dirty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hair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is </a:t>
            </a:r>
            <a:r>
              <a:rPr lang="en-US" sz="4800" b="0" dirty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a  </a:t>
            </a:r>
            <a:r>
              <a:rPr lang="en-US" sz="4800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… .</a:t>
            </a:r>
            <a:endParaRPr lang="en-US" sz="4800" b="0" dirty="0">
              <a:solidFill>
                <a:srgbClr val="0000CC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4518103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FF00"/>
                </a:solidFill>
                <a:latin typeface="Times New Roman"/>
              </a:rPr>
              <a:t>h</a:t>
            </a:r>
            <a:r>
              <a:rPr lang="en-US" sz="7200" b="1" kern="0" dirty="0" smtClean="0">
                <a:solidFill>
                  <a:srgbClr val="FFFF00"/>
                </a:solidFill>
                <a:latin typeface="Times New Roman"/>
              </a:rPr>
              <a:t>airdresser </a:t>
            </a:r>
            <a:endParaRPr lang="en-US" sz="7200" b="1" kern="0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7" b="97993" l="10000" r="90000">
                        <a14:foregroundMark x1="71042" y1="9866" x2="71667" y2="11873"/>
                        <a14:backgroundMark x1="23542" y1="10702" x2="39375" y2="14716"/>
                        <a14:backgroundMark x1="44583" y1="58696" x2="52083" y2="658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694" y="1417520"/>
            <a:ext cx="4366941" cy="54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34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512" y="-171400"/>
            <a:ext cx="822960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A </a:t>
            </a:r>
            <a:r>
              <a:rPr lang="en-US" sz="4800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person 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who teaches </a:t>
            </a:r>
            <a:r>
              <a:rPr lang="en-US" sz="4800" b="0" dirty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children at school </a:t>
            </a:r>
            <a:endParaRPr lang="en-US" sz="4800" b="0" dirty="0" smtClean="0">
              <a:solidFill>
                <a:srgbClr val="0000CC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is </a:t>
            </a:r>
            <a:r>
              <a:rPr lang="en-US" sz="4800" b="0" dirty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a  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4518103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FF00"/>
                </a:solidFill>
                <a:latin typeface="Times New Roman"/>
              </a:rPr>
              <a:t>teacher</a:t>
            </a:r>
            <a:endParaRPr lang="en-US" sz="7200" b="1" kern="0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19" b="100000" l="2118" r="96706">
                        <a14:foregroundMark x1="24941" y1="48827" x2="27529" y2="56077"/>
                        <a14:foregroundMark x1="23294" y1="53945" x2="17176" y2="67804"/>
                        <a14:foregroundMark x1="46118" y1="81237" x2="46118" y2="81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75"/>
          <a:stretch/>
        </p:blipFill>
        <p:spPr bwMode="auto">
          <a:xfrm>
            <a:off x="4572001" y="1689937"/>
            <a:ext cx="4572000" cy="516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07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23528" y="692696"/>
            <a:ext cx="82296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A person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b="0" dirty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treats the sick animals </a:t>
            </a:r>
            <a:endParaRPr lang="en-US" b="0" dirty="0" smtClean="0">
              <a:solidFill>
                <a:srgbClr val="0000CC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is a </a:t>
            </a:r>
            <a:r>
              <a:rPr lang="en-US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…</a:t>
            </a:r>
            <a:endParaRPr lang="en-US" dirty="0">
              <a:solidFill>
                <a:srgbClr val="0000CC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23528" y="4518103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 smtClean="0">
                <a:solidFill>
                  <a:srgbClr val="FFFF00"/>
                </a:solidFill>
                <a:latin typeface="Times New Roman"/>
              </a:rPr>
              <a:t>vet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4" b="100000" l="0" r="100000">
                        <a14:foregroundMark x1="51111" y1="10685" x2="42000" y2="27671"/>
                        <a14:foregroundMark x1="47333" y1="23014" x2="49556" y2="26575"/>
                        <a14:foregroundMark x1="42222" y1="21644" x2="41111" y2="23562"/>
                        <a14:foregroundMark x1="73333" y1="34247" x2="74889" y2="37260"/>
                        <a14:foregroundMark x1="66889" y1="36438" x2="56667" y2="37808"/>
                        <a14:foregroundMark x1="53556" y1="41918" x2="53556" y2="41918"/>
                        <a14:foregroundMark x1="37333" y1="81644" x2="68000" y2="92055"/>
                        <a14:foregroundMark x1="35333" y1="66849" x2="16889" y2="79452"/>
                        <a14:foregroundMark x1="36667" y1="65753" x2="35778" y2="87397"/>
                        <a14:foregroundMark x1="22667" y1="69589" x2="9556" y2="86575"/>
                        <a14:foregroundMark x1="30222" y1="77260" x2="24444" y2="87397"/>
                        <a14:foregroundMark x1="20000" y1="69315" x2="9778" y2="79452"/>
                        <a14:foregroundMark x1="30667" y1="63288" x2="30667" y2="63288"/>
                        <a14:foregroundMark x1="73333" y1="30411" x2="68889" y2="36438"/>
                        <a14:foregroundMark x1="57333" y1="24658" x2="57333" y2="29589"/>
                        <a14:foregroundMark x1="53111" y1="40000" x2="50889" y2="42466"/>
                        <a14:foregroundMark x1="61333" y1="74795" x2="66444" y2="90411"/>
                        <a14:foregroundMark x1="95111" y1="73699" x2="75333" y2="89315"/>
                        <a14:foregroundMark x1="92222" y1="64932" x2="75333" y2="76164"/>
                        <a14:foregroundMark x1="96000" y1="71507" x2="73333" y2="78082"/>
                        <a14:foregroundMark x1="84889" y1="88493" x2="80222" y2="93973"/>
                        <a14:foregroundMark x1="77556" y1="93973" x2="69778" y2="92329"/>
                        <a14:foregroundMark x1="56667" y1="90411" x2="22444" y2="87671"/>
                        <a14:foregroundMark x1="19778" y1="87397" x2="13778" y2="86301"/>
                        <a14:foregroundMark x1="46444" y1="67397" x2="43111" y2="79178"/>
                        <a14:foregroundMark x1="46222" y1="61096" x2="42667" y2="71233"/>
                        <a14:foregroundMark x1="48444" y1="60548" x2="48444" y2="64384"/>
                        <a14:foregroundMark x1="35556" y1="79178" x2="22667" y2="79178"/>
                        <a14:foregroundMark x1="21556" y1="78082" x2="19778" y2="79726"/>
                        <a14:foregroundMark x1="65556" y1="40822" x2="65556" y2="40822"/>
                        <a14:foregroundMark x1="26889" y1="31781" x2="21778" y2="62466"/>
                        <a14:foregroundMark x1="23556" y1="33699" x2="18889" y2="60548"/>
                        <a14:foregroundMark x1="21111" y1="63836" x2="24667" y2="26301"/>
                        <a14:foregroundMark x1="17778" y1="27397" x2="3556" y2="50411"/>
                        <a14:foregroundMark x1="17111" y1="33699" x2="25333" y2="56986"/>
                        <a14:foregroundMark x1="15333" y1="49041" x2="21556" y2="62466"/>
                        <a14:foregroundMark x1="11556" y1="43562" x2="23333" y2="71507"/>
                        <a14:foregroundMark x1="46667" y1="36712" x2="56000" y2="53151"/>
                        <a14:foregroundMark x1="46444" y1="24932" x2="54889" y2="35068"/>
                        <a14:backgroundMark x1="24444" y1="30959" x2="14444" y2="43014"/>
                        <a14:backgroundMark x1="13556" y1="44110" x2="12444" y2="45205"/>
                        <a14:backgroundMark x1="17778" y1="35068" x2="8222" y2="44384"/>
                        <a14:backgroundMark x1="16889" y1="33151" x2="11333" y2="35616"/>
                        <a14:backgroundMark x1="12667" y1="28219" x2="16444" y2="35616"/>
                        <a14:backgroundMark x1="10667" y1="35342" x2="8000" y2="37260"/>
                        <a14:backgroundMark x1="5778" y1="38904" x2="7778" y2="43288"/>
                        <a14:backgroundMark x1="7778" y1="43288" x2="7778" y2="43288"/>
                        <a14:backgroundMark x1="26000" y1="29315" x2="26000" y2="30685"/>
                        <a14:backgroundMark x1="25556" y1="27123" x2="25556" y2="29589"/>
                        <a14:backgroundMark x1="25111" y1="26301" x2="25111" y2="29315"/>
                        <a14:backgroundMark x1="26889" y1="29589" x2="23778" y2="34247"/>
                        <a14:backgroundMark x1="14444" y1="43562" x2="20000" y2="62192"/>
                        <a14:backgroundMark x1="20000" y1="62192" x2="20000" y2="63288"/>
                        <a14:backgroundMark x1="18889" y1="58630" x2="18222" y2="60000"/>
                        <a14:backgroundMark x1="14667" y1="46301" x2="13778" y2="50137"/>
                        <a14:backgroundMark x1="13556" y1="48767" x2="20000" y2="56712"/>
                        <a14:backgroundMark x1="52222" y1="30411" x2="52222" y2="35342"/>
                        <a14:backgroundMark x1="57778" y1="35068" x2="49556" y2="36164"/>
                        <a14:backgroundMark x1="50000" y1="37808" x2="48444" y2="43562"/>
                        <a14:backgroundMark x1="54667" y1="54247" x2="55778" y2="54795"/>
                        <a14:backgroundMark x1="56444" y1="54521" x2="58222" y2="54247"/>
                        <a14:backgroundMark x1="16222" y1="26301" x2="20667" y2="31781"/>
                        <a14:backgroundMark x1="15333" y1="28493" x2="18667" y2="315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4" y="2924944"/>
            <a:ext cx="4726981" cy="383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30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99" y="2304905"/>
            <a:ext cx="8933856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13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The End</a:t>
            </a:r>
            <a:endParaRPr lang="ru-RU" sz="13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5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2204864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http://demosfen-plus.ucoz.ru/prezentacii/doktor.jpg</a:t>
            </a:r>
          </a:p>
          <a:p>
            <a:r>
              <a:rPr lang="en-US" dirty="0"/>
              <a:t>http://st.stranamam.ru/data/cache/2013nov/17/17/10108205_42836thumb500.jpg</a:t>
            </a:r>
          </a:p>
          <a:p>
            <a:r>
              <a:rPr lang="en-US" dirty="0"/>
              <a:t>http://justa-nn.ru/image/exkursii-nn/povar.jpg</a:t>
            </a:r>
          </a:p>
          <a:p>
            <a:r>
              <a:rPr lang="en-US" dirty="0"/>
              <a:t>http://dliadetei.ru/public/2/20110817/131355971404159093_normal.jpg</a:t>
            </a:r>
          </a:p>
          <a:p>
            <a:r>
              <a:rPr lang="en-US" dirty="0"/>
              <a:t>http://goodimg.ru/img/professii-v-kartinkah4.jpg</a:t>
            </a:r>
          </a:p>
          <a:p>
            <a:r>
              <a:rPr lang="en-US" dirty="0"/>
              <a:t>http://shgpi.edu.ru/biblioteka/blog/wp-content/uploads/2014/05/professii_13.jpg</a:t>
            </a:r>
          </a:p>
          <a:p>
            <a:r>
              <a:rPr lang="en-US" dirty="0"/>
              <a:t>http://900igr.net/datai/chelovek/Professii-01.files/0010-009-Professii-01.png</a:t>
            </a:r>
          </a:p>
          <a:p>
            <a:r>
              <a:rPr lang="en-US" dirty="0"/>
              <a:t>https://encrypted-tbn3.gstatic.com/images?q=tbn:ANd9GcRmokMUQnD1GfuXxs2p0SM7vkLHifo7TXJQZmEnunIvsRBZDaYC</a:t>
            </a:r>
          </a:p>
          <a:p>
            <a:r>
              <a:rPr lang="en-US" dirty="0"/>
              <a:t>http://www.prozagadki.ru/uploads/posts/2010-06/1276960823_1.jpg</a:t>
            </a:r>
          </a:p>
          <a:p>
            <a:r>
              <a:rPr lang="en-US" dirty="0"/>
              <a:t>http://900igr.net/datai/chelovek/Professii-5.files/0009-009-Arkhitektor.png</a:t>
            </a:r>
          </a:p>
          <a:p>
            <a:r>
              <a:rPr lang="en-US" dirty="0"/>
              <a:t>http://900igr.net/datai/chelovek/Professii-5.files/0013-014-Pilot.png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648" y="332656"/>
            <a:ext cx="58562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 Black" panose="020B0A04020102020204" pitchFamily="34" charset="0"/>
              </a:rPr>
              <a:t>Sources</a:t>
            </a:r>
            <a:endParaRPr lang="ru-RU" sz="96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74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0263" y="836712"/>
            <a:ext cx="82296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A person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who </a:t>
            </a:r>
            <a:r>
              <a:rPr lang="en-US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builds houses</a:t>
            </a:r>
            <a:endParaRPr lang="en-US" b="0" dirty="0" smtClean="0">
              <a:solidFill>
                <a:srgbClr val="0000CC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is a </a:t>
            </a:r>
            <a:r>
              <a:rPr lang="en-US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…</a:t>
            </a:r>
            <a:endParaRPr lang="en-US" dirty="0">
              <a:solidFill>
                <a:srgbClr val="0000CC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4518103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 smtClean="0">
                <a:solidFill>
                  <a:srgbClr val="FFFF00"/>
                </a:solidFill>
                <a:latin typeface="Times New Roman"/>
              </a:rPr>
              <a:t>builder</a:t>
            </a:r>
            <a:endParaRPr lang="en-US" sz="7200" b="1" kern="0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67">
                        <a14:foregroundMark x1="64333" y1="24000" x2="59333" y2="23556"/>
                        <a14:foregroundMark x1="55000" y1="67556" x2="56667" y2="72444"/>
                        <a14:foregroundMark x1="13667" y1="70222" x2="9333" y2="70222"/>
                        <a14:foregroundMark x1="13000" y1="40889" x2="13667" y2="4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0945" y="2924944"/>
            <a:ext cx="4943055" cy="370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17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836712"/>
            <a:ext cx="82296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A person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who </a:t>
            </a:r>
            <a:r>
              <a:rPr lang="en-US" b="0" dirty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works in a library </a:t>
            </a:r>
            <a:endParaRPr lang="en-US" b="0" dirty="0" smtClean="0">
              <a:solidFill>
                <a:srgbClr val="0000CC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is a </a:t>
            </a:r>
            <a:r>
              <a:rPr lang="en-US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…</a:t>
            </a:r>
            <a:endParaRPr lang="en-US" dirty="0">
              <a:solidFill>
                <a:srgbClr val="0000CC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4518103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FF00"/>
                </a:solidFill>
                <a:latin typeface="Times New Roman"/>
              </a:rPr>
              <a:t>librarian</a:t>
            </a:r>
            <a:endParaRPr lang="en-US" sz="7200" b="1" kern="0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4312" y="3191611"/>
            <a:ext cx="4598168" cy="355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53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1028" y="825206"/>
            <a:ext cx="82296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A person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b="0" dirty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w</a:t>
            </a:r>
            <a:r>
              <a:rPr lang="en-US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ho </a:t>
            </a:r>
            <a:r>
              <a:rPr lang="en-US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drives a car</a:t>
            </a:r>
            <a:endParaRPr lang="en-US" b="0" dirty="0" smtClean="0">
              <a:solidFill>
                <a:srgbClr val="0000CC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is </a:t>
            </a:r>
            <a:r>
              <a:rPr lang="en-US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a </a:t>
            </a:r>
            <a:r>
              <a:rPr lang="en-US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… .</a:t>
            </a:r>
            <a:endParaRPr lang="en-US" dirty="0">
              <a:solidFill>
                <a:srgbClr val="0000CC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55576" y="4536506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 smtClean="0">
                <a:solidFill>
                  <a:srgbClr val="FFFF00"/>
                </a:solidFill>
                <a:latin typeface="Times New Roman"/>
              </a:rPr>
              <a:t>driver</a:t>
            </a:r>
            <a:endParaRPr lang="en-US" sz="7200" b="1" kern="0" dirty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6432" y1="29750" x2="35176" y2="31500"/>
                        <a14:foregroundMark x1="76884" y1="6750" x2="87688" y2="9500"/>
                        <a14:foregroundMark x1="78894" y1="25250" x2="78894" y2="25250"/>
                        <a14:foregroundMark x1="76382" y1="27000" x2="76382" y2="27000"/>
                        <a14:foregroundMark x1="75377" y1="16750" x2="75377" y2="16750"/>
                        <a14:foregroundMark x1="81156" y1="38500" x2="81156" y2="38500"/>
                        <a14:foregroundMark x1="76131" y1="37500" x2="77889" y2="37750"/>
                        <a14:foregroundMark x1="77889" y1="37750" x2="79146" y2="39250"/>
                        <a14:foregroundMark x1="34673" y1="81750" x2="39447" y2="87500"/>
                        <a14:foregroundMark x1="39698" y1="87500" x2="50000" y2="92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1719" y="2348880"/>
            <a:ext cx="4078909" cy="409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31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1028" y="825206"/>
            <a:ext cx="82296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A person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b="0" dirty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w</a:t>
            </a:r>
            <a:r>
              <a:rPr lang="en-US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ho sells goods in a shop </a:t>
            </a:r>
            <a:endParaRPr lang="en-US" b="0" dirty="0" smtClean="0">
              <a:solidFill>
                <a:srgbClr val="0000CC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is </a:t>
            </a:r>
            <a:r>
              <a:rPr lang="en-US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a </a:t>
            </a:r>
            <a:r>
              <a:rPr lang="en-US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… .</a:t>
            </a:r>
            <a:endParaRPr lang="en-US" dirty="0">
              <a:solidFill>
                <a:srgbClr val="0000CC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49368" y="5047831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FF00"/>
                </a:solidFill>
                <a:latin typeface="Times New Roman"/>
              </a:rPr>
              <a:t>s</a:t>
            </a:r>
            <a:r>
              <a:rPr lang="en-US" sz="7200" b="1" kern="0" dirty="0" smtClean="0">
                <a:solidFill>
                  <a:srgbClr val="FFFF00"/>
                </a:solidFill>
                <a:latin typeface="Times New Roman"/>
              </a:rPr>
              <a:t>hop </a:t>
            </a:r>
            <a:r>
              <a:rPr lang="en-US" sz="7200" b="1" kern="0" dirty="0" err="1" smtClean="0">
                <a:solidFill>
                  <a:srgbClr val="FFFF00"/>
                </a:solidFill>
                <a:latin typeface="Times New Roman"/>
              </a:rPr>
              <a:t>assistent</a:t>
            </a:r>
            <a:endParaRPr lang="en-US" sz="7200" b="1" kern="0" dirty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1541822"/>
            <a:ext cx="3939914" cy="490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40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512" y="-6215"/>
            <a:ext cx="8856081" cy="258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en-US" sz="4800" dirty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A person </a:t>
            </a:r>
          </a:p>
          <a:p>
            <a:pPr algn="l"/>
            <a:r>
              <a:rPr lang="en-US" sz="480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whose </a:t>
            </a:r>
            <a:r>
              <a:rPr lang="en-US" sz="4800" dirty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job is to stop a fire is a </a:t>
            </a:r>
            <a:r>
              <a:rPr lang="en-US" sz="480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4800" dirty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… 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4518103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FF00"/>
                </a:solidFill>
                <a:latin typeface="Times New Roman"/>
              </a:rPr>
              <a:t>fireman</a:t>
            </a:r>
            <a:endParaRPr lang="en-US" sz="7200" b="1" kern="0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56" b="100000" l="9992" r="89924">
                        <a14:foregroundMark x1="33446" y1="6181" x2="32599" y2="7028"/>
                        <a14:foregroundMark x1="39712" y1="12193" x2="38273" y2="12447"/>
                        <a14:foregroundMark x1="24132" y1="21169" x2="22185" y2="24894"/>
                        <a14:foregroundMark x1="24979" y1="22015" x2="30906" y2="27688"/>
                        <a14:foregroundMark x1="26418" y1="27434" x2="26418" y2="27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936" y="1759020"/>
            <a:ext cx="4906549" cy="490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66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49301" y="908720"/>
            <a:ext cx="82296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A </a:t>
            </a:r>
            <a:r>
              <a:rPr lang="en-US" sz="4800" b="0" dirty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person  </a:t>
            </a:r>
            <a:endParaRPr lang="en-US" sz="4800" b="0" dirty="0" smtClean="0">
              <a:solidFill>
                <a:srgbClr val="0000CC"/>
              </a:solidFill>
              <a:effectLst/>
              <a:latin typeface="Arial Black" panose="020B0A04020102020204" pitchFamily="34" charset="0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who </a:t>
            </a:r>
            <a:r>
              <a:rPr lang="en-US" sz="4800" b="0" dirty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helps people </a:t>
            </a:r>
            <a:endParaRPr lang="en-US" sz="4800" b="0" dirty="0" smtClean="0">
              <a:solidFill>
                <a:srgbClr val="0000CC"/>
              </a:solidFill>
              <a:effectLst/>
              <a:latin typeface="Arial Black" panose="020B0A04020102020204" pitchFamily="34" charset="0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with </a:t>
            </a:r>
            <a:r>
              <a:rPr lang="en-US" sz="4800" b="0" dirty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laws </a:t>
            </a:r>
            <a:endParaRPr lang="en-US" sz="4800" b="0" dirty="0" smtClean="0">
              <a:solidFill>
                <a:srgbClr val="0000CC"/>
              </a:solidFill>
              <a:effectLst/>
              <a:latin typeface="Arial Black" panose="020B0A04020102020204" pitchFamily="34" charset="0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is </a:t>
            </a:r>
            <a:r>
              <a:rPr lang="en-US" sz="4800" b="0" dirty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a </a:t>
            </a:r>
            <a:r>
              <a:rPr lang="en-US" sz="4800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… .</a:t>
            </a:r>
            <a:endParaRPr lang="en-US" sz="4800" b="0" dirty="0">
              <a:solidFill>
                <a:srgbClr val="0000CC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4518103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FF00"/>
                </a:solidFill>
                <a:latin typeface="Times New Roman"/>
              </a:rPr>
              <a:t>lawyer</a:t>
            </a:r>
            <a:endParaRPr lang="en-US" sz="7200" b="1" kern="0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2767881"/>
            <a:ext cx="3878948" cy="350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92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9552" y="-2767"/>
            <a:ext cx="8604448" cy="340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A person </a:t>
            </a:r>
            <a:endParaRPr lang="en-US" sz="4800" b="0" dirty="0" smtClean="0">
              <a:solidFill>
                <a:srgbClr val="0000CC"/>
              </a:solidFill>
              <a:effectLst/>
              <a:latin typeface="Arial Black" panose="020B0A04020102020204" pitchFamily="34" charset="0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who </a:t>
            </a:r>
            <a:r>
              <a:rPr lang="en-US" sz="4800" b="0" dirty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protects businessmen, politicians is a  </a:t>
            </a:r>
            <a:r>
              <a:rPr lang="en-US" sz="4800" b="0" dirty="0" smtClean="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… .</a:t>
            </a:r>
            <a:endParaRPr lang="en-US" sz="4800" b="0" dirty="0">
              <a:solidFill>
                <a:srgbClr val="0000CC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4518103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FF00"/>
                </a:solidFill>
                <a:latin typeface="Times New Roman"/>
              </a:rPr>
              <a:t>bodyguard</a:t>
            </a:r>
            <a:endParaRPr lang="en-US" sz="7200" b="1" kern="0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7308" r="65000">
                        <a14:foregroundMark x1="56154" y1="7595" x2="47500" y2="66329"/>
                        <a14:foregroundMark x1="50385" y1="4304" x2="51346" y2="13924"/>
                        <a14:foregroundMark x1="51923" y1="15190" x2="49423" y2="21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46" r="29707"/>
          <a:stretch/>
        </p:blipFill>
        <p:spPr bwMode="auto">
          <a:xfrm>
            <a:off x="6228184" y="2497900"/>
            <a:ext cx="1944215" cy="420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38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225</TotalTime>
  <Words>282</Words>
  <Application>Microsoft Office PowerPoint</Application>
  <PresentationFormat>Экран (4:3)</PresentationFormat>
  <Paragraphs>94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18</cp:revision>
  <dcterms:created xsi:type="dcterms:W3CDTF">2014-11-18T15:17:23Z</dcterms:created>
  <dcterms:modified xsi:type="dcterms:W3CDTF">2014-11-19T18:04:58Z</dcterms:modified>
</cp:coreProperties>
</file>