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59" r:id="rId13"/>
    <p:sldId id="271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709" autoAdjust="0"/>
  </p:normalViewPr>
  <p:slideViewPr>
    <p:cSldViewPr snapToGrid="0"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4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83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36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18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78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9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1503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31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808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833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959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91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3446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356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5674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7641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046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35" y="561860"/>
            <a:ext cx="7326217" cy="22804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Имя  существительное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4981433"/>
            <a:ext cx="9144001" cy="1474451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Презентацию  подготовила  Фролова Валентина Ивановна, учитель русского  языка и литературы  МБОУ «Средняя  общеобразовательная школа №1» </a:t>
            </a:r>
          </a:p>
          <a:p>
            <a:pPr algn="ctr"/>
            <a:r>
              <a:rPr lang="ru-RU" sz="2000" dirty="0" smtClean="0"/>
              <a:t>г. Усинска Республики  Коми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153" y="1555846"/>
            <a:ext cx="1924050" cy="30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030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61849" y="5813946"/>
            <a:ext cx="591083" cy="5806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2955" y="409432"/>
            <a:ext cx="8652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каком из следующих  предложений   </a:t>
            </a: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sz="3200" b="1" dirty="0" smtClean="0">
                <a:solidFill>
                  <a:schemeClr val="bg1"/>
                </a:solidFill>
              </a:rPr>
              <a:t>           с  именем существительным  пишется  слитно?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660" y="1815153"/>
            <a:ext cx="872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Нет,  (не)  корова  поела  всю  траву.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012" y="2729552"/>
            <a:ext cx="863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Это  была  (не) правда, а ложь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5659" y="3753134"/>
            <a:ext cx="86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(Не)  друг  он  тебе, а злейший  враг.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012" y="4763069"/>
            <a:ext cx="891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Иван-царевич  надел  шапку – (не) </a:t>
            </a:r>
            <a:r>
              <a:rPr lang="ru-RU" sz="3600" dirty="0" err="1" smtClean="0"/>
              <a:t>видимку</a:t>
            </a:r>
            <a:r>
              <a:rPr lang="ru-RU" sz="3600" dirty="0" smtClean="0"/>
              <a:t>  и  незаметно  прошел во  дворец.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421" y="286603"/>
            <a:ext cx="873456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Какой  литературный прием основывается на изображении неживых  существ  как  живых?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02940"/>
            <a:ext cx="9144000" cy="57550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519" y="3828273"/>
            <a:ext cx="14287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8926" y="2129051"/>
            <a:ext cx="519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Эпитет 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06222" y="2920621"/>
            <a:ext cx="51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Аллитерация 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1632" y="3794078"/>
            <a:ext cx="524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Олицетворение 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92573" y="4708478"/>
            <a:ext cx="51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Гипербола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8475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03" y="1492176"/>
            <a:ext cx="8625385" cy="488132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Ты  ее  увидишь – и забьется  сердце…</a:t>
            </a:r>
          </a:p>
          <a:p>
            <a:pPr algn="ctr"/>
            <a:r>
              <a:rPr lang="ru-RU" sz="2800" b="1" dirty="0" smtClean="0"/>
              <a:t>Сколько о березе  сложено  стихов!</a:t>
            </a:r>
          </a:p>
          <a:p>
            <a:pPr algn="ctr"/>
            <a:r>
              <a:rPr lang="ru-RU" sz="2800" b="1" dirty="0" smtClean="0"/>
              <a:t>Может быть,  довольно?  Но  куда  же  деться,</a:t>
            </a:r>
          </a:p>
          <a:p>
            <a:pPr algn="ctr"/>
            <a:r>
              <a:rPr lang="ru-RU" sz="2800" b="1" dirty="0" smtClean="0"/>
              <a:t>Если  песня  в  сердце  созревает  вновь?</a:t>
            </a:r>
          </a:p>
          <a:p>
            <a:pPr algn="r"/>
            <a:r>
              <a:rPr lang="ru-RU" sz="2400" dirty="0" smtClean="0"/>
              <a:t>И. Светличный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Выпишите  из  четверостишия  все  имена  существительные.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Напишите  мини-сочинение «Березы, русские  березы…»</a:t>
            </a:r>
          </a:p>
          <a:p>
            <a:pPr algn="ctr"/>
            <a:endParaRPr lang="ru-RU" sz="32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6535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53891"/>
            <a:ext cx="77382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Творческая  работа</a:t>
            </a:r>
            <a:endParaRPr lang="ru-RU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204" y="112330"/>
            <a:ext cx="1228251" cy="12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6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C:\Documents and Settings\V\Рабочий стол\036553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449" y="170198"/>
            <a:ext cx="8786129" cy="647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9275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5494" y="3805660"/>
            <a:ext cx="6334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вопросы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753" y="725310"/>
            <a:ext cx="3262489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8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87857"/>
            <a:ext cx="91440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Спасибо  за  урок!</a:t>
            </a:r>
            <a:endParaRPr lang="ru-RU" sz="6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265" y="3190970"/>
            <a:ext cx="2379973" cy="2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1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7287" y="363557"/>
            <a:ext cx="87804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 какие вопросы  отвечает  имя  существительное?</a:t>
            </a:r>
            <a:endParaRPr lang="ru-R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:\картинки на школьную тему\2717937-e5673dbfbaa0fc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83" y="1361961"/>
            <a:ext cx="1149334" cy="1326155"/>
          </a:xfrm>
          <a:prstGeom prst="rect">
            <a:avLst/>
          </a:prstGeom>
          <a:noFill/>
        </p:spPr>
      </p:pic>
      <p:pic>
        <p:nvPicPr>
          <p:cNvPr id="1027" name="Picture 3" descr="F:\картинки на школьную тему\69490770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4" y="2988996"/>
            <a:ext cx="1731165" cy="14177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47441" y="914400"/>
            <a:ext cx="177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Кто?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11816" y="914400"/>
            <a:ext cx="190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Что?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028" name="Picture 4" descr="F:\картинки на школьную тему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6501" y="5307032"/>
            <a:ext cx="1853282" cy="1303089"/>
          </a:xfrm>
          <a:prstGeom prst="rect">
            <a:avLst/>
          </a:prstGeom>
          <a:noFill/>
        </p:spPr>
      </p:pic>
      <p:pic>
        <p:nvPicPr>
          <p:cNvPr id="1029" name="Picture 5" descr="F:\картинки на школьную тему\Databa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9142" y="1636922"/>
            <a:ext cx="2444520" cy="1833390"/>
          </a:xfrm>
          <a:prstGeom prst="rect">
            <a:avLst/>
          </a:prstGeom>
          <a:noFill/>
        </p:spPr>
      </p:pic>
      <p:pic>
        <p:nvPicPr>
          <p:cNvPr id="1030" name="Picture 6" descr="F:\картинки на школьную тему\school09-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519" y="4647456"/>
            <a:ext cx="1471359" cy="1984700"/>
          </a:xfrm>
          <a:prstGeom prst="rect">
            <a:avLst/>
          </a:prstGeom>
          <a:noFill/>
        </p:spPr>
      </p:pic>
      <p:pic>
        <p:nvPicPr>
          <p:cNvPr id="1031" name="Picture 7" descr="F:\картинки на школьную тему\shkola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8517" y="3702815"/>
            <a:ext cx="1227440" cy="1397995"/>
          </a:xfrm>
          <a:prstGeom prst="rect">
            <a:avLst/>
          </a:prstGeom>
          <a:noFill/>
        </p:spPr>
      </p:pic>
      <p:pic>
        <p:nvPicPr>
          <p:cNvPr id="1032" name="Picture 8" descr="F:\картинки на школьную тему1 ЗОЖ\school03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5075" y="2055677"/>
            <a:ext cx="1428750" cy="1668023"/>
          </a:xfrm>
          <a:prstGeom prst="rect">
            <a:avLst/>
          </a:prstGeom>
          <a:noFill/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516" y="4447889"/>
            <a:ext cx="2163643" cy="15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171215" y="4236675"/>
            <a:ext cx="1317720" cy="1932772"/>
            <a:chOff x="385" y="709"/>
            <a:chExt cx="1859" cy="2743"/>
          </a:xfrm>
        </p:grpSpPr>
        <p:pic>
          <p:nvPicPr>
            <p:cNvPr id="18" name="Picture 8" descr="сканирование0002"/>
            <p:cNvPicPr>
              <a:picLocks noChangeAspect="1" noChangeArrowheads="1"/>
            </p:cNvPicPr>
            <p:nvPr/>
          </p:nvPicPr>
          <p:blipFill>
            <a:blip r:embed="rId11" cstate="print"/>
            <a:srcRect t="44283"/>
            <a:stretch>
              <a:fillRect/>
            </a:stretch>
          </p:blipFill>
          <p:spPr bwMode="auto">
            <a:xfrm>
              <a:off x="385" y="1888"/>
              <a:ext cx="1859" cy="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сканирование0002"/>
            <p:cNvPicPr>
              <a:picLocks noChangeAspect="1" noChangeArrowheads="1"/>
            </p:cNvPicPr>
            <p:nvPr/>
          </p:nvPicPr>
          <p:blipFill>
            <a:blip r:embed="rId11" cstate="print"/>
            <a:srcRect b="56395"/>
            <a:stretch>
              <a:fillRect/>
            </a:stretch>
          </p:blipFill>
          <p:spPr bwMode="auto">
            <a:xfrm>
              <a:off x="385" y="709"/>
              <a:ext cx="1859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17" descr="C:\Documents and Settings\Administrator\Рабочий стол\белка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88633" y="1509312"/>
            <a:ext cx="1663030" cy="19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>
          <a:xfrm rot="10800000" flipV="1">
            <a:off x="2633031" y="672029"/>
            <a:ext cx="683046" cy="27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816906" y="716096"/>
            <a:ext cx="649995" cy="23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791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51704"/>
            <a:ext cx="9144001" cy="1256759"/>
            <a:chOff x="-1" y="351704"/>
            <a:chExt cx="9144001" cy="125675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351704"/>
              <a:ext cx="9144001" cy="1256759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486" y="431857"/>
            <a:ext cx="86890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Найдите  лишнее  слово и  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объясните  свой  выбор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80" y="2047741"/>
            <a:ext cx="248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Машина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79572" y="2498501"/>
            <a:ext cx="336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Земляника 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97050" y="4258487"/>
            <a:ext cx="227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Дедушка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73522" y="5640946"/>
            <a:ext cx="234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Чемодан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50927" y="3575713"/>
            <a:ext cx="194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Дядя 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9934" y="3466530"/>
            <a:ext cx="167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Лилия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8739" y="5295331"/>
            <a:ext cx="207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Сирена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31470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1820" y="386366"/>
            <a:ext cx="874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Найдите  неправильную формулировку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56" y="1468192"/>
            <a:ext cx="8358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/>
              <a:t>Имя  существительное  - самостоятельная часть речи, которая обозначает предмет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77" y="2421228"/>
            <a:ext cx="816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2. Имя существительное может изменяться по родам, числам и падежам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4699" y="3322749"/>
            <a:ext cx="864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3. Имя  существительное может быть   1  или  2 спряжения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8941" y="4288665"/>
            <a:ext cx="8487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4. В предложении  имя существительное  может быть подлежащим, сказуемым, дополнением, обстоятельством и определением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1820" y="1107583"/>
            <a:ext cx="86674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0" b="1" dirty="0" smtClean="0">
                <a:solidFill>
                  <a:schemeClr val="bg1"/>
                </a:solidFill>
              </a:rPr>
              <a:t>Своя  игра</a:t>
            </a:r>
            <a:endParaRPr lang="ru-RU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0456" y="553792"/>
          <a:ext cx="8718998" cy="591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499"/>
                <a:gridCol w="4359499"/>
              </a:tblGrid>
              <a:tr h="2955701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8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hlinkClick r:id="rId3" action="ppaction://hlinksldjump"/>
                        </a:rPr>
                        <a:t>2</a:t>
                      </a:r>
                      <a:endParaRPr lang="ru-RU" sz="8000" dirty="0"/>
                    </a:p>
                  </a:txBody>
                  <a:tcPr/>
                </a:tc>
              </a:tr>
              <a:tr h="2955701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hlinkClick r:id="rId4" action="ppaction://hlinksldjump"/>
                        </a:rPr>
                        <a:t>3</a:t>
                      </a:r>
                      <a:endParaRPr lang="ru-RU" sz="8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hlinkClick r:id="rId5" action="ppaction://hlinksldjump"/>
                        </a:rPr>
                        <a:t>4</a:t>
                      </a:r>
                      <a:endParaRPr lang="ru-RU" sz="8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56" y="476518"/>
            <a:ext cx="8667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Какое из имен существительных образовано </a:t>
            </a:r>
            <a:r>
              <a:rPr lang="ru-RU" sz="3600" i="1" dirty="0" smtClean="0">
                <a:solidFill>
                  <a:srgbClr val="FF0000"/>
                </a:solidFill>
              </a:rPr>
              <a:t>приставочным</a:t>
            </a:r>
            <a:r>
              <a:rPr lang="ru-RU" sz="3600" dirty="0" smtClean="0">
                <a:solidFill>
                  <a:schemeClr val="bg1"/>
                </a:solidFill>
              </a:rPr>
              <a:t> способом 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95855" y="5852472"/>
            <a:ext cx="529407" cy="5483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9600" y="2150772"/>
            <a:ext cx="669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400" dirty="0" smtClean="0"/>
              <a:t> Неправда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3562" y="2826327"/>
            <a:ext cx="6525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Матушка 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588328"/>
            <a:ext cx="649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Желтизна 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5854" y="4294909"/>
            <a:ext cx="644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Прыжок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35662" y="5447763"/>
            <a:ext cx="528034" cy="5401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2732" y="309093"/>
            <a:ext cx="7559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Найдите  словосочетание, в котором  допущена  ошибка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127" y="1880315"/>
            <a:ext cx="758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Грамотный  </a:t>
            </a:r>
            <a:r>
              <a:rPr lang="ru-RU" sz="4000" dirty="0" err="1" smtClean="0"/>
              <a:t>переписщик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8490" y="2884868"/>
            <a:ext cx="763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Профессиональный  танцовщик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24247" y="3966693"/>
            <a:ext cx="75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Типографский  наборщик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24246" y="5061397"/>
            <a:ext cx="758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Переводчик с английского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99716" y="5813945"/>
            <a:ext cx="539567" cy="5013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5660" y="630296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Найдите ряд, в каждом слове которого  надо  писать суффикс  </a:t>
            </a:r>
            <a:r>
              <a:rPr lang="ru-RU" sz="4000" b="1" dirty="0" smtClean="0">
                <a:solidFill>
                  <a:srgbClr val="FF0000"/>
                </a:solidFill>
              </a:rPr>
              <a:t>- ЩИК -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923" y="2361062"/>
            <a:ext cx="762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Фонар</a:t>
            </a:r>
            <a:r>
              <a:rPr lang="ru-RU" sz="4000" dirty="0" smtClean="0"/>
              <a:t>…</a:t>
            </a:r>
            <a:r>
              <a:rPr lang="ru-RU" sz="4000" dirty="0" err="1" smtClean="0"/>
              <a:t>ик</a:t>
            </a:r>
            <a:r>
              <a:rPr lang="ru-RU" sz="4000" dirty="0" smtClean="0"/>
              <a:t>, проход…</a:t>
            </a:r>
            <a:r>
              <a:rPr lang="ru-RU" sz="4000" dirty="0" err="1" smtClean="0"/>
              <a:t>ик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18866" y="3411940"/>
            <a:ext cx="762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Извоз…</a:t>
            </a:r>
            <a:r>
              <a:rPr lang="ru-RU" sz="4000" dirty="0" err="1" smtClean="0"/>
              <a:t>ик</a:t>
            </a:r>
            <a:r>
              <a:rPr lang="ru-RU" sz="4000" dirty="0" smtClean="0"/>
              <a:t>,  </a:t>
            </a:r>
            <a:r>
              <a:rPr lang="ru-RU" sz="4000" dirty="0" err="1" smtClean="0"/>
              <a:t>оцен</a:t>
            </a:r>
            <a:r>
              <a:rPr lang="ru-RU" sz="4000" dirty="0" smtClean="0"/>
              <a:t>…</a:t>
            </a:r>
            <a:r>
              <a:rPr lang="ru-RU" sz="4000" dirty="0" err="1" smtClean="0"/>
              <a:t>ик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1570" y="4531056"/>
            <a:ext cx="750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Морожен…</a:t>
            </a:r>
            <a:r>
              <a:rPr lang="ru-RU" sz="4400" dirty="0" err="1" smtClean="0"/>
              <a:t>ик</a:t>
            </a:r>
            <a:r>
              <a:rPr lang="ru-RU" sz="4400" dirty="0" smtClean="0"/>
              <a:t>,  часов…</a:t>
            </a:r>
            <a:r>
              <a:rPr lang="ru-RU" sz="4400" dirty="0" err="1" smtClean="0"/>
              <a:t>ик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4274" y="5622877"/>
            <a:ext cx="746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Камен…</a:t>
            </a:r>
            <a:r>
              <a:rPr lang="ru-RU" sz="4400" dirty="0" err="1" smtClean="0"/>
              <a:t>ик</a:t>
            </a:r>
            <a:r>
              <a:rPr lang="ru-RU" sz="4400" dirty="0" smtClean="0"/>
              <a:t>,  диван…к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313</Words>
  <Application>Microsoft Office PowerPoint</Application>
  <PresentationFormat>Экран (4:3)</PresentationFormat>
  <Paragraphs>106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V</cp:lastModifiedBy>
  <cp:revision>33</cp:revision>
  <dcterms:created xsi:type="dcterms:W3CDTF">2014-09-10T04:53:24Z</dcterms:created>
  <dcterms:modified xsi:type="dcterms:W3CDTF">2014-10-09T18:52:33Z</dcterms:modified>
</cp:coreProperties>
</file>