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75" r:id="rId4"/>
    <p:sldId id="271" r:id="rId5"/>
    <p:sldId id="273" r:id="rId6"/>
    <p:sldId id="270" r:id="rId7"/>
    <p:sldId id="272" r:id="rId8"/>
    <p:sldId id="274" r:id="rId9"/>
    <p:sldId id="265" r:id="rId10"/>
    <p:sldId id="261" r:id="rId11"/>
    <p:sldId id="263" r:id="rId12"/>
    <p:sldId id="266" r:id="rId13"/>
    <p:sldId id="268" r:id="rId14"/>
    <p:sldId id="256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6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64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08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8562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99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4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9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4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9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5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0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9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9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9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4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4AE2-3A68-4CE3-BFBF-FC7C4944E3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0EA8EF-BEA4-4E05-93E1-AF709B542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7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1547" y="0"/>
            <a:ext cx="9144000" cy="5049671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sz="4000" b="1" dirty="0" smtClean="0">
                <a:solidFill>
                  <a:srgbClr val="C00000"/>
                </a:solidFill>
              </a:rPr>
              <a:t>Презентация: «Мягкий знак-</a:t>
            </a:r>
            <a:br>
              <a:rPr lang="ru-RU" altLang="ru-RU" sz="4000" b="1" dirty="0" smtClean="0">
                <a:solidFill>
                  <a:srgbClr val="C00000"/>
                </a:solidFill>
              </a:rPr>
            </a:br>
            <a:r>
              <a:rPr lang="ru-RU" altLang="ru-RU" sz="4000" b="1" dirty="0" smtClean="0">
                <a:solidFill>
                  <a:srgbClr val="C00000"/>
                </a:solidFill>
              </a:rPr>
              <a:t> показатель мягкости» </a:t>
            </a:r>
            <a:br>
              <a:rPr lang="ru-RU" altLang="ru-RU" sz="4000" b="1" dirty="0" smtClean="0">
                <a:solidFill>
                  <a:srgbClr val="C00000"/>
                </a:solidFill>
              </a:rPr>
            </a:br>
            <a:r>
              <a:rPr lang="ru-RU" altLang="ru-RU" sz="4000" b="1" dirty="0" smtClean="0">
                <a:solidFill>
                  <a:srgbClr val="C00000"/>
                </a:solidFill>
              </a:rPr>
              <a:t>к уроку обучения грамоте </a:t>
            </a:r>
            <a:br>
              <a:rPr lang="ru-RU" altLang="ru-RU" sz="4000" b="1" dirty="0" smtClean="0">
                <a:solidFill>
                  <a:srgbClr val="C00000"/>
                </a:solidFill>
              </a:rPr>
            </a:br>
            <a:r>
              <a:rPr lang="ru-RU" altLang="ru-RU" sz="4000" b="1" dirty="0" smtClean="0">
                <a:solidFill>
                  <a:srgbClr val="C00000"/>
                </a:solidFill>
              </a:rPr>
              <a:t>в 1 классе</a:t>
            </a:r>
            <a:br>
              <a:rPr lang="ru-RU" altLang="ru-RU" sz="4000" b="1" dirty="0" smtClean="0">
                <a:solidFill>
                  <a:srgbClr val="C00000"/>
                </a:solidFill>
              </a:rPr>
            </a:br>
            <a:r>
              <a:rPr lang="ru-RU" altLang="ru-RU" sz="4000" b="1" dirty="0" smtClean="0">
                <a:solidFill>
                  <a:srgbClr val="C00000"/>
                </a:solidFill>
              </a:rPr>
              <a:t>УМК «Школа России»</a:t>
            </a:r>
            <a:br>
              <a:rPr lang="ru-RU" altLang="ru-RU" sz="4000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Учитель начальных классов МБОУ СОШ №18 </a:t>
            </a:r>
            <a:r>
              <a:rPr lang="ru-RU" b="1" dirty="0" err="1" smtClean="0">
                <a:solidFill>
                  <a:srgbClr val="00B0F0"/>
                </a:solidFill>
              </a:rPr>
              <a:t>г.Астрахани</a:t>
            </a:r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 Хлямина С.Ж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3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4813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0070C0"/>
                </a:solidFill>
              </a:rPr>
              <a:t>                    Отгадай загадку.</a:t>
            </a:r>
            <a:br>
              <a:rPr lang="ru-RU" altLang="ru-RU" b="1" i="1" dirty="0" smtClean="0">
                <a:solidFill>
                  <a:srgbClr val="0070C0"/>
                </a:solidFill>
              </a:rPr>
            </a:br>
            <a:endParaRPr lang="ru-RU" altLang="ru-RU" sz="1600" dirty="0">
              <a:solidFill>
                <a:srgbClr val="0070C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622675" y="1557338"/>
            <a:ext cx="8569325" cy="424815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None/>
            </a:pPr>
            <a:endParaRPr lang="ru-RU" altLang="ru-RU" sz="2000" dirty="0"/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sz="2000" dirty="0"/>
              <a:t>   </a:t>
            </a:r>
            <a:r>
              <a:rPr lang="ru-RU" altLang="ru-RU" sz="4800" b="1" dirty="0">
                <a:solidFill>
                  <a:srgbClr val="C00000"/>
                </a:solidFill>
              </a:rPr>
              <a:t>Трав копытами касаясь,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sz="4800" b="1" dirty="0">
                <a:solidFill>
                  <a:srgbClr val="C00000"/>
                </a:solidFill>
              </a:rPr>
              <a:t>    Ходит по лесу красавец.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sz="4800" b="1" dirty="0">
                <a:solidFill>
                  <a:srgbClr val="C00000"/>
                </a:solidFill>
              </a:rPr>
              <a:t>Ходит смело и легко,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sz="4800" b="1" dirty="0">
                <a:solidFill>
                  <a:srgbClr val="C00000"/>
                </a:solidFill>
              </a:rPr>
              <a:t>Рога раскинув высоко. </a:t>
            </a:r>
          </a:p>
        </p:txBody>
      </p:sp>
    </p:spTree>
    <p:extLst>
      <p:ext uri="{BB962C8B-B14F-4D97-AF65-F5344CB8AC3E}">
        <p14:creationId xmlns:p14="http://schemas.microsoft.com/office/powerpoint/2010/main" val="15620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8" y="846161"/>
            <a:ext cx="10739749" cy="59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0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ОКУНЬ                               ОКУНЬКИ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47355" y="2760743"/>
            <a:ext cx="3596952" cy="252396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92786" y="2502849"/>
            <a:ext cx="331041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9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4817" y="2133600"/>
            <a:ext cx="652419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9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-163773"/>
            <a:ext cx="98673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altLang="ru-RU" sz="3600" b="1" dirty="0" smtClean="0"/>
          </a:p>
          <a:p>
            <a:pPr lvl="1"/>
            <a:endParaRPr lang="ru-RU" altLang="ru-RU" sz="3600" b="1" dirty="0"/>
          </a:p>
          <a:p>
            <a:pPr lvl="1"/>
            <a:endParaRPr lang="ru-RU" altLang="ru-RU" sz="3600" b="1" dirty="0" smtClean="0"/>
          </a:p>
          <a:p>
            <a:pPr lvl="1"/>
            <a:endParaRPr lang="ru-RU" altLang="ru-RU" sz="3600" b="1" dirty="0"/>
          </a:p>
          <a:p>
            <a:pPr lvl="1"/>
            <a:r>
              <a:rPr lang="ru-RU" altLang="ru-RU" sz="3600" b="1" dirty="0" smtClean="0"/>
              <a:t>         Мягкий знак, мягкий знак-</a:t>
            </a:r>
          </a:p>
          <a:p>
            <a:pPr lvl="1"/>
            <a:r>
              <a:rPr lang="ru-RU" altLang="ru-RU" sz="3600" b="1" dirty="0" smtClean="0"/>
              <a:t>               Без него нельзя никак!</a:t>
            </a:r>
          </a:p>
          <a:p>
            <a:pPr lvl="1"/>
            <a:r>
              <a:rPr lang="ru-RU" altLang="ru-RU" sz="3600" b="1" dirty="0" smtClean="0"/>
              <a:t>               Без него не написать </a:t>
            </a:r>
          </a:p>
          <a:p>
            <a:pPr lvl="1"/>
            <a:r>
              <a:rPr lang="ru-RU" altLang="ru-RU" sz="3600" b="1" dirty="0" smtClean="0"/>
              <a:t>               30,   20,   10,    5 !</a:t>
            </a:r>
          </a:p>
          <a:p>
            <a:pPr lvl="1"/>
            <a:r>
              <a:rPr lang="ru-RU" altLang="ru-RU" sz="3600" b="1" dirty="0" smtClean="0"/>
              <a:t>           Вместо </a:t>
            </a:r>
            <a:r>
              <a:rPr lang="ru-RU" altLang="ru-RU" sz="3600" b="1" dirty="0" smtClean="0">
                <a:solidFill>
                  <a:srgbClr val="33CC33"/>
                </a:solidFill>
                <a:latin typeface="Blackadder ITC" panose="04020505051007020D02" pitchFamily="82" charset="0"/>
              </a:rPr>
              <a:t>шесть</a:t>
            </a:r>
            <a:r>
              <a:rPr lang="ru-RU" altLang="ru-RU" sz="3600" b="1" dirty="0" smtClean="0"/>
              <a:t> получим </a:t>
            </a:r>
            <a:r>
              <a:rPr lang="ru-RU" altLang="ru-RU" sz="3600" b="1" dirty="0" smtClean="0">
                <a:solidFill>
                  <a:srgbClr val="33CC33"/>
                </a:solidFill>
                <a:latin typeface="Forte" panose="03060902040502070203" pitchFamily="66" charset="0"/>
              </a:rPr>
              <a:t>шест</a:t>
            </a:r>
            <a:r>
              <a:rPr lang="ru-RU" altLang="ru-RU" sz="3600" b="1" dirty="0" smtClean="0">
                <a:latin typeface="Forte" panose="03060902040502070203" pitchFamily="66" charset="0"/>
              </a:rPr>
              <a:t>,</a:t>
            </a:r>
            <a:r>
              <a:rPr lang="ru-RU" altLang="ru-RU" sz="3600" b="1" dirty="0" smtClean="0"/>
              <a:t> </a:t>
            </a:r>
          </a:p>
          <a:p>
            <a:pPr lvl="1"/>
            <a:r>
              <a:rPr lang="ru-RU" altLang="ru-RU" sz="3600" b="1" dirty="0" smtClean="0"/>
              <a:t>           Вместо </a:t>
            </a:r>
            <a:r>
              <a:rPr lang="ru-RU" altLang="ru-RU" sz="3600" b="1" dirty="0" smtClean="0">
                <a:solidFill>
                  <a:srgbClr val="33CC33"/>
                </a:solidFill>
              </a:rPr>
              <a:t>есть</a:t>
            </a:r>
            <a:r>
              <a:rPr lang="ru-RU" altLang="ru-RU" sz="3600" b="1" dirty="0" smtClean="0"/>
              <a:t> напишем </a:t>
            </a:r>
            <a:r>
              <a:rPr lang="ru-RU" altLang="ru-RU" sz="3600" b="1" dirty="0" smtClean="0">
                <a:solidFill>
                  <a:srgbClr val="33CC33"/>
                </a:solidFill>
              </a:rPr>
              <a:t>ест</a:t>
            </a:r>
            <a:r>
              <a:rPr lang="ru-RU" altLang="ru-RU" sz="3600" b="1" dirty="0" smtClean="0"/>
              <a:t>!</a:t>
            </a:r>
            <a:endParaRPr lang="en-US" alt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29880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7923" y="996287"/>
            <a:ext cx="1050877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b="1" dirty="0" smtClean="0">
                <a:solidFill>
                  <a:srgbClr val="C00000"/>
                </a:solidFill>
              </a:rPr>
              <a:t>1 ряд</a:t>
            </a:r>
          </a:p>
          <a:p>
            <a:r>
              <a:rPr lang="ru-RU" altLang="ru-RU" sz="4800" dirty="0" err="1" smtClean="0">
                <a:solidFill>
                  <a:srgbClr val="0070C0"/>
                </a:solidFill>
              </a:rPr>
              <a:t>Сол</a:t>
            </a:r>
            <a:r>
              <a:rPr lang="ru-RU" altLang="ru-RU" sz="4800" dirty="0" smtClean="0">
                <a:solidFill>
                  <a:srgbClr val="0070C0"/>
                </a:solidFill>
              </a:rPr>
              <a:t>_    мол_      орел_</a:t>
            </a:r>
          </a:p>
          <a:p>
            <a:r>
              <a:rPr lang="ru-RU" altLang="ru-RU" sz="4800" b="1" dirty="0" smtClean="0">
                <a:solidFill>
                  <a:srgbClr val="C00000"/>
                </a:solidFill>
              </a:rPr>
              <a:t>2 ряд</a:t>
            </a:r>
          </a:p>
          <a:p>
            <a:r>
              <a:rPr lang="ru-RU" altLang="ru-RU" sz="4800" dirty="0" smtClean="0">
                <a:solidFill>
                  <a:srgbClr val="FF0000"/>
                </a:solidFill>
              </a:rPr>
              <a:t>Урок_     </a:t>
            </a:r>
            <a:r>
              <a:rPr lang="ru-RU" altLang="ru-RU" sz="4800" dirty="0" err="1" smtClean="0">
                <a:solidFill>
                  <a:srgbClr val="FF0000"/>
                </a:solidFill>
              </a:rPr>
              <a:t>гус</a:t>
            </a:r>
            <a:r>
              <a:rPr lang="ru-RU" altLang="ru-RU" sz="4800" dirty="0" smtClean="0">
                <a:solidFill>
                  <a:srgbClr val="FF0000"/>
                </a:solidFill>
              </a:rPr>
              <a:t>_        </a:t>
            </a:r>
            <a:r>
              <a:rPr lang="ru-RU" altLang="ru-RU" sz="4800" dirty="0" err="1" smtClean="0">
                <a:solidFill>
                  <a:srgbClr val="FF0000"/>
                </a:solidFill>
              </a:rPr>
              <a:t>двер</a:t>
            </a:r>
            <a:r>
              <a:rPr lang="ru-RU" altLang="ru-RU" sz="4800" dirty="0" smtClean="0">
                <a:solidFill>
                  <a:srgbClr val="FF0000"/>
                </a:solidFill>
              </a:rPr>
              <a:t>_</a:t>
            </a:r>
          </a:p>
          <a:p>
            <a:r>
              <a:rPr lang="ru-RU" altLang="ru-RU" sz="4800" b="1" dirty="0" smtClean="0">
                <a:solidFill>
                  <a:srgbClr val="C00000"/>
                </a:solidFill>
              </a:rPr>
              <a:t>3 ряд</a:t>
            </a:r>
          </a:p>
          <a:p>
            <a:r>
              <a:rPr lang="ru-RU" altLang="ru-RU" sz="4800" dirty="0" smtClean="0">
                <a:solidFill>
                  <a:srgbClr val="00B050"/>
                </a:solidFill>
              </a:rPr>
              <a:t>Бол_      </a:t>
            </a:r>
            <a:r>
              <a:rPr lang="ru-RU" altLang="ru-RU" sz="4800" dirty="0" err="1" smtClean="0">
                <a:solidFill>
                  <a:srgbClr val="00B050"/>
                </a:solidFill>
              </a:rPr>
              <a:t>нол</a:t>
            </a:r>
            <a:r>
              <a:rPr lang="ru-RU" altLang="ru-RU" sz="4800" dirty="0" smtClean="0">
                <a:solidFill>
                  <a:srgbClr val="00B050"/>
                </a:solidFill>
              </a:rPr>
              <a:t>_        сон_</a:t>
            </a:r>
          </a:p>
          <a:p>
            <a:r>
              <a:rPr lang="ru-RU" altLang="ru-RU" sz="8800" dirty="0" err="1" smtClean="0">
                <a:solidFill>
                  <a:srgbClr val="7030A0"/>
                </a:solidFill>
              </a:rPr>
              <a:t>Ьмьоьльоьдьеьць</a:t>
            </a:r>
            <a:r>
              <a:rPr lang="ru-RU" altLang="ru-RU" sz="8800" dirty="0" smtClean="0">
                <a:solidFill>
                  <a:srgbClr val="7030A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014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9206" y="109050"/>
            <a:ext cx="6096000" cy="103105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solidFill>
                  <a:srgbClr val="FF0000"/>
                </a:solidFill>
              </a:rPr>
              <a:t>Познакомимся…   </a:t>
            </a:r>
          </a:p>
          <a:p>
            <a:r>
              <a:rPr lang="ru-RU" altLang="ru-RU" sz="4400" dirty="0" smtClean="0">
                <a:solidFill>
                  <a:schemeClr val="tx1"/>
                </a:solidFill>
              </a:rPr>
              <a:t>с написанием буквы</a:t>
            </a:r>
            <a:r>
              <a:rPr lang="ru-RU" altLang="ru-RU" sz="4400" b="1" dirty="0" smtClean="0">
                <a:solidFill>
                  <a:schemeClr val="tx1"/>
                </a:solidFill>
              </a:rPr>
              <a:t> ь.      </a:t>
            </a:r>
          </a:p>
          <a:p>
            <a:pPr>
              <a:buFontTx/>
              <a:buChar char="•"/>
            </a:pPr>
            <a:r>
              <a:rPr lang="ru-RU" altLang="ru-RU" sz="4400" b="1" dirty="0" smtClean="0">
                <a:solidFill>
                  <a:srgbClr val="FF0000"/>
                </a:solidFill>
              </a:rPr>
              <a:t>Научимся…. 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</a:rPr>
              <a:t>писать букву </a:t>
            </a:r>
            <a:r>
              <a:rPr lang="ru-RU" altLang="ru-RU" sz="4400" b="1" dirty="0" smtClean="0">
                <a:solidFill>
                  <a:schemeClr val="tx1"/>
                </a:solidFill>
              </a:rPr>
              <a:t>ь </a:t>
            </a:r>
            <a:r>
              <a:rPr lang="ru-RU" altLang="ru-RU" sz="4400" dirty="0" smtClean="0">
                <a:solidFill>
                  <a:schemeClr val="tx1"/>
                </a:solidFill>
              </a:rPr>
              <a:t>и слова с этой буквой.</a:t>
            </a:r>
          </a:p>
          <a:p>
            <a:pPr>
              <a:buFontTx/>
              <a:buChar char="•"/>
            </a:pPr>
            <a:r>
              <a:rPr lang="ru-RU" altLang="ru-RU" sz="4400" b="1" dirty="0" smtClean="0">
                <a:solidFill>
                  <a:srgbClr val="FF0000"/>
                </a:solidFill>
              </a:rPr>
              <a:t>Узнаем…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      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</a:rPr>
              <a:t>особенность этой буквы, и какую работу она выполняет в словах.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44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имся</a:t>
            </a:r>
            <a:r>
              <a:rPr lang="ru-RU" altLang="ru-RU" sz="4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….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3600" dirty="0" smtClean="0">
                <a:solidFill>
                  <a:srgbClr val="FFFFFF"/>
                </a:solidFill>
                <a:latin typeface="Arial" panose="020B0604020202020204" pitchFamily="34" charset="0"/>
              </a:rPr>
              <a:t>писать </a:t>
            </a:r>
            <a:r>
              <a:rPr lang="ru-RU" altLang="ru-RU" sz="3600" dirty="0">
                <a:solidFill>
                  <a:srgbClr val="FFFFFF"/>
                </a:solidFill>
                <a:latin typeface="Arial" panose="020B0604020202020204" pitchFamily="34" charset="0"/>
              </a:rPr>
              <a:t>букву </a:t>
            </a:r>
            <a:r>
              <a:rPr lang="ru-RU" altLang="ru-RU" sz="3600" b="1" dirty="0">
                <a:solidFill>
                  <a:srgbClr val="FFFFFF"/>
                </a:solidFill>
                <a:latin typeface="Arial" panose="020B0604020202020204" pitchFamily="34" charset="0"/>
              </a:rPr>
              <a:t>ь </a:t>
            </a:r>
            <a:r>
              <a:rPr lang="ru-RU" altLang="ru-RU" sz="3600" dirty="0">
                <a:solidFill>
                  <a:srgbClr val="FFFFFF"/>
                </a:solidFill>
                <a:latin typeface="Arial" panose="020B0604020202020204" pitchFamily="34" charset="0"/>
              </a:rPr>
              <a:t>и слова с этой буквой.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4400" b="1" dirty="0">
                <a:solidFill>
                  <a:srgbClr val="FFFFFF"/>
                </a:solidFill>
                <a:latin typeface="Arial" panose="020B0604020202020204" pitchFamily="34" charset="0"/>
              </a:rPr>
              <a:t>Узнаем…</a:t>
            </a:r>
            <a:r>
              <a:rPr lang="ru-RU" altLang="ru-RU" b="1" dirty="0">
                <a:solidFill>
                  <a:srgbClr val="FFFFFF"/>
                </a:solidFill>
                <a:latin typeface="Arial" panose="020B0604020202020204" pitchFamily="34" charset="0"/>
              </a:rPr>
              <a:t>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3600" dirty="0">
                <a:solidFill>
                  <a:srgbClr val="FFFFFF"/>
                </a:solidFill>
                <a:latin typeface="Arial" panose="020B0604020202020204" pitchFamily="34" charset="0"/>
              </a:rPr>
              <a:t>особенность этой буквы, и какую работу она выполняет в словах.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709" y="1885818"/>
            <a:ext cx="3700593" cy="2786113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7020707" y="1324900"/>
            <a:ext cx="37004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30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272031/slide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95" y="81886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1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16" y="0"/>
            <a:ext cx="10158484" cy="75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3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s-log.86sch2-sov.edusite.ru/images/p40_clip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24" y="0"/>
            <a:ext cx="8529851" cy="70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2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Yxo5T4ahTrgXT3PyzkADGV9tm5CMCRiFIM-vWuHxVJMyYiS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51" y="-202759"/>
            <a:ext cx="6837083" cy="71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57" y="2287706"/>
            <a:ext cx="12668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6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Qn6VIGEDehmencHq5OEMfaNe-2zn2RXAhWn8E0Dq2xiC0Vwuys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01" y="166850"/>
            <a:ext cx="8723491" cy="65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2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iev.convdocs.org/tw_files2/urls_3/7/d-6197/6197_html_58ca46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60" y="243337"/>
            <a:ext cx="9130352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8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ОЛЕНЬ </a:t>
            </a:r>
            <a:r>
              <a:rPr lang="ru-RU" dirty="0" smtClean="0"/>
              <a:t>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ЛАНЬ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64460" y="2330938"/>
            <a:ext cx="3962743" cy="338357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12939" y="2359580"/>
            <a:ext cx="3670110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170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</TotalTime>
  <Words>163</Words>
  <Application>Microsoft Office PowerPoint</Application>
  <PresentationFormat>Широкоэкранный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Blackadder ITC</vt:lpstr>
      <vt:lpstr>Calibri</vt:lpstr>
      <vt:lpstr>Century Gothic</vt:lpstr>
      <vt:lpstr>Forte</vt:lpstr>
      <vt:lpstr>Wingdings 3</vt:lpstr>
      <vt:lpstr>Легкий дым</vt:lpstr>
      <vt:lpstr>                           Презентация: «Мягкий знак-  показатель мягкости»  к уроку обучения грамоте  в 1 классе УМК «Школа России»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ОЛЕНЬ                                  ЛАНЬ</vt:lpstr>
      <vt:lpstr>                    Отгадай загадку. </vt:lpstr>
      <vt:lpstr>Презентация PowerPoint</vt:lpstr>
      <vt:lpstr>              ОКУНЬ                               ОКУНЬКИ</vt:lpstr>
      <vt:lpstr>КАРАСЬ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Презентация: «Мягкий знак-  показатель мягкости» к уроку обучения грамоте в 1 классе  </dc:title>
  <dc:creator>Хлямина Сажида</dc:creator>
  <cp:lastModifiedBy>Хлямина Сажида</cp:lastModifiedBy>
  <cp:revision>10</cp:revision>
  <dcterms:created xsi:type="dcterms:W3CDTF">2014-11-20T16:57:14Z</dcterms:created>
  <dcterms:modified xsi:type="dcterms:W3CDTF">2014-11-20T19:26:07Z</dcterms:modified>
</cp:coreProperties>
</file>