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71" r:id="rId5"/>
    <p:sldId id="261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72" r:id="rId14"/>
    <p:sldId id="257" r:id="rId15"/>
    <p:sldId id="258" r:id="rId16"/>
    <p:sldId id="259" r:id="rId17"/>
    <p:sldId id="260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ugaga.net.ru/ege/rus/theory/?n=B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0"/>
            <a:ext cx="6400800" cy="6400800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Муниципальное бюджетное общеобразовательное учреждение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«Средняя общеобразовательная  казачья кадетская </a:t>
            </a:r>
            <a:r>
              <a:rPr lang="ru-RU" sz="2400" dirty="0" smtClean="0">
                <a:solidFill>
                  <a:schemeClr val="tx1"/>
                </a:solidFill>
              </a:rPr>
              <a:t>школа»Забайкальский </a:t>
            </a:r>
            <a:r>
              <a:rPr lang="ru-RU" sz="2400" dirty="0" smtClean="0">
                <a:solidFill>
                  <a:schemeClr val="tx1"/>
                </a:solidFill>
              </a:rPr>
              <a:t>край,  Нерчинский район, с. Знаменка</a:t>
            </a:r>
            <a:endParaRPr lang="ru-RU" sz="2400" dirty="0" smtClean="0">
              <a:solidFill>
                <a:schemeClr val="tx1"/>
              </a:solidFill>
              <a:latin typeface="Agency FB" pitchFamily="34" charset="0"/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Дополнительный </a:t>
            </a:r>
            <a:r>
              <a:rPr lang="ru-RU" sz="3600" dirty="0" smtClean="0">
                <a:solidFill>
                  <a:srgbClr val="FF0000"/>
                </a:solidFill>
              </a:rPr>
              <a:t>м</a:t>
            </a:r>
            <a:r>
              <a:rPr lang="ru-RU" sz="3600" dirty="0" smtClean="0">
                <a:solidFill>
                  <a:srgbClr val="FF0000"/>
                </a:solidFill>
              </a:rPr>
              <a:t>атериал к уроку МХК в 9 классе на тему 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«Литература как искусство слова»</a:t>
            </a:r>
          </a:p>
          <a:p>
            <a:pPr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Подготовила</a:t>
            </a:r>
          </a:p>
          <a:p>
            <a:pPr>
              <a:lnSpc>
                <a:spcPct val="90000"/>
              </a:lnSpc>
              <a:defRPr/>
            </a:pPr>
            <a:r>
              <a:rPr lang="ru-RU" sz="2400" b="1" smtClean="0">
                <a:solidFill>
                  <a:schemeClr val="tx1"/>
                </a:solidFill>
              </a:rPr>
              <a:t>Учитель </a:t>
            </a:r>
            <a:r>
              <a:rPr lang="ru-RU" sz="2400" b="1" smtClean="0">
                <a:solidFill>
                  <a:schemeClr val="tx1"/>
                </a:solidFill>
              </a:rPr>
              <a:t>МХК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Трушина Светлана Юрьевна</a:t>
            </a:r>
          </a:p>
          <a:p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ru-RU" b="1" dirty="0" smtClean="0"/>
              <a:t>В </a:t>
            </a:r>
            <a:r>
              <a:rPr lang="ru-RU" b="1" dirty="0" smtClean="0"/>
              <a:t>качестве эпитетов могут выступать не только полные и краткие</a:t>
            </a:r>
            <a:r>
              <a:rPr lang="ru-RU" b="1" u="sng" dirty="0" smtClean="0"/>
              <a:t> </a:t>
            </a:r>
            <a:r>
              <a:rPr lang="ru-RU" b="1" dirty="0" smtClean="0"/>
              <a:t>прилагательные, но и наречия. Они образно характеризуют не предметы, а действия. Например: Сквозь волнистые туманы пробирается луна. На печальные поляны </a:t>
            </a:r>
            <a:r>
              <a:rPr lang="ru-RU" b="1" dirty="0" smtClean="0"/>
              <a:t>льет печально</a:t>
            </a:r>
            <a:r>
              <a:rPr lang="ru-RU" b="1" dirty="0" smtClean="0"/>
              <a:t> свет она (А.Пушкин). </a:t>
            </a:r>
            <a:endParaRPr lang="ru-RU" b="1" dirty="0" smtClean="0"/>
          </a:p>
          <a:p>
            <a:r>
              <a:rPr lang="ru-RU" b="1" dirty="0" smtClean="0"/>
              <a:t>Кроме </a:t>
            </a:r>
            <a:r>
              <a:rPr lang="ru-RU" b="1" dirty="0" smtClean="0"/>
              <a:t>того, существительные тоже могут быть эпитетами.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 smtClean="0"/>
              <a:t>: Жила в высоком тереме девица-красавица.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ru-RU" b="1" u="sng" dirty="0" smtClean="0"/>
              <a:t>Задание учащимся:</a:t>
            </a:r>
            <a:r>
              <a:rPr lang="ru-RU" b="1" dirty="0" smtClean="0"/>
              <a:t> в предложенном четверостишии М.Лермонтова найти эпитеты и сказать, какой частью речи они выражены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Ночевала тучка золотая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На груди утеса-великана,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Утром в путь она умчалась рано,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По лазури весело играя.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СРАВНЕНИЕ</a:t>
            </a:r>
            <a:r>
              <a:rPr lang="ru-RU" b="1" dirty="0" smtClean="0"/>
              <a:t> – это сопоставление одного предмета или явления с другим, придающее описанию особую образность, </a:t>
            </a:r>
            <a:r>
              <a:rPr lang="ru-RU" b="1" dirty="0" smtClean="0"/>
              <a:t>наглядность , изобразительность</a:t>
            </a:r>
          </a:p>
          <a:p>
            <a:endParaRPr lang="ru-RU" b="1" dirty="0" smtClean="0"/>
          </a:p>
          <a:p>
            <a:r>
              <a:rPr lang="ru-RU" b="1" dirty="0" smtClean="0"/>
              <a:t>Чтобы убедиться, что в предложении есть изобразительный прием сравнение, нужно найти, что с чем сравнивается. Если же в предложении нет двух сопоставляемых объектов, то в нем нет и </a:t>
            </a:r>
            <a:r>
              <a:rPr lang="ru-RU" b="1" dirty="0" smtClean="0"/>
              <a:t> сравнения</a:t>
            </a:r>
          </a:p>
          <a:p>
            <a:pPr>
              <a:buNone/>
            </a:pPr>
            <a:r>
              <a:rPr lang="ru-RU" i="1" u="sng" dirty="0" smtClean="0"/>
              <a:t>Примеры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Глаза, </a:t>
            </a:r>
            <a:r>
              <a:rPr lang="ru-RU" i="1" dirty="0" smtClean="0"/>
              <a:t>как небо, </a:t>
            </a:r>
            <a:r>
              <a:rPr lang="ru-RU" dirty="0" err="1" smtClean="0"/>
              <a:t>голубы</a:t>
            </a:r>
            <a:r>
              <a:rPr lang="ru-RU" i="1" dirty="0" err="1" smtClean="0"/>
              <a:t>е</a:t>
            </a:r>
            <a:r>
              <a:rPr lang="ru-RU" dirty="0" smtClean="0"/>
              <a:t>; Листья желтые</a:t>
            </a:r>
            <a:r>
              <a:rPr lang="ru-RU" i="1" dirty="0" smtClean="0"/>
              <a:t>, как золотые</a:t>
            </a:r>
            <a:r>
              <a:rPr lang="ru-RU" dirty="0" smtClean="0"/>
              <a:t>… (А.Твардовский)</a:t>
            </a:r>
          </a:p>
          <a:p>
            <a:r>
              <a:rPr lang="ru-RU" dirty="0" smtClean="0"/>
              <a:t>Там </a:t>
            </a:r>
            <a:r>
              <a:rPr lang="ru-RU" i="1" dirty="0" smtClean="0"/>
              <a:t>как черная железная нога, </a:t>
            </a:r>
            <a:r>
              <a:rPr lang="ru-RU" dirty="0" smtClean="0"/>
              <a:t>побежала, поскакала кочерга (К.Чуковский)</a:t>
            </a:r>
          </a:p>
          <a:p>
            <a:r>
              <a:rPr lang="ru-RU" i="1" dirty="0" smtClean="0"/>
              <a:t>Змейкой</a:t>
            </a:r>
            <a:r>
              <a:rPr lang="ru-RU" dirty="0" smtClean="0"/>
              <a:t> мчится по земле белая поземка (С. Маршак)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Это точно наша улица. — здесь нет сравнения, употреблена утвердительная частица </a:t>
            </a:r>
          </a:p>
          <a:p>
            <a:r>
              <a:rPr lang="ru-RU" b="1" dirty="0" smtClean="0"/>
              <a:t>Люди видели, как он скрылся в подворотне. — здесь нет сравнения, союз как присоединяет изъяснительное </a:t>
            </a:r>
            <a:endParaRPr lang="ru-RU" b="1" dirty="0" smtClean="0"/>
          </a:p>
          <a:p>
            <a:r>
              <a:rPr lang="ru-RU" b="1" dirty="0" smtClean="0"/>
              <a:t>Облако неслось по небу, как огромный воздушный змей. Чайник свистел, точно плохо настроенный радиоприёмник. — в этих предложениях в качестве изобразительного приёма используется сравнение. Облако сравнивается с воздушным змеем, чайник — с </a:t>
            </a:r>
            <a:r>
              <a:rPr lang="ru-RU" b="1" dirty="0" smtClean="0"/>
              <a:t> радиоприёмником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ru-RU" b="1" i="1" u="sng" dirty="0" smtClean="0"/>
              <a:t>Вопрос учащимся</a:t>
            </a:r>
            <a:r>
              <a:rPr lang="ru-RU" b="1" dirty="0" smtClean="0"/>
              <a:t>: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 smtClean="0"/>
              <a:t>эпитеты, и сравнения придают речи образность – но какая между ними разница? </a:t>
            </a:r>
            <a:endParaRPr lang="ru-RU" b="1" dirty="0" smtClean="0"/>
          </a:p>
          <a:p>
            <a:r>
              <a:rPr lang="ru-RU" b="1" u="sng" dirty="0" smtClean="0"/>
              <a:t>Задание учащимся</a:t>
            </a:r>
            <a:r>
              <a:rPr lang="ru-RU" b="1" dirty="0" smtClean="0"/>
              <a:t>: в предложенных примерах найти образные сравнения.</a:t>
            </a:r>
          </a:p>
          <a:p>
            <a:r>
              <a:rPr lang="ru-RU" b="1" dirty="0" smtClean="0">
                <a:solidFill>
                  <a:schemeClr val="accent6"/>
                </a:solidFill>
              </a:rPr>
              <a:t>Под </a:t>
            </a:r>
            <a:r>
              <a:rPr lang="ru-RU" b="1" dirty="0" err="1" smtClean="0">
                <a:solidFill>
                  <a:schemeClr val="accent6"/>
                </a:solidFill>
              </a:rPr>
              <a:t>голубыми</a:t>
            </a:r>
            <a:r>
              <a:rPr lang="ru-RU" b="1" dirty="0" smtClean="0">
                <a:solidFill>
                  <a:schemeClr val="accent6"/>
                </a:solidFill>
              </a:rPr>
              <a:t> небесами великолепными коврами, блестя на солнце снег лежит. </a:t>
            </a:r>
            <a:endParaRPr lang="ru-RU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                                          А. Пушкин</a:t>
            </a:r>
            <a:endParaRPr lang="ru-RU" b="1" dirty="0" smtClean="0">
              <a:solidFill>
                <a:schemeClr val="accent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ru-RU" sz="3600" b="1" dirty="0" smtClean="0"/>
              <a:t>Мелкий грибной дождь… шепчет что-то свое… и чуть заметно возится в кустах, будто трогает мягкой лапкой то один лист, то другой (К.Паустовский)</a:t>
            </a:r>
          </a:p>
          <a:p>
            <a:r>
              <a:rPr lang="ru-RU" sz="3600" b="1" dirty="0" smtClean="0"/>
              <a:t>Был он рыжий, как из рыжиков рагу, рыжий, словно апельсины на снегу… (Р.Рождественский)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МЕТАФОРА – употребление слова в переносном значении на основе сходства двух предметов или явлений</a:t>
            </a:r>
            <a:r>
              <a:rPr lang="ru-RU" dirty="0" smtClean="0"/>
              <a:t>(другими словами – </a:t>
            </a:r>
            <a:r>
              <a:rPr lang="ru-RU" b="1" dirty="0" smtClean="0"/>
              <a:t>неназванное сравнение) </a:t>
            </a:r>
            <a:endParaRPr lang="ru-RU" b="1" dirty="0" smtClean="0"/>
          </a:p>
          <a:p>
            <a:r>
              <a:rPr lang="ru-RU" i="1" dirty="0" smtClean="0"/>
              <a:t>Сходство может проявляться:</a:t>
            </a:r>
          </a:p>
          <a:p>
            <a:r>
              <a:rPr lang="ru-RU" i="1" dirty="0" smtClean="0"/>
              <a:t>·        По форме (кольцо на руке – кольцо дыма);</a:t>
            </a:r>
          </a:p>
          <a:p>
            <a:r>
              <a:rPr lang="ru-RU" i="1" dirty="0" smtClean="0"/>
              <a:t>·        По цвету (золотой медальон – золотые кудри);</a:t>
            </a:r>
          </a:p>
          <a:p>
            <a:r>
              <a:rPr lang="ru-RU" i="1" dirty="0" smtClean="0"/>
              <a:t>·        По впечатлению (черное покрывало – черные мысли)</a:t>
            </a:r>
          </a:p>
          <a:p>
            <a:r>
              <a:rPr lang="ru-RU" i="1" dirty="0" smtClean="0"/>
              <a:t>·        По расположению предметов (хвост животного – хвост кометы)</a:t>
            </a:r>
          </a:p>
          <a:p>
            <a:r>
              <a:rPr lang="ru-RU" i="1" dirty="0" smtClean="0"/>
              <a:t>·        По другим признакам…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Метафора создает образ, который передается читателю или слушателю.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ru-RU" b="1" dirty="0" smtClean="0"/>
              <a:t>В саду горит костер рябины красной… (С.Есенин) – огненный цвет гроздьев поэт сравнил с пламенем. Сравнение в этом случае выглядело бы так: Гроздья рябины краснеют, как пламя, и осеннее дерево словно костер.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r>
              <a:rPr lang="ru-RU" i="1" u="sng" dirty="0" smtClean="0"/>
              <a:t>Задание учащимся</a:t>
            </a:r>
            <a:r>
              <a:rPr lang="ru-RU" dirty="0" smtClean="0"/>
              <a:t>: в предложенных примерах найти метафоры. </a:t>
            </a:r>
          </a:p>
          <a:p>
            <a:r>
              <a:rPr lang="ru-RU" dirty="0" smtClean="0"/>
              <a:t>… </a:t>
            </a:r>
            <a:r>
              <a:rPr lang="ru-RU" i="1" dirty="0" smtClean="0"/>
              <a:t>в багрец и  золото</a:t>
            </a:r>
            <a:r>
              <a:rPr lang="ru-RU" dirty="0" smtClean="0"/>
              <a:t> одетые леса. (А.Пушкин)</a:t>
            </a:r>
          </a:p>
          <a:p>
            <a:r>
              <a:rPr lang="ru-RU" dirty="0" smtClean="0"/>
              <a:t>Буря мглою небо </a:t>
            </a:r>
            <a:r>
              <a:rPr lang="ru-RU" i="1" dirty="0" smtClean="0"/>
              <a:t>кроет, </a:t>
            </a:r>
            <a:r>
              <a:rPr lang="ru-RU" dirty="0" smtClean="0"/>
              <a:t>вихри снежные крутя, то, как зверь, она </a:t>
            </a:r>
            <a:r>
              <a:rPr lang="ru-RU" i="1" dirty="0" smtClean="0"/>
              <a:t>завоет</a:t>
            </a:r>
            <a:r>
              <a:rPr lang="ru-RU" dirty="0" smtClean="0"/>
              <a:t>, то </a:t>
            </a:r>
            <a:r>
              <a:rPr lang="ru-RU" i="1" dirty="0" smtClean="0"/>
              <a:t>заплачет</a:t>
            </a:r>
            <a:r>
              <a:rPr lang="ru-RU" dirty="0" smtClean="0"/>
              <a:t>, как дитя… (А.Пушкин)</a:t>
            </a:r>
          </a:p>
          <a:p>
            <a:r>
              <a:rPr lang="ru-RU" dirty="0" smtClean="0"/>
              <a:t>Ночь тихо </a:t>
            </a:r>
            <a:r>
              <a:rPr lang="ru-RU" i="1" dirty="0" smtClean="0"/>
              <a:t>спустилась </a:t>
            </a:r>
            <a:r>
              <a:rPr lang="ru-RU" dirty="0" smtClean="0"/>
              <a:t>на землю; Земля </a:t>
            </a:r>
            <a:r>
              <a:rPr lang="ru-RU" i="1" dirty="0" smtClean="0"/>
              <a:t>окутала все белым покрывалом.</a:t>
            </a:r>
            <a:endParaRPr lang="ru-RU" dirty="0" smtClean="0"/>
          </a:p>
          <a:p>
            <a:r>
              <a:rPr lang="ru-RU" i="1" dirty="0" smtClean="0"/>
              <a:t>Отговорила </a:t>
            </a:r>
            <a:r>
              <a:rPr lang="ru-RU" dirty="0" smtClean="0"/>
              <a:t>роща золотая </a:t>
            </a:r>
            <a:r>
              <a:rPr lang="ru-RU" i="1" dirty="0" smtClean="0"/>
              <a:t>березовым</a:t>
            </a:r>
            <a:r>
              <a:rPr lang="ru-RU" dirty="0" smtClean="0"/>
              <a:t> веселым </a:t>
            </a:r>
            <a:r>
              <a:rPr lang="ru-RU" i="1" dirty="0" smtClean="0"/>
              <a:t>языком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(</a:t>
            </a:r>
            <a:r>
              <a:rPr lang="ru-RU" dirty="0" smtClean="0"/>
              <a:t>С.Есенин)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u="sng" dirty="0" smtClean="0"/>
              <a:t>Повторить</a:t>
            </a:r>
            <a:r>
              <a:rPr lang="ru-RU" b="1" dirty="0" smtClean="0"/>
              <a:t> определения терминов, изученных на уроке. Для чего в текстах используются различные виды троп</a:t>
            </a:r>
            <a:r>
              <a:rPr lang="ru-RU" b="1" dirty="0" smtClean="0"/>
              <a:t>?</a:t>
            </a:r>
          </a:p>
          <a:p>
            <a:pPr lvl="0"/>
            <a:r>
              <a:rPr lang="ru-RU" b="1" u="sng" dirty="0" smtClean="0"/>
              <a:t>Найти</a:t>
            </a:r>
            <a:r>
              <a:rPr lang="ru-RU" b="1" dirty="0" smtClean="0"/>
              <a:t> в предложенном тексте примеры эпитетов, сравнений, </a:t>
            </a:r>
            <a:r>
              <a:rPr lang="ru-RU" b="1" dirty="0" smtClean="0"/>
              <a:t>метафор-</a:t>
            </a:r>
          </a:p>
          <a:p>
            <a:pPr lvl="0"/>
            <a:endParaRPr lang="ru-RU" dirty="0" smtClean="0"/>
          </a:p>
          <a:p>
            <a:r>
              <a:rPr lang="ru-RU" b="1" dirty="0" smtClean="0"/>
              <a:t>За четверть часа до захождения солнца, весной, вы входите в рощу, с ружьем, без собаки. Вы отыскиваете себе место где-нибудь подле опушки… Четверть часа прошло. Солнце село, но в лесу еще светло; воздух чист и прозрачен; птицы болтливо лепечут, молодая трава блестит веселым блеском изумруда… Вы ждете. Внутренность леса постепенно темнеет; алый свет вечерней зари медленно скользит по корням и стволам деревьев, поднимается все выше и выше… Вот и самые верхушки потускнели; румяное небо синеет. Лесной запах усиливается, влетевший ветер около вас замирает… (И.С.Тургенев)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096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Хорошая художественная книга никого из нас не оставит равнодушным. Почему? Потому что она интересна своими событиями и героями и написана образно и эмоционально. Написать книгу интересно, образно и эмоционально – это искусство. Овладеть искусством художественного слова может каждый, если захочет </a:t>
            </a:r>
            <a:r>
              <a:rPr lang="ru-RU" sz="2800" b="1" dirty="0" smtClean="0"/>
              <a:t>этого.</a:t>
            </a:r>
            <a:br>
              <a:rPr lang="ru-RU" sz="2800" b="1" dirty="0" smtClean="0"/>
            </a:br>
            <a:r>
              <a:rPr lang="ru-RU" sz="2800" b="1" i="1" dirty="0" smtClean="0"/>
              <a:t>Но </a:t>
            </a:r>
            <a:r>
              <a:rPr lang="ru-RU" sz="2800" b="1" i="1" dirty="0" smtClean="0"/>
              <a:t>сначала нам нужно знать, а с помощью чего можно сделать нашу речь – устную и письменную – красивой и образной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"/>
            <a:ext cx="6400800" cy="29718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ru-RU" b="1" dirty="0" smtClean="0"/>
              <a:t>Домашнее задание. </a:t>
            </a:r>
            <a:endParaRPr lang="ru-RU" dirty="0" smtClean="0"/>
          </a:p>
          <a:p>
            <a:r>
              <a:rPr lang="ru-RU" dirty="0" smtClean="0"/>
              <a:t>Найти в любых художественных текстах примеры эпитетов, сравнений, метафор; выписать их в тетрадь по литературе; подготовить выразительное чтение этих отрывков.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bugaga.net.ru/ege/rus/theory</a:t>
            </a:r>
            <a:r>
              <a:rPr lang="en-US" dirty="0" smtClean="0">
                <a:hlinkClick r:id="rId2"/>
              </a:rPr>
              <a:t>/?</a:t>
            </a:r>
            <a:r>
              <a:rPr lang="en-US" dirty="0" smtClean="0">
                <a:hlinkClick r:id="rId2"/>
              </a:rPr>
              <a:t>n=B8</a:t>
            </a:r>
            <a:endParaRPr lang="ru-RU" dirty="0" smtClean="0"/>
          </a:p>
          <a:p>
            <a:r>
              <a:rPr lang="ru-RU" dirty="0" smtClean="0"/>
              <a:t>http://www.openclass.ru/dig-resource/27243</a:t>
            </a:r>
          </a:p>
          <a:p>
            <a:r>
              <a:rPr lang="ru-RU" dirty="0" smtClean="0"/>
              <a:t> </a:t>
            </a:r>
            <a:r>
              <a:rPr lang="ru-RU" dirty="0" smtClean="0"/>
              <a:t>https</a:t>
            </a:r>
            <a:r>
              <a:rPr lang="ru-RU" dirty="0" smtClean="0"/>
              <a:t>://www.google.ru/search?q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Русский писатель Максим Горький говорил: «Нет слова, которое было бы так </a:t>
            </a:r>
            <a:r>
              <a:rPr lang="ru-RU" sz="3200" b="1" dirty="0" err="1" smtClean="0"/>
              <a:t>замашисто</a:t>
            </a:r>
            <a:r>
              <a:rPr lang="ru-RU" sz="3200" b="1" dirty="0" smtClean="0"/>
              <a:t>, бойко, так вырвалось бы из-под самого сердца, так бы кипело и </a:t>
            </a:r>
            <a:r>
              <a:rPr lang="ru-RU" sz="3200" b="1" dirty="0" smtClean="0"/>
              <a:t>живо трепетало</a:t>
            </a:r>
            <a:r>
              <a:rPr lang="ru-RU" sz="3200" b="1" dirty="0" smtClean="0"/>
              <a:t>, как метко сказанное русское слово». </a:t>
            </a:r>
            <a:endParaRPr lang="ru-RU" sz="3200" b="1" dirty="0"/>
          </a:p>
        </p:txBody>
      </p:sp>
      <p:pic>
        <p:nvPicPr>
          <p:cNvPr id="1026" name="Picture 2" descr="C:\Users\User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038600"/>
            <a:ext cx="3352800" cy="2511364"/>
          </a:xfrm>
          <a:prstGeom prst="rect">
            <a:avLst/>
          </a:prstGeom>
          <a:noFill/>
        </p:spPr>
      </p:pic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505200"/>
            <a:ext cx="4564422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 поэтесса Анна Ахматова называла русское слово </a:t>
            </a:r>
            <a:r>
              <a:rPr lang="ru-RU" b="1" i="1" dirty="0" smtClean="0"/>
              <a:t>царственным.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User\Desktop\скачанные файлы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3124200" cy="4737798"/>
          </a:xfrm>
          <a:prstGeom prst="rect">
            <a:avLst/>
          </a:prstGeom>
          <a:noFill/>
        </p:spPr>
      </p:pic>
      <p:pic>
        <p:nvPicPr>
          <p:cNvPr id="2051" name="Picture 3" descr="C:\Users\User\Desktop\скачанные файл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2667000"/>
            <a:ext cx="389041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ru-RU" b="1" i="1" dirty="0" smtClean="0"/>
              <a:t>Как же использовать лексическое богатство русского языка, чтобы слова стали «царственными», а наша речь -  живая, наглядная и красочная? </a:t>
            </a:r>
            <a:endParaRPr lang="ru-RU" b="1" i="1" dirty="0" smtClean="0"/>
          </a:p>
          <a:p>
            <a:r>
              <a:rPr lang="ru-RU" dirty="0" smtClean="0"/>
              <a:t>Образность речи очень часто достигается благодаря употреблению слов </a:t>
            </a:r>
            <a:r>
              <a:rPr lang="ru-RU" b="1" dirty="0" smtClean="0"/>
              <a:t>в</a:t>
            </a:r>
            <a:r>
              <a:rPr lang="ru-RU" dirty="0" smtClean="0"/>
              <a:t> </a:t>
            </a:r>
            <a:r>
              <a:rPr lang="ru-RU" b="1" dirty="0" smtClean="0"/>
              <a:t>переносном </a:t>
            </a:r>
            <a:r>
              <a:rPr lang="ru-RU" b="1" dirty="0" smtClean="0"/>
              <a:t>значении: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это</a:t>
            </a:r>
            <a:r>
              <a:rPr lang="ru-RU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значение, которое возникает в результате переноса названия с одного явления действительности на другое на основании какого-то сходства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ru-RU" i="1" dirty="0" smtClean="0"/>
              <a:t>Например: работа </a:t>
            </a:r>
            <a:r>
              <a:rPr lang="ru-RU" i="1" u="sng" dirty="0" smtClean="0"/>
              <a:t>кипит</a:t>
            </a:r>
            <a:r>
              <a:rPr lang="ru-RU" i="1" dirty="0" smtClean="0"/>
              <a:t> (т.е. проявляется в сильной степени, как кипящая вода</a:t>
            </a:r>
            <a:r>
              <a:rPr lang="ru-RU" i="1" dirty="0" smtClean="0"/>
              <a:t>)</a:t>
            </a:r>
          </a:p>
          <a:p>
            <a:r>
              <a:rPr lang="ru-RU" b="1" dirty="0" smtClean="0"/>
              <a:t>Черные </a:t>
            </a:r>
            <a:r>
              <a:rPr lang="ru-RU" b="1" dirty="0" smtClean="0"/>
              <a:t>мысли</a:t>
            </a:r>
          </a:p>
          <a:p>
            <a:r>
              <a:rPr lang="ru-RU" b="1" dirty="0" smtClean="0"/>
              <a:t>горы золота</a:t>
            </a:r>
          </a:p>
          <a:p>
            <a:r>
              <a:rPr lang="ru-RU" b="1" dirty="0" smtClean="0"/>
              <a:t>Красная площадь, красный угол</a:t>
            </a:r>
          </a:p>
          <a:p>
            <a:r>
              <a:rPr lang="ru-RU" b="1" dirty="0" smtClean="0"/>
              <a:t>Золотые руки, золотое </a:t>
            </a:r>
            <a:r>
              <a:rPr lang="ru-RU" b="1" dirty="0" smtClean="0"/>
              <a:t>сердце</a:t>
            </a:r>
          </a:p>
          <a:p>
            <a:r>
              <a:rPr lang="ru-RU" b="1" dirty="0" smtClean="0"/>
              <a:t>Сны золотые, шёлковые </a:t>
            </a:r>
            <a:r>
              <a:rPr lang="ru-RU" b="1" dirty="0" smtClean="0"/>
              <a:t>ресницы</a:t>
            </a:r>
          </a:p>
          <a:p>
            <a:r>
              <a:rPr lang="ru-RU" b="1" dirty="0" smtClean="0"/>
              <a:t>Талант </a:t>
            </a:r>
            <a:r>
              <a:rPr lang="ru-RU" b="1" dirty="0" smtClean="0"/>
              <a:t>расцвел</a:t>
            </a:r>
          </a:p>
          <a:p>
            <a:r>
              <a:rPr lang="ru-RU" b="1" dirty="0" smtClean="0"/>
              <a:t>Лицо расцвело улыбкой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Задание учащимся:</a:t>
            </a:r>
            <a:r>
              <a:rPr lang="ru-RU" dirty="0" smtClean="0"/>
              <a:t> в предложенном тексте найти </a:t>
            </a:r>
            <a:r>
              <a:rPr lang="ru-RU" b="1" dirty="0" smtClean="0"/>
              <a:t>тропы, т.е слова и выражения в переносном</a:t>
            </a:r>
            <a:r>
              <a:rPr lang="ru-RU" dirty="0" smtClean="0"/>
              <a:t> </a:t>
            </a:r>
            <a:r>
              <a:rPr lang="ru-RU" b="1" dirty="0" smtClean="0"/>
              <a:t>значении. </a:t>
            </a:r>
            <a:endParaRPr lang="ru-RU" dirty="0" smtClean="0"/>
          </a:p>
          <a:p>
            <a:r>
              <a:rPr lang="ru-RU" b="1" i="1" dirty="0" smtClean="0"/>
              <a:t>Грозовая туча курилась пепельным дымом и быстро опускалась к земле. Вся она была однообразного аспидного цвета. Но каждая вспышка молнии открывала в ней синие пещеры и извилистые трещины, освещенные изнутри </a:t>
            </a:r>
            <a:r>
              <a:rPr lang="ru-RU" b="1" i="1" dirty="0" err="1" smtClean="0"/>
              <a:t>розовым</a:t>
            </a:r>
            <a:r>
              <a:rPr lang="ru-RU" b="1" i="1" dirty="0" smtClean="0"/>
              <a:t> мутным огнем. Пронзительный блеск молний сменялся в глубине тучи полыханием медного пламени.                                                                                              </a:t>
            </a:r>
            <a:r>
              <a:rPr lang="ru-RU" i="1" dirty="0" smtClean="0"/>
              <a:t>             </a:t>
            </a:r>
            <a:r>
              <a:rPr lang="ru-RU" dirty="0" smtClean="0"/>
              <a:t>(К. Паустовский) </a:t>
            </a: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ru-RU" sz="3600" dirty="0" smtClean="0"/>
              <a:t>Среди тропов наиболее часто встречаются и используются </a:t>
            </a:r>
          </a:p>
          <a:p>
            <a:r>
              <a:rPr lang="ru-RU" sz="3600" dirty="0" smtClean="0"/>
              <a:t>·        </a:t>
            </a:r>
            <a:r>
              <a:rPr lang="ru-RU" sz="3600" b="1" dirty="0" smtClean="0">
                <a:solidFill>
                  <a:srgbClr val="FF0000"/>
                </a:solidFill>
              </a:rPr>
              <a:t>Эпитеты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·        </a:t>
            </a:r>
            <a:r>
              <a:rPr lang="ru-RU" sz="3600" b="1" dirty="0" smtClean="0">
                <a:solidFill>
                  <a:srgbClr val="FF0000"/>
                </a:solidFill>
              </a:rPr>
              <a:t>Сравнения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·        </a:t>
            </a:r>
            <a:r>
              <a:rPr lang="ru-RU" sz="3600" b="1" dirty="0" smtClean="0">
                <a:solidFill>
                  <a:srgbClr val="FF0000"/>
                </a:solidFill>
              </a:rPr>
              <a:t>Метафоры</a:t>
            </a:r>
            <a:endParaRPr lang="ru-RU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u="sng" dirty="0" smtClean="0"/>
              <a:t>ЭПИТЕТЫ</a:t>
            </a:r>
            <a:r>
              <a:rPr lang="ru-RU" b="1" dirty="0" smtClean="0"/>
              <a:t> – красочные, </a:t>
            </a:r>
            <a:r>
              <a:rPr lang="ru-RU" b="1" dirty="0" smtClean="0"/>
              <a:t>образные определения</a:t>
            </a:r>
            <a:r>
              <a:rPr lang="ru-RU" b="1" dirty="0" smtClean="0"/>
              <a:t>, чаще всего выраженные прилагательными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Статные осины высоко лепечут над вами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 Длинные, висячие ветки берез едва шевелятся, могучий дуб стоит… (И.С.Тургенев)</a:t>
            </a:r>
          </a:p>
          <a:p>
            <a:r>
              <a:rPr lang="ru-RU" sz="3600" dirty="0" smtClean="0"/>
              <a:t>Воздух чист и свеж, как поцелуй ребенка (М.Ю.Лермонтов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389</Words>
  <PresentationFormat>Экран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Слайд 1</vt:lpstr>
      <vt:lpstr>Хорошая художественная книга никого из нас не оставит равнодушным. Почему? Потому что она интересна своими событиями и героями и написана образно и эмоционально. Написать книгу интересно, образно и эмоционально – это искусство. Овладеть искусством художественного слова может каждый, если захочет этого. Но сначала нам нужно знать, а с помощью чего можно сделать нашу речь – устную и письменную – красивой и образной.  </vt:lpstr>
      <vt:lpstr>Русский писатель Максим Горький говорил: «Нет слова, которое было бы так замашисто, бойко, так вырвалось бы из-под самого сердца, так бы кипело и живо трепетало, как метко сказанное русское слово». </vt:lpstr>
      <vt:lpstr>А поэтесса Анна Ахматова называла русское слово царственным.   </vt:lpstr>
      <vt:lpstr>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Метафора создает образ, который передается читателю или слушателю. </vt:lpstr>
      <vt:lpstr>Слайд 18</vt:lpstr>
      <vt:lpstr>Слайд 19</vt:lpstr>
      <vt:lpstr>Слайд 20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2014-11-21T13:05:23Z</dcterms:created>
  <dcterms:modified xsi:type="dcterms:W3CDTF">2014-11-21T13:42:27Z</dcterms:modified>
</cp:coreProperties>
</file>