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85" r:id="rId4"/>
    <p:sldId id="286" r:id="rId5"/>
    <p:sldId id="294" r:id="rId6"/>
    <p:sldId id="287" r:id="rId7"/>
    <p:sldId id="288" r:id="rId8"/>
    <p:sldId id="289" r:id="rId9"/>
    <p:sldId id="290" r:id="rId10"/>
    <p:sldId id="291" r:id="rId11"/>
    <p:sldId id="29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halka.com/" TargetMode="External"/><Relationship Id="rId2" Type="http://schemas.openxmlformats.org/officeDocument/2006/relationships/hyperlink" Target="http://www.openclass.ru/node/16515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sportal.ru/hlyamina-sazhida" TargetMode="External"/><Relationship Id="rId4" Type="http://schemas.openxmlformats.org/officeDocument/2006/relationships/hyperlink" Target="https://www.sites.google.com/site/sajtucitelahlaminojsazidy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://www.google.ru/" TargetMode="External"/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op.mail.ru/" TargetMode="External"/><Relationship Id="rId5" Type="http://schemas.openxmlformats.org/officeDocument/2006/relationships/hyperlink" Target="http://www.mail.ru/" TargetMode="External"/><Relationship Id="rId4" Type="http://schemas.openxmlformats.org/officeDocument/2006/relationships/hyperlink" Target="http://www.rambler.r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fcior.edu.ru/" TargetMode="External"/><Relationship Id="rId3" Type="http://schemas.openxmlformats.org/officeDocument/2006/relationships/hyperlink" Target="http://window.edu.ru/window/library?p_rubr=2.1" TargetMode="External"/><Relationship Id="rId7" Type="http://schemas.openxmlformats.org/officeDocument/2006/relationships/hyperlink" Target="http://school-collection.edu.ru/" TargetMode="External"/><Relationship Id="rId2" Type="http://schemas.openxmlformats.org/officeDocument/2006/relationships/hyperlink" Target="http://www.edu.ru/db/portal/sites/school-pag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dce.edu.ru/" TargetMode="External"/><Relationship Id="rId5" Type="http://schemas.openxmlformats.org/officeDocument/2006/relationships/hyperlink" Target="http://katalog.iot.ru/" TargetMode="External"/><Relationship Id="rId4" Type="http://schemas.openxmlformats.org/officeDocument/2006/relationships/hyperlink" Target="http://school.edu.ru/" TargetMode="External"/><Relationship Id="rId9" Type="http://schemas.openxmlformats.org/officeDocument/2006/relationships/hyperlink" Target="http://eor.pingwinsoft.ru/node/337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olotoeruno.spb.ru/" TargetMode="External"/><Relationship Id="rId3" Type="http://schemas.openxmlformats.org/officeDocument/2006/relationships/hyperlink" Target="http://nic-snail.ru/" TargetMode="External"/><Relationship Id="rId7" Type="http://schemas.openxmlformats.org/officeDocument/2006/relationships/hyperlink" Target="http://www.rm.kirov.ru/" TargetMode="External"/><Relationship Id="rId2" Type="http://schemas.openxmlformats.org/officeDocument/2006/relationships/hyperlink" Target="http://www.rsr-olymp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enguru.sp.ru/" TargetMode="External"/><Relationship Id="rId5" Type="http://schemas.openxmlformats.org/officeDocument/2006/relationships/hyperlink" Target="http://www.intelgame.ru/doc/160.htm" TargetMode="External"/><Relationship Id="rId4" Type="http://schemas.openxmlformats.org/officeDocument/2006/relationships/hyperlink" Target="http://um-nik.ru/" TargetMode="External"/><Relationship Id="rId9" Type="http://schemas.openxmlformats.org/officeDocument/2006/relationships/hyperlink" Target="http://rospedclub.ru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shkolu.ru/golink/baby.com.ua/igr.html" TargetMode="External"/><Relationship Id="rId13" Type="http://schemas.openxmlformats.org/officeDocument/2006/relationships/hyperlink" Target="http://www.proshkolu.ru/golink/suhin.narod.ru/zag1.htm" TargetMode="External"/><Relationship Id="rId3" Type="http://schemas.openxmlformats.org/officeDocument/2006/relationships/hyperlink" Target="http://www.smayli.ru/jivotniea_8.html" TargetMode="External"/><Relationship Id="rId7" Type="http://schemas.openxmlformats.org/officeDocument/2006/relationships/hyperlink" Target="http://www.proshkolu.ru/golink/www.iro.yar.ru/resource/distant/earlyschool_education/gr/okurs.htm" TargetMode="External"/><Relationship Id="rId12" Type="http://schemas.openxmlformats.org/officeDocument/2006/relationships/hyperlink" Target="http://www.proshkolu.ru/golink/nsc.1september.ru/" TargetMode="External"/><Relationship Id="rId2" Type="http://schemas.openxmlformats.org/officeDocument/2006/relationships/hyperlink" Target="http://www.kindergenii.ru/playonline.htm" TargetMode="External"/><Relationship Id="rId16" Type="http://schemas.openxmlformats.org/officeDocument/2006/relationships/hyperlink" Target="http://www.znajko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hkolu.ru/golink/www.ug.ru/02.26/po4.htm" TargetMode="External"/><Relationship Id="rId11" Type="http://schemas.openxmlformats.org/officeDocument/2006/relationships/hyperlink" Target="http://www.proshkolu.ru/golink/www.openworld.ru/school/m.cgi" TargetMode="External"/><Relationship Id="rId5" Type="http://schemas.openxmlformats.org/officeDocument/2006/relationships/hyperlink" Target="http://www.proshkolu.ru/golink/akademius.narod.ru/vibor-rus.html" TargetMode="External"/><Relationship Id="rId15" Type="http://schemas.openxmlformats.org/officeDocument/2006/relationships/hyperlink" Target="http://www.proshkolu.ru/golink/www.it-n.ru/communities.aspx?cat_no=5025&amp;tmpl=com" TargetMode="External"/><Relationship Id="rId10" Type="http://schemas.openxmlformats.org/officeDocument/2006/relationships/hyperlink" Target="http://www.proshkolu.ru/golink/www.funbrain.com/kidscenter.html" TargetMode="External"/><Relationship Id="rId4" Type="http://schemas.openxmlformats.org/officeDocument/2006/relationships/hyperlink" Target="http://www.journal.edusite.ru/p84aa1.html" TargetMode="External"/><Relationship Id="rId9" Type="http://schemas.openxmlformats.org/officeDocument/2006/relationships/hyperlink" Target="http://www.proshkolu.ru/golink/www.nhm.ac.uk/interactive/sounds/main.html" TargetMode="External"/><Relationship Id="rId14" Type="http://schemas.openxmlformats.org/officeDocument/2006/relationships/hyperlink" Target="http://www.proshkolu.ru/golink/suhin.narod.ru/log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262090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МБОУ СОШ №18 </a:t>
            </a:r>
            <a:r>
              <a:rPr lang="ru-RU" b="1" dirty="0" err="1" smtClean="0">
                <a:solidFill>
                  <a:srgbClr val="0070C0"/>
                </a:solidFill>
              </a:rPr>
              <a:t>г.Астрахани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Хлямина С.Ж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527976" cy="2450753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Презентация: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Использование</a:t>
            </a:r>
            <a:r>
              <a:rPr lang="ru-RU" sz="4400" dirty="0" smtClean="0">
                <a:solidFill>
                  <a:srgbClr val="C00000"/>
                </a:solidFill>
              </a:rPr>
              <a:t>  </a:t>
            </a:r>
            <a:r>
              <a:rPr lang="ru-RU" sz="4400" dirty="0" smtClean="0">
                <a:solidFill>
                  <a:srgbClr val="C00000"/>
                </a:solidFill>
              </a:rPr>
              <a:t>офисных приложений и сервисов </a:t>
            </a:r>
            <a:r>
              <a:rPr lang="ru-RU" sz="4400" dirty="0" smtClean="0">
                <a:solidFill>
                  <a:srgbClr val="C00000"/>
                </a:solidFill>
              </a:rPr>
              <a:t>Интернет в работе учителя начальных классов</a:t>
            </a:r>
            <a:endParaRPr lang="ru-RU" sz="4400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32744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Сетевые сообщества учителей начальных классов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8712968" cy="4410824"/>
          </a:xfrm>
        </p:spPr>
        <p:txBody>
          <a:bodyPr>
            <a:normAutofit/>
          </a:bodyPr>
          <a:lstStyle/>
          <a:p>
            <a:r>
              <a:rPr lang="ru-RU" sz="2000" u="sng" dirty="0" smtClean="0">
                <a:solidFill>
                  <a:srgbClr val="1198CC"/>
                </a:solidFill>
                <a:latin typeface="Arial"/>
                <a:hlinkClick r:id="rId2"/>
              </a:rPr>
              <a:t>ФГОС </a:t>
            </a:r>
            <a:r>
              <a:rPr lang="ru-RU" sz="2000" u="sng" dirty="0">
                <a:solidFill>
                  <a:srgbClr val="1198CC"/>
                </a:solidFill>
                <a:latin typeface="Arial"/>
                <a:hlinkClick r:id="rId2"/>
              </a:rPr>
              <a:t>в начальной </a:t>
            </a:r>
            <a:r>
              <a:rPr lang="ru-RU" sz="2000" u="sng" dirty="0" smtClean="0">
                <a:solidFill>
                  <a:srgbClr val="1198CC"/>
                </a:solidFill>
                <a:latin typeface="Arial"/>
                <a:hlinkClick r:id="rId2"/>
              </a:rPr>
              <a:t>школе</a:t>
            </a:r>
            <a:endParaRPr lang="ru-RU" sz="2000" u="sng" dirty="0" smtClean="0">
              <a:solidFill>
                <a:srgbClr val="1198CC"/>
              </a:solidFill>
              <a:latin typeface="Arial"/>
            </a:endParaRPr>
          </a:p>
          <a:p>
            <a:r>
              <a:rPr lang="ru-RU" sz="2000" dirty="0" smtClean="0"/>
              <a:t> </a:t>
            </a:r>
            <a:r>
              <a:rPr lang="ru-RU" sz="2000" dirty="0" smtClean="0">
                <a:hlinkClick r:id="rId3"/>
              </a:rPr>
              <a:t>портал </a:t>
            </a:r>
            <a:r>
              <a:rPr lang="ru-RU" sz="2000" dirty="0" err="1" smtClean="0">
                <a:hlinkClick r:id="rId3"/>
              </a:rPr>
              <a:t>Началка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u="sng" dirty="0" smtClean="0">
                <a:solidFill>
                  <a:srgbClr val="C00000"/>
                </a:solidFill>
              </a:rPr>
              <a:t>Мои странички с материалами, публикациями </a:t>
            </a:r>
          </a:p>
          <a:p>
            <a:r>
              <a:rPr lang="en-US" sz="2000" b="1" u="sng" dirty="0">
                <a:solidFill>
                  <a:srgbClr val="1198CC"/>
                </a:solidFill>
                <a:latin typeface="Arial"/>
                <a:hlinkClick r:id="rId4"/>
              </a:rPr>
              <a:t>https://www.sites.google.com/site/sajtucitelahlaminojsazidy</a:t>
            </a:r>
            <a:r>
              <a:rPr lang="en-US" sz="2000" b="1" u="sng" dirty="0" smtClean="0">
                <a:solidFill>
                  <a:srgbClr val="1198CC"/>
                </a:solidFill>
                <a:latin typeface="Arial"/>
                <a:hlinkClick r:id="rId4"/>
              </a:rPr>
              <a:t>/</a:t>
            </a:r>
            <a:endParaRPr lang="ru-RU" sz="2000" b="1" u="sng" dirty="0" smtClean="0">
              <a:solidFill>
                <a:srgbClr val="1198CC"/>
              </a:solidFill>
              <a:latin typeface="Arial"/>
            </a:endParaRPr>
          </a:p>
          <a:p>
            <a:r>
              <a:rPr lang="en-US" sz="2000" b="1" u="sng" dirty="0" smtClean="0">
                <a:solidFill>
                  <a:srgbClr val="1198CC"/>
                </a:solidFill>
                <a:latin typeface="Arial"/>
                <a:hlinkClick r:id="rId5"/>
              </a:rPr>
              <a:t>http</a:t>
            </a:r>
            <a:r>
              <a:rPr lang="en-US" sz="2000" b="1" u="sng" dirty="0">
                <a:solidFill>
                  <a:srgbClr val="1198CC"/>
                </a:solidFill>
                <a:latin typeface="Arial"/>
                <a:hlinkClick r:id="rId5"/>
              </a:rPr>
              <a:t>://</a:t>
            </a:r>
            <a:r>
              <a:rPr lang="en-US" sz="2000" b="1" u="sng" dirty="0" smtClean="0">
                <a:solidFill>
                  <a:srgbClr val="1198CC"/>
                </a:solidFill>
                <a:latin typeface="Arial"/>
                <a:hlinkClick r:id="rId5"/>
              </a:rPr>
              <a:t>nsportal.ru/hlyamina-sazhida</a:t>
            </a:r>
            <a:endParaRPr lang="ru-RU" sz="2000" b="1" u="sng" dirty="0" smtClean="0">
              <a:solidFill>
                <a:srgbClr val="1198CC"/>
              </a:solidFill>
              <a:latin typeface="Arial"/>
            </a:endParaRPr>
          </a:p>
          <a:p>
            <a:r>
              <a:rPr lang="en-US" sz="2000" b="1" u="sng" dirty="0" smtClean="0">
                <a:solidFill>
                  <a:srgbClr val="1198CC"/>
                </a:solidFill>
                <a:latin typeface="Arial"/>
              </a:rPr>
              <a:t>http</a:t>
            </a:r>
            <a:r>
              <a:rPr lang="en-US" sz="2000" b="1" u="sng" dirty="0">
                <a:solidFill>
                  <a:srgbClr val="1198CC"/>
                </a:solidFill>
                <a:latin typeface="Arial"/>
              </a:rPr>
              <a:t>://uchportfolio.ru/s29831087</a:t>
            </a:r>
            <a:endParaRPr lang="ru-RU" sz="2000" b="1" u="sng" dirty="0" smtClean="0">
              <a:solidFill>
                <a:srgbClr val="1198CC"/>
              </a:solidFill>
              <a:latin typeface="Arial"/>
            </a:endParaRPr>
          </a:p>
          <a:p>
            <a:endParaRPr lang="ru-RU" sz="2000" b="1" u="sng" dirty="0" smtClean="0">
              <a:solidFill>
                <a:srgbClr val="1198CC"/>
              </a:solidFill>
              <a:latin typeface="Arial"/>
            </a:endParaRPr>
          </a:p>
          <a:p>
            <a:pPr marL="4572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5267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11" b="18411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Благодарю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 за внимание, 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коллеги!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2014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76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Хочу поделиться некоторыми ссылками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Сейчас в век ИКТ невозможно представить работу учителя без использования сервисов интернета. А особенно, при создании дидактических материалов.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7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55832" y="3214880"/>
            <a:ext cx="475537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Браузер</a:t>
            </a:r>
            <a:r>
              <a:rPr lang="ru-RU" dirty="0"/>
              <a:t> (от англ. </a:t>
            </a:r>
            <a:r>
              <a:rPr lang="ru-RU" dirty="0" err="1"/>
              <a:t>browse</a:t>
            </a:r>
            <a:r>
              <a:rPr lang="ru-RU" dirty="0"/>
              <a:t> — просматривать, листать) — это специальная программа, позволяющая просматривать содержимое сети Интернет. Она позволяет получить доступ ко всем информационным ресурсам сети. С помощью браузера можно просматривать и загружать картинки, звуковые и видеофайлы, различную текстовую информацию (электронные книги, </a:t>
            </a:r>
            <a:r>
              <a:rPr lang="ru-RU" dirty="0" smtClean="0"/>
              <a:t>журналы и </a:t>
            </a:r>
            <a:r>
              <a:rPr lang="ru-RU" dirty="0"/>
              <a:t>т.д</a:t>
            </a:r>
            <a:r>
              <a:rPr lang="ru-RU" dirty="0" smtClean="0"/>
              <a:t>.)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2321593"/>
            <a:ext cx="1296144" cy="1237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7"/>
          <a:stretch/>
        </p:blipFill>
        <p:spPr bwMode="auto">
          <a:xfrm>
            <a:off x="467544" y="3192042"/>
            <a:ext cx="1368152" cy="126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67"/>
          <a:stretch/>
        </p:blipFill>
        <p:spPr bwMode="auto">
          <a:xfrm>
            <a:off x="683568" y="4861485"/>
            <a:ext cx="1728193" cy="151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1"/>
          <a:stretch/>
        </p:blipFill>
        <p:spPr bwMode="auto">
          <a:xfrm>
            <a:off x="2016304" y="3740956"/>
            <a:ext cx="1656183" cy="112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79984" y="557064"/>
            <a:ext cx="6984776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dirty="0" smtClean="0"/>
              <a:t>Сервисы Интернет для создания дидактического материала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468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784976" cy="12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556792"/>
            <a:ext cx="8573263" cy="115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2780928"/>
            <a:ext cx="8573263" cy="229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157192"/>
            <a:ext cx="8501253" cy="1477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9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Представляю вам ссылки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Перейдя по ссылке вы получите много информации!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2619375" cy="1743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519" y="5432438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152" y="170080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hlinkClick r:id="rId2"/>
              </a:rPr>
              <a:t>http://www.yandex.ru/</a:t>
            </a:r>
            <a:r>
              <a:rPr lang="ru-RU" b="1" dirty="0"/>
              <a:t> </a:t>
            </a:r>
            <a:r>
              <a:rPr lang="ru-RU" dirty="0"/>
              <a:t> 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Яндекс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Ру</a:t>
            </a:r>
            <a:r>
              <a:rPr lang="ru-RU" dirty="0"/>
              <a:t> - </a:t>
            </a:r>
            <a:r>
              <a:rPr lang="ru-RU" b="1" dirty="0"/>
              <a:t>поисковая система </a:t>
            </a:r>
            <a:r>
              <a:rPr lang="ru-RU" b="1" dirty="0" err="1"/>
              <a:t>Яndex</a:t>
            </a:r>
            <a:r>
              <a:rPr lang="ru-RU" b="1" dirty="0"/>
              <a:t> </a:t>
            </a:r>
            <a:r>
              <a:rPr lang="ru-RU" dirty="0"/>
              <a:t>- Самая посещаемая поисковая система на русском, специально адаптирована, постоянно развивается и создаёт что-то новенькое - Почта и хостинг, Яндекс </a:t>
            </a:r>
            <a:r>
              <a:rPr lang="ru-RU" dirty="0" err="1"/>
              <a:t>Маркет</a:t>
            </a:r>
            <a:r>
              <a:rPr lang="ru-RU" dirty="0"/>
              <a:t>, Карты и словари, Поиск картинок и др. службы.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5697"/>
            <a:ext cx="3549561" cy="122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5152" y="3068960"/>
            <a:ext cx="8313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hlinkClick r:id="rId4"/>
              </a:rPr>
              <a:t>http://www.rambler.ru/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Рамблер 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Ру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- 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Поисковая система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Rambler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- первая Российская поисковая машина на русском языке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9162" y="3933056"/>
            <a:ext cx="8313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hlinkClick r:id="rId5"/>
              </a:rPr>
              <a:t>http://www.mail.ru/</a:t>
            </a:r>
            <a:r>
              <a:rPr lang="ru-RU" b="1" dirty="0"/>
              <a:t> </a:t>
            </a:r>
            <a:r>
              <a:rPr lang="ru-RU" dirty="0"/>
              <a:t> </a:t>
            </a:r>
            <a:r>
              <a:rPr lang="ru-RU" b="1" dirty="0" err="1"/>
              <a:t>Майл</a:t>
            </a:r>
            <a:r>
              <a:rPr lang="ru-RU" b="1" dirty="0"/>
              <a:t> </a:t>
            </a:r>
            <a:r>
              <a:rPr lang="ru-RU" b="1" dirty="0" err="1"/>
              <a:t>Ру</a:t>
            </a:r>
            <a:r>
              <a:rPr lang="ru-RU" dirty="0"/>
              <a:t> - </a:t>
            </a:r>
            <a:r>
              <a:rPr lang="ru-RU" b="1" dirty="0"/>
              <a:t>поисковая система и почта Mail.ru</a:t>
            </a:r>
            <a:r>
              <a:rPr lang="ru-RU" dirty="0"/>
              <a:t> - Поисковик и почтовая служба, крупнейший портал российского Интернета. </a:t>
            </a:r>
            <a:r>
              <a:rPr lang="ru-RU" dirty="0">
                <a:hlinkClick r:id="rId6"/>
              </a:rPr>
              <a:t>http://top.mail.ru/</a:t>
            </a:r>
            <a:r>
              <a:rPr lang="ru-RU" dirty="0"/>
              <a:t> - </a:t>
            </a:r>
            <a:r>
              <a:rPr lang="ru-RU" b="1" dirty="0"/>
              <a:t>рейтинг </a:t>
            </a:r>
            <a:r>
              <a:rPr lang="ru-RU" b="1" dirty="0" err="1"/>
              <a:t>Майл</a:t>
            </a:r>
            <a:r>
              <a:rPr lang="ru-RU" b="1" dirty="0"/>
              <a:t> </a:t>
            </a:r>
            <a:r>
              <a:rPr lang="ru-RU" b="1" dirty="0" err="1"/>
              <a:t>Ру</a:t>
            </a:r>
            <a:r>
              <a:rPr lang="ru-RU" dirty="0"/>
              <a:t>. Это не только мощнейшая почтовая служба, карты словари и софт, но и более 40 интернет-сервисов.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9162" y="5310500"/>
            <a:ext cx="82417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7"/>
              </a:rPr>
              <a:t>http://www.google.ru</a:t>
            </a:r>
            <a:r>
              <a:rPr lang="en-US" sz="2000" dirty="0" smtClean="0">
                <a:hlinkClick r:id="rId7"/>
              </a:rPr>
              <a:t>/</a:t>
            </a:r>
            <a:r>
              <a:rPr lang="ru-RU" sz="2000" dirty="0" smtClean="0"/>
              <a:t> </a:t>
            </a:r>
            <a:r>
              <a:rPr lang="ru-RU" sz="2400" b="1" dirty="0" err="1" smtClean="0"/>
              <a:t>google</a:t>
            </a:r>
            <a:r>
              <a:rPr lang="ru-RU" dirty="0" smtClean="0"/>
              <a:t>  </a:t>
            </a:r>
            <a:r>
              <a:rPr lang="ru-RU" dirty="0"/>
              <a:t>поисковая система №</a:t>
            </a:r>
            <a:r>
              <a:rPr lang="ru-RU" dirty="0" smtClean="0"/>
              <a:t>1, расширенный </a:t>
            </a:r>
            <a:r>
              <a:rPr lang="ru-RU" dirty="0"/>
              <a:t>поиск в </a:t>
            </a:r>
            <a:r>
              <a:rPr lang="ru-RU" dirty="0" smtClean="0"/>
              <a:t>интернете.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0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Обзор коллекций федеральных образовательных </a:t>
            </a:r>
            <a:r>
              <a:rPr lang="ru-RU" sz="2800" dirty="0" err="1" smtClean="0"/>
              <a:t>интернет-ресурсов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772816"/>
            <a:ext cx="7200800" cy="460851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•</a:t>
            </a:r>
            <a:r>
              <a:rPr lang="ru-RU" b="1" u="sng" dirty="0">
                <a:hlinkClick r:id="rId2"/>
              </a:rPr>
              <a:t>Ресурсы</a:t>
            </a:r>
            <a:r>
              <a:rPr lang="ru-RU" b="1" dirty="0"/>
              <a:t> на федеральном портале «Российское </a:t>
            </a:r>
            <a:endParaRPr lang="ru-RU" dirty="0"/>
          </a:p>
          <a:p>
            <a:pPr fontAlgn="base"/>
            <a:r>
              <a:rPr lang="ru-RU" b="1" dirty="0"/>
              <a:t>образование</a:t>
            </a:r>
            <a:r>
              <a:rPr lang="ru-RU" b="1" dirty="0" smtClean="0"/>
              <a:t>»</a:t>
            </a:r>
            <a:endParaRPr lang="ru-RU" dirty="0"/>
          </a:p>
          <a:p>
            <a:pPr fontAlgn="base"/>
            <a:r>
              <a:rPr lang="ru-RU" dirty="0"/>
              <a:t>•</a:t>
            </a:r>
            <a:r>
              <a:rPr lang="ru-RU" b="1" dirty="0">
                <a:hlinkClick r:id="rId3"/>
              </a:rPr>
              <a:t>"Единое окно доступа к образовательным ресурсам«</a:t>
            </a:r>
            <a:endParaRPr lang="ru-RU" dirty="0"/>
          </a:p>
          <a:p>
            <a:pPr fontAlgn="base"/>
            <a:r>
              <a:rPr lang="ru-RU" dirty="0"/>
              <a:t>•</a:t>
            </a:r>
            <a:r>
              <a:rPr lang="ru-RU" b="1" dirty="0">
                <a:hlinkClick r:id="rId4"/>
              </a:rPr>
              <a:t>Российский общеобразовательный портал</a:t>
            </a:r>
            <a:endParaRPr lang="ru-RU" dirty="0"/>
          </a:p>
          <a:p>
            <a:pPr fontAlgn="base"/>
            <a:r>
              <a:rPr lang="ru-RU" dirty="0"/>
              <a:t>•</a:t>
            </a:r>
            <a:r>
              <a:rPr lang="ru-RU" b="1" dirty="0">
                <a:hlinkClick r:id="rId5"/>
              </a:rPr>
              <a:t>Каталог образовательных ресурсов</a:t>
            </a:r>
            <a:br>
              <a:rPr lang="ru-RU" b="1" dirty="0">
                <a:hlinkClick r:id="rId5"/>
              </a:rPr>
            </a:br>
            <a:r>
              <a:rPr lang="ru-RU" b="1" dirty="0">
                <a:hlinkClick r:id="rId5"/>
              </a:rPr>
              <a:t>сети Интернет для школы</a:t>
            </a:r>
            <a:endParaRPr lang="ru-RU" dirty="0"/>
          </a:p>
          <a:p>
            <a:pPr fontAlgn="base"/>
            <a:r>
              <a:rPr lang="ru-RU" dirty="0"/>
              <a:t>•</a:t>
            </a:r>
            <a:r>
              <a:rPr lang="ru-RU" b="1" dirty="0">
                <a:hlinkClick r:id="rId6"/>
              </a:rPr>
              <a:t>Каталог учебников, оборудования, электронных ресурсов для общего образования</a:t>
            </a:r>
            <a:endParaRPr lang="ru-RU" dirty="0"/>
          </a:p>
          <a:p>
            <a:pPr fontAlgn="base"/>
            <a:r>
              <a:rPr lang="ru-RU" dirty="0"/>
              <a:t>•</a:t>
            </a:r>
            <a:r>
              <a:rPr lang="ru-RU" b="1" dirty="0">
                <a:hlinkClick r:id="rId7"/>
              </a:rPr>
              <a:t>Единая коллекция цифровых образовательных ресурсов</a:t>
            </a:r>
            <a:endParaRPr lang="ru-RU" dirty="0"/>
          </a:p>
          <a:p>
            <a:pPr fontAlgn="base"/>
            <a:r>
              <a:rPr lang="ru-RU" dirty="0"/>
              <a:t>•</a:t>
            </a:r>
            <a:r>
              <a:rPr lang="ru-RU" b="1" dirty="0">
                <a:hlinkClick r:id="rId8"/>
              </a:rPr>
              <a:t>Федеральный центр информационно-образовательных </a:t>
            </a:r>
            <a:r>
              <a:rPr lang="ru-RU" b="1" dirty="0" smtClean="0">
                <a:hlinkClick r:id="rId8"/>
              </a:rPr>
              <a:t>ресурсов</a:t>
            </a:r>
            <a:endParaRPr lang="ru-RU" b="1" dirty="0" smtClean="0"/>
          </a:p>
          <a:p>
            <a:pPr fontAlgn="base"/>
            <a:r>
              <a:rPr lang="ru-RU" b="1" dirty="0">
                <a:hlinkClick r:id="rId9"/>
              </a:rPr>
              <a:t>Начальная школа </a:t>
            </a:r>
            <a:r>
              <a:rPr lang="en-US" b="1" dirty="0">
                <a:hlinkClick r:id="rId9"/>
              </a:rPr>
              <a:t>XXI </a:t>
            </a:r>
            <a:r>
              <a:rPr lang="ru-RU" b="1" dirty="0">
                <a:hlinkClick r:id="rId9"/>
              </a:rPr>
              <a:t>век</a:t>
            </a:r>
            <a:endParaRPr lang="ru-RU" b="1" dirty="0"/>
          </a:p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8445624" cy="4104456"/>
          </a:xfrm>
        </p:spPr>
        <p:txBody>
          <a:bodyPr>
            <a:normAutofit fontScale="62500" lnSpcReduction="20000"/>
          </a:bodyPr>
          <a:lstStyle/>
          <a:p>
            <a:r>
              <a:rPr lang="ru-RU" sz="3100" b="1" u="sng" dirty="0">
                <a:latin typeface="Times New Roman" pitchFamily="18" charset="0"/>
                <a:cs typeface="Times New Roman" pitchFamily="18" charset="0"/>
                <a:hlinkClick r:id="rId2"/>
              </a:rPr>
              <a:t>Российский совет олимпиад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школьников</a:t>
            </a:r>
            <a:endParaRPr lang="ru-RU" sz="31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Центр 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творческих инициатив «</a:t>
            </a:r>
            <a:r>
              <a:rPr lang="en-US" sz="3100" dirty="0">
                <a:latin typeface="Times New Roman" pitchFamily="18" charset="0"/>
                <a:ea typeface="Times New Roman"/>
                <a:cs typeface="Times New Roman" pitchFamily="18" charset="0"/>
              </a:rPr>
              <a:t>Snail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» (</a:t>
            </a:r>
            <a:r>
              <a:rPr lang="ru-RU" sz="3100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http://nic-snail.ru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ru-RU" sz="31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31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Детская 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всероссийская телекоммуникационная конференция увлечений «Умник»</a:t>
            </a:r>
            <a:r>
              <a:rPr lang="ru-RU" sz="3100" b="1" i="1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100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3100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4"/>
              </a:rPr>
              <a:t>http://um-nik.ru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). </a:t>
            </a:r>
            <a:endParaRPr lang="ru-RU" sz="31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Российский 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Конкурс </a:t>
            </a:r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проектов дошкольников и младших школьников «Я - исследователь» </a:t>
            </a:r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3100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5"/>
              </a:rPr>
              <a:t>http://www.intelgame.ru/doc/160.htm</a:t>
            </a:r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31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Международный 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конкурс по математике для учащихся 2-11 классов «Кенгуру» (</a:t>
            </a:r>
            <a:r>
              <a:rPr lang="ru-RU" sz="3100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6"/>
              </a:rPr>
              <a:t>http://www.kenguru.sp.ru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). </a:t>
            </a:r>
            <a:endParaRPr lang="ru-RU" sz="31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Конкурс 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"Русский Медвежонок - языкознание для всех" (</a:t>
            </a:r>
            <a:r>
              <a:rPr lang="ru-RU" sz="3100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7"/>
              </a:rPr>
              <a:t>http://www.rm.kirov.ru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). </a:t>
            </a:r>
            <a:endParaRPr lang="ru-RU" sz="31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31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Зототое</a:t>
            </a: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> руно» - игровой конкурс по истории мировой художественной культуры (</a:t>
            </a:r>
            <a:r>
              <a:rPr lang="ru-RU" sz="3100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8"/>
              </a:rPr>
              <a:t>http://www.zolotoeruno.spb.ru</a:t>
            </a:r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Всероссийский открытый конкурс научно-исследовательских, проектных и творческих работ учащихся «Первые шаги» (</a:t>
            </a:r>
            <a:r>
              <a:rPr lang="ru-RU" sz="3100" u="sng" dirty="0">
                <a:latin typeface="Times New Roman" pitchFamily="18" charset="0"/>
                <a:cs typeface="Times New Roman" pitchFamily="18" charset="0"/>
                <a:hlinkClick r:id="rId9"/>
              </a:rPr>
              <a:t>http://rospedclub.ru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endParaRPr lang="ru-RU" sz="2400" dirty="0">
              <a:latin typeface="Times New Roman"/>
              <a:ea typeface="Times New Roman"/>
            </a:endParaRPr>
          </a:p>
          <a:p>
            <a:endParaRPr lang="ru-RU" sz="2200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647081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Обзор образовательных </a:t>
            </a:r>
            <a:r>
              <a:rPr lang="ru-RU" sz="3200" dirty="0" err="1"/>
              <a:t>интернет-ресурсов</a:t>
            </a: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dirty="0"/>
              <a:t>Дополнительное образование детей</a:t>
            </a:r>
          </a:p>
        </p:txBody>
      </p:sp>
    </p:spTree>
    <p:extLst>
      <p:ext uri="{BB962C8B-B14F-4D97-AF65-F5344CB8AC3E}">
        <p14:creationId xmlns:p14="http://schemas.microsoft.com/office/powerpoint/2010/main" val="20548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Обзор образовательных </a:t>
            </a:r>
            <a:r>
              <a:rPr lang="ru-RU" sz="2800" dirty="0" err="1" smtClean="0"/>
              <a:t>интернет-ресурсов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smtClean="0"/>
              <a:t>Интернет-сервисы, интерактивные игры и др.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3500" dirty="0" smtClean="0">
              <a:hlinkClick r:id="rId2"/>
            </a:endParaRPr>
          </a:p>
          <a:p>
            <a:r>
              <a:rPr lang="en-US" sz="3500" dirty="0" smtClean="0">
                <a:hlinkClick r:id="rId2"/>
              </a:rPr>
              <a:t>http</a:t>
            </a:r>
            <a:r>
              <a:rPr lang="en-US" sz="3500" dirty="0">
                <a:hlinkClick r:id="rId2"/>
              </a:rPr>
              <a:t>://</a:t>
            </a:r>
            <a:r>
              <a:rPr lang="en-US" sz="3500" dirty="0" smtClean="0">
                <a:hlinkClick r:id="rId2"/>
              </a:rPr>
              <a:t>www.kindergenii.ru/playonline.htm</a:t>
            </a:r>
            <a:r>
              <a:rPr lang="ru-RU" sz="3500" dirty="0"/>
              <a:t> </a:t>
            </a:r>
            <a:r>
              <a:rPr lang="ru-RU" sz="3500" dirty="0" smtClean="0"/>
              <a:t>Развивающие </a:t>
            </a:r>
            <a:r>
              <a:rPr lang="en-US" sz="3500" dirty="0"/>
              <a:t>Flash-</a:t>
            </a:r>
            <a:r>
              <a:rPr lang="ru-RU" sz="3500" dirty="0"/>
              <a:t>игры для </a:t>
            </a:r>
            <a:r>
              <a:rPr lang="ru-RU" sz="3500" dirty="0" smtClean="0"/>
              <a:t>детей</a:t>
            </a:r>
            <a:endParaRPr lang="ru-RU" sz="3500" dirty="0" smtClean="0">
              <a:hlinkClick r:id="rId3"/>
            </a:endParaRPr>
          </a:p>
          <a:p>
            <a:r>
              <a:rPr lang="en-US" sz="3500" dirty="0" smtClean="0">
                <a:hlinkClick r:id="rId3"/>
              </a:rPr>
              <a:t>http</a:t>
            </a:r>
            <a:r>
              <a:rPr lang="en-US" sz="3500" dirty="0">
                <a:hlinkClick r:id="rId3"/>
              </a:rPr>
              <a:t>://</a:t>
            </a:r>
            <a:r>
              <a:rPr lang="en-US" sz="3500" dirty="0" smtClean="0">
                <a:hlinkClick r:id="rId3"/>
              </a:rPr>
              <a:t>www.smayli.ru/jivotniea_8.html</a:t>
            </a:r>
            <a:r>
              <a:rPr lang="ru-RU" sz="3500" dirty="0" smtClean="0"/>
              <a:t> Копилка элементов для презентаций.</a:t>
            </a:r>
          </a:p>
          <a:p>
            <a:r>
              <a:rPr lang="ru-RU" sz="3500" u="sng" dirty="0">
                <a:hlinkClick r:id="rId4"/>
              </a:rPr>
              <a:t>http://www.journal.edusite.ru/p84aa1.html</a:t>
            </a:r>
            <a:endParaRPr lang="ru-RU" sz="3500" dirty="0"/>
          </a:p>
          <a:p>
            <a:r>
              <a:rPr lang="ru-RU" sz="3500" dirty="0"/>
              <a:t> </a:t>
            </a:r>
            <a:r>
              <a:rPr lang="ru-RU" sz="3500" u="sng" dirty="0">
                <a:hlinkClick r:id="rId5"/>
              </a:rPr>
              <a:t>akademius.narod.ru/vibor-rus.html</a:t>
            </a:r>
            <a:r>
              <a:rPr lang="ru-RU" sz="3500" dirty="0"/>
              <a:t>   - тесты для учащихся 1-5 классов</a:t>
            </a:r>
          </a:p>
          <a:p>
            <a:r>
              <a:rPr lang="ru-RU" sz="3500" u="sng" dirty="0">
                <a:hlinkClick r:id="rId6"/>
              </a:rPr>
              <a:t>www.ug.ru/02.26/po4.htm</a:t>
            </a:r>
            <a:r>
              <a:rPr lang="ru-RU" sz="3500" dirty="0"/>
              <a:t> - Вопросы применения компьютера в начальной школе: от психологических и педагогических аспектов до подборки различных упражнений для глаз при работе с машиной.</a:t>
            </a:r>
          </a:p>
          <a:p>
            <a:r>
              <a:rPr lang="ru-RU" sz="3500" u="sng" dirty="0">
                <a:hlinkClick r:id="rId7"/>
              </a:rPr>
              <a:t>www.iro.yar.ru/resource/distant/earlyschool_education/gr/okurs.htm</a:t>
            </a:r>
            <a:r>
              <a:rPr lang="ru-RU" sz="3500" dirty="0"/>
              <a:t>- Информатика  в  играх  и  задачах. (</a:t>
            </a:r>
            <a:r>
              <a:rPr lang="ru-RU" sz="3500" dirty="0" err="1"/>
              <a:t>Бескомпьютерный</a:t>
            </a:r>
            <a:r>
              <a:rPr lang="ru-RU" sz="3500" dirty="0"/>
              <a:t>  курс)</a:t>
            </a:r>
          </a:p>
          <a:p>
            <a:r>
              <a:rPr lang="ru-RU" sz="3500" dirty="0"/>
              <a:t>  </a:t>
            </a:r>
            <a:r>
              <a:rPr lang="ru-RU" sz="3500" u="sng" dirty="0">
                <a:hlinkClick r:id="rId8"/>
              </a:rPr>
              <a:t>baby.com.ua/igr.html</a:t>
            </a:r>
            <a:r>
              <a:rPr lang="ru-RU" sz="3500" dirty="0"/>
              <a:t> -  Развивающие игры на знание основ английского языка, математики, русского языка.</a:t>
            </a:r>
          </a:p>
          <a:p>
            <a:r>
              <a:rPr lang="ru-RU" sz="3500" u="sng" dirty="0">
                <a:hlinkClick r:id="rId9"/>
              </a:rPr>
              <a:t>www.nhm.ac.uk/interactive/sounds/main.html</a:t>
            </a:r>
            <a:r>
              <a:rPr lang="ru-RU" sz="3500" dirty="0"/>
              <a:t> -  интерактивная игра</a:t>
            </a:r>
          </a:p>
          <a:p>
            <a:r>
              <a:rPr lang="ru-RU" sz="3500" u="sng" dirty="0">
                <a:hlinkClick r:id="rId10"/>
              </a:rPr>
              <a:t>www.funbrain.com/kidscenter.html</a:t>
            </a:r>
            <a:r>
              <a:rPr lang="ru-RU" sz="3500" dirty="0"/>
              <a:t> -  развивающие, логические, математические игры, тесты для детей, планы и методические материалы для преподавателей, советы и рекомендации.</a:t>
            </a:r>
          </a:p>
          <a:p>
            <a:r>
              <a:rPr lang="ru-RU" sz="3500" u="sng" dirty="0">
                <a:hlinkClick r:id="rId11"/>
              </a:rPr>
              <a:t>www.openworld.ru/school/m.cgi</a:t>
            </a:r>
            <a:r>
              <a:rPr lang="ru-RU" sz="3500" dirty="0"/>
              <a:t> -  Ежемесячный научно-методический журнал "Начальная школа".</a:t>
            </a:r>
          </a:p>
          <a:p>
            <a:r>
              <a:rPr lang="ru-RU" sz="3500" u="sng" dirty="0">
                <a:hlinkClick r:id="rId12"/>
              </a:rPr>
              <a:t>nsc.1september.ru/</a:t>
            </a:r>
            <a:r>
              <a:rPr lang="ru-RU" sz="3500" dirty="0"/>
              <a:t> -  Еженедельник издательского дома "Первое сентября" "Начальная школа". </a:t>
            </a:r>
          </a:p>
          <a:p>
            <a:r>
              <a:rPr lang="ru-RU" sz="3500" u="sng" dirty="0">
                <a:hlinkClick r:id="rId13"/>
              </a:rPr>
              <a:t>suhin.narod.ru/zag1.htm</a:t>
            </a:r>
            <a:r>
              <a:rPr lang="ru-RU" sz="3500" dirty="0"/>
              <a:t> -  Загадки и кроссворды для детей.  </a:t>
            </a:r>
          </a:p>
          <a:p>
            <a:r>
              <a:rPr lang="ru-RU" sz="3500" u="sng" dirty="0">
                <a:hlinkClick r:id="rId14"/>
              </a:rPr>
              <a:t>suhin.narod.ru/log1.htm</a:t>
            </a:r>
            <a:r>
              <a:rPr lang="ru-RU" sz="3500" dirty="0"/>
              <a:t> -  Занимательные и методические материалы из книг Игоря </a:t>
            </a:r>
            <a:r>
              <a:rPr lang="ru-RU" sz="3500" dirty="0" err="1"/>
              <a:t>Сухина</a:t>
            </a:r>
            <a:r>
              <a:rPr lang="ru-RU" sz="3500" dirty="0"/>
              <a:t>: от литературных затей до шахмат.  </a:t>
            </a:r>
          </a:p>
          <a:p>
            <a:r>
              <a:rPr lang="ru-RU" sz="3500" u="sng" dirty="0">
                <a:hlinkClick r:id="rId15"/>
              </a:rPr>
              <a:t>http://www.it-n.ru/communities.aspx?cat_no=5025&amp;tmpl=com</a:t>
            </a:r>
            <a:endParaRPr lang="ru-RU" sz="3500" dirty="0"/>
          </a:p>
          <a:p>
            <a:r>
              <a:rPr lang="ru-RU" sz="3500" u="sng" dirty="0">
                <a:hlinkClick r:id="rId16"/>
              </a:rPr>
              <a:t>www.znajko.ru/</a:t>
            </a:r>
            <a:r>
              <a:rPr lang="ru-RU" sz="3500" dirty="0"/>
              <a:t> - Все </a:t>
            </a:r>
            <a:r>
              <a:rPr lang="ru-RU" sz="3500" dirty="0" err="1"/>
              <a:t>Знайка</a:t>
            </a:r>
            <a:r>
              <a:rPr lang="ru-RU" sz="3500" dirty="0"/>
              <a:t> (сайт для любознательных детей</a:t>
            </a:r>
            <a:r>
              <a:rPr lang="ru-RU" sz="3500" dirty="0" smtClean="0"/>
              <a:t>)</a:t>
            </a:r>
          </a:p>
          <a:p>
            <a:r>
              <a:rPr lang="en-US" sz="3500" dirty="0">
                <a:hlinkClick r:id="rId4"/>
              </a:rPr>
              <a:t>http://</a:t>
            </a:r>
            <a:r>
              <a:rPr lang="en-US" sz="3500" dirty="0" smtClean="0">
                <a:hlinkClick r:id="rId4"/>
              </a:rPr>
              <a:t>www.journal.edusite.ru/p84aa1.html</a:t>
            </a:r>
            <a:r>
              <a:rPr lang="ru-RU" sz="3500" dirty="0" smtClean="0"/>
              <a:t> Копилка ссылок для учителя начальной школы.</a:t>
            </a:r>
          </a:p>
          <a:p>
            <a:endParaRPr lang="ru-RU" sz="3500" dirty="0" smtClean="0"/>
          </a:p>
          <a:p>
            <a:endParaRPr lang="ru-RU" sz="35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4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111</TotalTime>
  <Words>318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Georgia</vt:lpstr>
      <vt:lpstr>Times New Roman</vt:lpstr>
      <vt:lpstr>Trebuchet MS</vt:lpstr>
      <vt:lpstr>Воздушный поток</vt:lpstr>
      <vt:lpstr>Презентация: Использование  офисных приложений и сервисов Интернет в работе учителя начальных классов</vt:lpstr>
      <vt:lpstr>Хочу поделиться некоторыми ссылками</vt:lpstr>
      <vt:lpstr>Презентация PowerPoint</vt:lpstr>
      <vt:lpstr>Презентация PowerPoint</vt:lpstr>
      <vt:lpstr>Представляю вам ссылки</vt:lpstr>
      <vt:lpstr>Презентация PowerPoint</vt:lpstr>
      <vt:lpstr>Обзор коллекций федеральных образовательных интернет-ресурсов  </vt:lpstr>
      <vt:lpstr>Обзор образовательных интернет-ресурсов  Дополнительное образование детей</vt:lpstr>
      <vt:lpstr>Обзор образовательных интернет-ресурсов.  Интернет-сервисы, интерактивные игры и др. </vt:lpstr>
      <vt:lpstr>Сетевые сообщества учителей начальных классов</vt:lpstr>
      <vt:lpstr>2014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дидактических материалов на основе офисных приложений и сервисов Интернет</dc:title>
  <cp:lastModifiedBy>Хлямина Сажида</cp:lastModifiedBy>
  <cp:revision>17</cp:revision>
  <dcterms:modified xsi:type="dcterms:W3CDTF">2014-11-22T08:42:22Z</dcterms:modified>
</cp:coreProperties>
</file>