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71" r:id="rId3"/>
    <p:sldId id="260" r:id="rId4"/>
    <p:sldId id="270" r:id="rId5"/>
    <p:sldId id="269" r:id="rId6"/>
    <p:sldId id="267" r:id="rId7"/>
    <p:sldId id="258" r:id="rId8"/>
    <p:sldId id="264" r:id="rId9"/>
    <p:sldId id="265" r:id="rId10"/>
    <p:sldId id="266" r:id="rId11"/>
    <p:sldId id="273" r:id="rId12"/>
    <p:sldId id="275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3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127-B760-4FAE-8FBD-32BEE02AD507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2FD30-CD79-433C-86DD-8DF197A11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283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127-B760-4FAE-8FBD-32BEE02AD507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2FD30-CD79-433C-86DD-8DF197A11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056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127-B760-4FAE-8FBD-32BEE02AD507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2FD30-CD79-433C-86DD-8DF197A11B6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7567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127-B760-4FAE-8FBD-32BEE02AD507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2FD30-CD79-433C-86DD-8DF197A11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734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127-B760-4FAE-8FBD-32BEE02AD507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2FD30-CD79-433C-86DD-8DF197A11B6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3554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127-B760-4FAE-8FBD-32BEE02AD507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2FD30-CD79-433C-86DD-8DF197A11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383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127-B760-4FAE-8FBD-32BEE02AD507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2FD30-CD79-433C-86DD-8DF197A11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072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127-B760-4FAE-8FBD-32BEE02AD507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2FD30-CD79-433C-86DD-8DF197A11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287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127-B760-4FAE-8FBD-32BEE02AD507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2FD30-CD79-433C-86DD-8DF197A11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80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127-B760-4FAE-8FBD-32BEE02AD507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2FD30-CD79-433C-86DD-8DF197A11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399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127-B760-4FAE-8FBD-32BEE02AD507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2FD30-CD79-433C-86DD-8DF197A11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99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127-B760-4FAE-8FBD-32BEE02AD507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2FD30-CD79-433C-86DD-8DF197A11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60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127-B760-4FAE-8FBD-32BEE02AD507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2FD30-CD79-433C-86DD-8DF197A11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24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127-B760-4FAE-8FBD-32BEE02AD507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2FD30-CD79-433C-86DD-8DF197A11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205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127-B760-4FAE-8FBD-32BEE02AD507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2FD30-CD79-433C-86DD-8DF197A11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96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127-B760-4FAE-8FBD-32BEE02AD507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2FD30-CD79-433C-86DD-8DF197A11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646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2B127-B760-4FAE-8FBD-32BEE02AD507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A2FD30-CD79-433C-86DD-8DF197A11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85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4900" dirty="0" smtClean="0"/>
              <a:t>Презентация : «Роль </a:t>
            </a:r>
            <a:br>
              <a:rPr lang="ru-RU" sz="4900" dirty="0" smtClean="0"/>
            </a:br>
            <a:r>
              <a:rPr lang="ru-RU" sz="4900" dirty="0" smtClean="0"/>
              <a:t> автоматизированного рабочего места </a:t>
            </a:r>
            <a:r>
              <a:rPr lang="ru-RU" sz="4900" dirty="0"/>
              <a:t/>
            </a:r>
            <a:br>
              <a:rPr lang="ru-RU" sz="4900" dirty="0"/>
            </a:br>
            <a:r>
              <a:rPr lang="ru-RU" sz="4900" dirty="0"/>
              <a:t>учителя </a:t>
            </a:r>
            <a:r>
              <a:rPr lang="ru-RU" sz="4900" dirty="0" smtClean="0"/>
              <a:t>в информационной среде начальной школы»</a:t>
            </a:r>
            <a:endParaRPr lang="ru-RU" sz="49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accent2"/>
                </a:solidFill>
              </a:rPr>
              <a:t>Учитель начальных классов МБОУ СОШ №18 </a:t>
            </a:r>
            <a:r>
              <a:rPr lang="ru-RU" sz="4400" dirty="0" err="1" smtClean="0">
                <a:solidFill>
                  <a:schemeClr val="accent2"/>
                </a:solidFill>
              </a:rPr>
              <a:t>г.Астрахани</a:t>
            </a:r>
            <a:r>
              <a:rPr lang="ru-RU" sz="4400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ru-RU" sz="4400" dirty="0" smtClean="0">
                <a:solidFill>
                  <a:schemeClr val="accent2"/>
                </a:solidFill>
              </a:rPr>
              <a:t>Хлямина С.Ж</a:t>
            </a:r>
            <a:endParaRPr lang="ru-RU" sz="4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3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85800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/>
              <a:t>5.Регистрация </a:t>
            </a:r>
            <a:r>
              <a:rPr lang="ru-RU" sz="4400" b="1" dirty="0"/>
              <a:t>и статистический анализ показателей процесса усвоения материала каждым обучающимся и группой в целом (характер и выполнение отдельных заданий, общее время работы, число ошибок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011844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9467850" cy="13716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ru-RU" altLang="ru-RU" sz="6000" b="1" dirty="0">
                <a:solidFill>
                  <a:srgbClr val="9966FF"/>
                </a:solidFill>
                <a:latin typeface="Times New Roman" panose="02020603050405020304" pitchFamily="18" charset="0"/>
              </a:rPr>
              <a:t>АРМ</a:t>
            </a:r>
            <a:br>
              <a:rPr lang="ru-RU" altLang="ru-RU" sz="6000" b="1" dirty="0">
                <a:solidFill>
                  <a:srgbClr val="9966FF"/>
                </a:solidFill>
                <a:latin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Положительные </a:t>
            </a:r>
            <a:r>
              <a:rPr lang="ru-RU" altLang="ru-RU" sz="4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моменты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976"/>
            <a:ext cx="8229600" cy="48990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ru-RU" altLang="ru-RU" sz="2400" b="1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2400" b="1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2400" b="1" dirty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1524000" y="1941514"/>
            <a:ext cx="9144000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1.Уменьшение бумажной работы                                               </a:t>
            </a:r>
          </a:p>
          <a:p>
            <a:r>
              <a:rPr lang="ru-RU" altLang="ru-RU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2. Увеличение доступных способов обучения  для   ученика </a:t>
            </a:r>
          </a:p>
          <a:p>
            <a:r>
              <a:rPr lang="ru-RU" altLang="ru-RU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3. Прозрачность процесса обучения                 </a:t>
            </a:r>
          </a:p>
          <a:p>
            <a:r>
              <a:rPr lang="ru-RU" altLang="ru-RU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4. Повышение уровня информатизации общества</a:t>
            </a:r>
          </a:p>
          <a:p>
            <a:r>
              <a:rPr lang="ru-RU" altLang="ru-RU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5. Повышения интереса к обучению, наглядность, игровые моменты.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ru-RU" altLang="ru-RU" sz="36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  </a:t>
            </a:r>
          </a:p>
        </p:txBody>
      </p:sp>
      <p:pic>
        <p:nvPicPr>
          <p:cNvPr id="45063" name="Picture 7" descr="IMG_52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4513" y="381000"/>
            <a:ext cx="2894012" cy="2170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64" name="Picture 8" descr="IMG_52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4513" y="4478022"/>
            <a:ext cx="2089150" cy="156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237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5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50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50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50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ru-RU" altLang="ru-RU" sz="6000" b="1" dirty="0">
                <a:solidFill>
                  <a:srgbClr val="9966FF"/>
                </a:solidFill>
                <a:latin typeface="Times New Roman" panose="02020603050405020304" pitchFamily="18" charset="0"/>
              </a:rPr>
              <a:t>АРМ</a:t>
            </a:r>
            <a:br>
              <a:rPr lang="ru-RU" altLang="ru-RU" sz="6000" b="1" dirty="0">
                <a:solidFill>
                  <a:srgbClr val="9966FF"/>
                </a:solidFill>
                <a:latin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Отрицательные </a:t>
            </a:r>
            <a:r>
              <a:rPr lang="ru-RU" altLang="ru-RU" sz="4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моменты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1. Увеличение работы за компьютером                            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(нагрузка на зрение, опорно-двигательный аппарат, гиподинамия)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2. Риск потери информации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3. Теряется навык письма и работы с бумажными источниками.</a:t>
            </a:r>
          </a:p>
        </p:txBody>
      </p:sp>
      <p:pic>
        <p:nvPicPr>
          <p:cNvPr id="48132" name="Picture 4" descr="MC900440512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202" y="31426"/>
            <a:ext cx="1447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3" name="Picture 5" descr="MC900430101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9014" y="2378551"/>
            <a:ext cx="1069975" cy="1423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5" name="Picture 7" descr="MC900437988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966" y="3546143"/>
            <a:ext cx="1828800" cy="115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81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8000" dirty="0" smtClean="0"/>
              <a:t>2014 год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348381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66394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4400" b="1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Задачи информатизации начального обучения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645920"/>
            <a:ext cx="9144000" cy="442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dirty="0"/>
              <a:t> </a:t>
            </a:r>
            <a:r>
              <a:rPr lang="ru-RU" altLang="ru-RU" sz="3200" b="1" dirty="0">
                <a:solidFill>
                  <a:schemeClr val="accent2"/>
                </a:solidFill>
              </a:rPr>
              <a:t>Формирование ИКТ грамотности детей и  функциональной готовности включиться в информационную деятельность в учебной среде,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3200" b="1" dirty="0">
                <a:solidFill>
                  <a:schemeClr val="accent2"/>
                </a:solidFill>
              </a:rPr>
              <a:t>      Формирование первичных навыков коммуникативной активности, элементарных навыков использования общекультурных правил и норм информационной деятельности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3200" b="1" dirty="0">
                <a:solidFill>
                  <a:schemeClr val="accent2"/>
                </a:solidFill>
              </a:rPr>
              <a:t>     Формирование познавательной активности с использованием ИКТ</a:t>
            </a:r>
            <a:endParaRPr lang="ru-RU" altLang="ru-RU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576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0"/>
            <a:ext cx="1145285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4591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6096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4400" b="1" dirty="0" smtClean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Информационно</a:t>
            </a:r>
          </a:p>
          <a:p>
            <a:r>
              <a:rPr lang="ru-RU" altLang="ru-RU" sz="4400" b="1" dirty="0" smtClean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образовательная  </a:t>
            </a:r>
            <a:r>
              <a:rPr lang="ru-RU" altLang="ru-RU" sz="4400" b="1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среда</a:t>
            </a:r>
            <a:r>
              <a:rPr lang="ru-RU" altLang="ru-RU" sz="4000" b="1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br>
              <a:rPr lang="ru-RU" altLang="ru-RU" sz="4000" b="1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889844"/>
            <a:ext cx="11498580" cy="4635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</a:pPr>
            <a:r>
              <a:rPr lang="ru-RU" altLang="ru-RU" sz="3600" b="1" dirty="0" smtClean="0">
                <a:solidFill>
                  <a:srgbClr val="99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-</a:t>
            </a: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</a:pPr>
            <a:endParaRPr lang="ru-RU" altLang="ru-RU" sz="3600" b="1" dirty="0">
              <a:solidFill>
                <a:srgbClr val="99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</a:pPr>
            <a:r>
              <a:rPr lang="ru-RU" altLang="ru-RU" sz="3600" b="1" dirty="0" smtClean="0">
                <a:solidFill>
                  <a:srgbClr val="99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это </a:t>
            </a:r>
            <a:r>
              <a:rPr lang="ru-RU" altLang="ru-RU" sz="3600" b="1" dirty="0">
                <a:solidFill>
                  <a:srgbClr val="99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открытая педагогическая </a:t>
            </a:r>
            <a:endParaRPr lang="ru-RU" altLang="ru-RU" sz="3600" b="1" dirty="0" smtClean="0">
              <a:solidFill>
                <a:srgbClr val="99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</a:pPr>
            <a:r>
              <a:rPr lang="ru-RU" altLang="ru-RU" sz="3600" b="1" dirty="0" smtClean="0">
                <a:solidFill>
                  <a:srgbClr val="99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система</a:t>
            </a:r>
            <a:r>
              <a:rPr lang="ru-RU" altLang="ru-RU" sz="3600" b="1" dirty="0">
                <a:solidFill>
                  <a:srgbClr val="99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, направленная </a:t>
            </a:r>
            <a:r>
              <a:rPr lang="ru-RU" altLang="ru-RU" sz="3600" b="1" dirty="0" smtClean="0">
                <a:solidFill>
                  <a:srgbClr val="99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на</a:t>
            </a: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</a:pPr>
            <a:r>
              <a:rPr lang="ru-RU" altLang="ru-RU" sz="3600" b="1" dirty="0" smtClean="0">
                <a:solidFill>
                  <a:srgbClr val="99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</a:t>
            </a:r>
            <a:r>
              <a:rPr lang="ru-RU" altLang="ru-RU" sz="3600" b="1" dirty="0">
                <a:solidFill>
                  <a:srgbClr val="99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формирование </a:t>
            </a:r>
            <a:endParaRPr lang="ru-RU" altLang="ru-RU" sz="3600" b="1" dirty="0" smtClean="0">
              <a:solidFill>
                <a:srgbClr val="99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</a:pPr>
            <a:r>
              <a:rPr lang="ru-RU" altLang="ru-RU" sz="3600" b="1" dirty="0" smtClean="0">
                <a:solidFill>
                  <a:srgbClr val="99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творческой </a:t>
            </a:r>
            <a:r>
              <a:rPr lang="ru-RU" altLang="ru-RU" sz="3600" b="1" dirty="0">
                <a:solidFill>
                  <a:srgbClr val="99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интеллектуально </a:t>
            </a:r>
            <a:r>
              <a:rPr lang="ru-RU" altLang="ru-RU" sz="3600" b="1" dirty="0" smtClean="0">
                <a:solidFill>
                  <a:srgbClr val="99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и</a:t>
            </a: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</a:pPr>
            <a:r>
              <a:rPr lang="ru-RU" altLang="ru-RU" sz="3600" b="1" dirty="0" smtClean="0">
                <a:solidFill>
                  <a:srgbClr val="99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</a:t>
            </a:r>
            <a:r>
              <a:rPr lang="ru-RU" altLang="ru-RU" sz="3600" b="1" dirty="0">
                <a:solidFill>
                  <a:srgbClr val="99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социально развитой личности.</a:t>
            </a:r>
            <a:endParaRPr lang="ru-RU" altLang="ru-RU" sz="3600" b="1" dirty="0">
              <a:solidFill>
                <a:srgbClr val="99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049674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/>
              <a:t>Основные функции АРМ</a:t>
            </a:r>
            <a:br>
              <a:rPr lang="ru-RU" sz="5400" dirty="0" smtClean="0"/>
            </a:br>
            <a:r>
              <a:rPr lang="ru-RU" sz="5400" dirty="0" smtClean="0"/>
              <a:t>учителя начальных классов</a:t>
            </a:r>
            <a:endParaRPr lang="ru-RU" sz="5400" dirty="0"/>
          </a:p>
        </p:txBody>
      </p:sp>
      <p:pic>
        <p:nvPicPr>
          <p:cNvPr id="4" name="Picture 16" descr="j019538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668" y="4441920"/>
            <a:ext cx="1795882" cy="183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630" y="3256111"/>
            <a:ext cx="1511939" cy="157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117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9120" y="1299895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400" b="1" dirty="0" smtClean="0"/>
              <a:t>1.Выявление </a:t>
            </a:r>
            <a:r>
              <a:rPr lang="ru-RU" sz="4400" b="1" dirty="0"/>
              <a:t>исходного уровня знаний, умений учащихся, их индивидуальных </a:t>
            </a:r>
            <a:r>
              <a:rPr lang="ru-RU" sz="4400" b="1" dirty="0" smtClean="0"/>
              <a:t>способностей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449755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42900"/>
            <a:ext cx="8915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2.Подготовка </a:t>
            </a:r>
            <a:r>
              <a:rPr lang="ru-RU" sz="3600" b="1" dirty="0"/>
              <a:t>учебных материалов (текстов, учебных и контрольных заданий, карточек для индивидуальной работы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31454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42900"/>
            <a:ext cx="89154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/>
              <a:t>3.Предъявление </a:t>
            </a:r>
            <a:r>
              <a:rPr lang="ru-RU" sz="4400" b="1" dirty="0"/>
              <a:t>учебного материала и его адаптация по уровню сложности, темпу представления информации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910418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500" y="822961"/>
            <a:ext cx="85725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/>
              <a:t>4.Управление </a:t>
            </a:r>
            <a:r>
              <a:rPr lang="ru-RU" sz="4800" b="1" dirty="0"/>
              <a:t>познавательной деятельностью </a:t>
            </a:r>
            <a:r>
              <a:rPr lang="ru-RU" sz="4800" b="1" dirty="0" smtClean="0"/>
              <a:t>обучаемых</a:t>
            </a:r>
          </a:p>
          <a:p>
            <a:r>
              <a:rPr lang="ru-RU" sz="4800" b="1" dirty="0"/>
              <a:t>Определение показателей их работоспособности</a:t>
            </a:r>
            <a:r>
              <a:rPr lang="ru-RU" b="1" dirty="0"/>
              <a:t>;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2286908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Красный и фиолетовый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233</Words>
  <Application>Microsoft Office PowerPoint</Application>
  <PresentationFormat>Широкоэкранный</PresentationFormat>
  <Paragraphs>40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Tahoma</vt:lpstr>
      <vt:lpstr>Times New Roman</vt:lpstr>
      <vt:lpstr>Trebuchet MS</vt:lpstr>
      <vt:lpstr>Wingdings</vt:lpstr>
      <vt:lpstr>Wingdings 3</vt:lpstr>
      <vt:lpstr>Грань</vt:lpstr>
      <vt:lpstr>        Презентация : «Роль   автоматизированного рабочего места  учителя в информационной среде начальной школы»</vt:lpstr>
      <vt:lpstr>Презентация PowerPoint</vt:lpstr>
      <vt:lpstr>Презентация PowerPoint</vt:lpstr>
      <vt:lpstr>Презентация PowerPoint</vt:lpstr>
      <vt:lpstr>Основные функции АРМ учителя начальных классов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АРМ Положительные моменты</vt:lpstr>
      <vt:lpstr>АРМ Отрицательные моменты</vt:lpstr>
      <vt:lpstr>Благодарю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функции АРМа  учителя начальных классов:</dc:title>
  <dc:creator>Хлямина Сажида</dc:creator>
  <cp:lastModifiedBy>Хлямина Сажида</cp:lastModifiedBy>
  <cp:revision>6</cp:revision>
  <dcterms:created xsi:type="dcterms:W3CDTF">2014-11-21T23:22:04Z</dcterms:created>
  <dcterms:modified xsi:type="dcterms:W3CDTF">2014-11-22T10:02:33Z</dcterms:modified>
</cp:coreProperties>
</file>