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7307-0DD8-433B-8385-16397A70C9CE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B2087-5A80-4C27-AFA0-59BED6BB94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7307-0DD8-433B-8385-16397A70C9CE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B2087-5A80-4C27-AFA0-59BED6BB94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7307-0DD8-433B-8385-16397A70C9CE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B2087-5A80-4C27-AFA0-59BED6BB94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7307-0DD8-433B-8385-16397A70C9CE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B2087-5A80-4C27-AFA0-59BED6BB94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7307-0DD8-433B-8385-16397A70C9CE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B2087-5A80-4C27-AFA0-59BED6BB94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7307-0DD8-433B-8385-16397A70C9CE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B2087-5A80-4C27-AFA0-59BED6BB94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7307-0DD8-433B-8385-16397A70C9CE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B2087-5A80-4C27-AFA0-59BED6BB94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7307-0DD8-433B-8385-16397A70C9CE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B2087-5A80-4C27-AFA0-59BED6BB94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7307-0DD8-433B-8385-16397A70C9CE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B2087-5A80-4C27-AFA0-59BED6BB94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7307-0DD8-433B-8385-16397A70C9CE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B2087-5A80-4C27-AFA0-59BED6BB94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7307-0DD8-433B-8385-16397A70C9CE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ABB2087-5A80-4C27-AFA0-59BED6BB941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327307-0DD8-433B-8385-16397A70C9CE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BB2087-5A80-4C27-AFA0-59BED6BB941B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14356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Презентация к уроку алгебры по теме «Определение степени с натуральным показателем» для учащихся 7 класса 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929066"/>
            <a:ext cx="7854696" cy="17526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dirty="0" smtClean="0"/>
              <a:t>Мордовских Надежда Васильевна, </a:t>
            </a:r>
          </a:p>
          <a:p>
            <a:pPr algn="ctr"/>
            <a:r>
              <a:rPr lang="ru-RU" dirty="0" smtClean="0"/>
              <a:t>учитель  математики МБОУ Сарасинской СОШ</a:t>
            </a:r>
          </a:p>
          <a:p>
            <a:pPr algn="ctr"/>
            <a:r>
              <a:rPr lang="ru-RU" dirty="0" smtClean="0"/>
              <a:t>Алтайского района Алтайского края,</a:t>
            </a:r>
          </a:p>
          <a:p>
            <a:pPr algn="ctr"/>
            <a:r>
              <a:rPr lang="ru-RU" dirty="0" smtClean="0"/>
              <a:t>С. Сараса, алтайский район, Алтайский край,</a:t>
            </a:r>
          </a:p>
          <a:p>
            <a:pPr algn="ctr"/>
            <a:r>
              <a:rPr lang="ru-RU" dirty="0" smtClean="0"/>
              <a:t>2014 г.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Определение</a:t>
            </a:r>
            <a:endParaRPr lang="ru-RU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dirty="0" smtClean="0"/>
              <a:t>Степенью числа а с натуральным показателем </a:t>
            </a:r>
            <a:r>
              <a:rPr lang="en-US" sz="3600" dirty="0" smtClean="0"/>
              <a:t>n</a:t>
            </a:r>
            <a:r>
              <a:rPr lang="ru-RU" sz="3600" dirty="0" smtClean="0"/>
              <a:t>, большим 1, называется выражение а</a:t>
            </a:r>
            <a:r>
              <a:rPr lang="en-US" sz="3600" dirty="0" smtClean="0"/>
              <a:t>ⁿ</a:t>
            </a:r>
            <a:r>
              <a:rPr lang="ru-RU" sz="3600" dirty="0" smtClean="0"/>
              <a:t>, равное произведению </a:t>
            </a:r>
            <a:r>
              <a:rPr lang="en-US" sz="3600" dirty="0" smtClean="0"/>
              <a:t>n</a:t>
            </a:r>
            <a:r>
              <a:rPr lang="ru-RU" sz="3600" dirty="0" smtClean="0"/>
              <a:t> множителей, каждый из которых равен а. Степенью числа а с показателем 1 называется само число а</a:t>
            </a:r>
            <a:endParaRPr lang="ru-RU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Литература</a:t>
            </a:r>
            <a:endParaRPr lang="ru-RU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935480"/>
            <a:ext cx="8643998" cy="4389120"/>
          </a:xfrm>
        </p:spPr>
        <p:txBody>
          <a:bodyPr/>
          <a:lstStyle/>
          <a:p>
            <a:r>
              <a:rPr lang="ru-RU" dirty="0" smtClean="0"/>
              <a:t>Алгебра, 7 класс, учебник для общеобразовательных учреждений, авторы: Ю.Н. Макарычев, Н.Г. </a:t>
            </a:r>
            <a:r>
              <a:rPr lang="ru-RU" dirty="0" err="1" smtClean="0"/>
              <a:t>Миндюк</a:t>
            </a:r>
            <a:r>
              <a:rPr lang="ru-RU" dirty="0" smtClean="0"/>
              <a:t>, К.И. </a:t>
            </a:r>
            <a:r>
              <a:rPr lang="ru-RU" dirty="0" err="1" smtClean="0"/>
              <a:t>Нешков</a:t>
            </a:r>
            <a:r>
              <a:rPr lang="ru-RU" dirty="0" smtClean="0"/>
              <a:t>, С.Б. Суворова. Москва «Просвещение», 2011 г.</a:t>
            </a:r>
          </a:p>
          <a:p>
            <a:r>
              <a:rPr lang="ru-RU" dirty="0" smtClean="0"/>
              <a:t>Математика, 5-8 классы. Игровые технологии на уроках. Автор-составитель: И.Б. </a:t>
            </a:r>
            <a:r>
              <a:rPr lang="ru-RU" dirty="0" err="1" smtClean="0"/>
              <a:t>Ремчукова</a:t>
            </a:r>
            <a:r>
              <a:rPr lang="ru-RU" dirty="0" smtClean="0"/>
              <a:t>. Издательство «Учитель», 2007 г.</a:t>
            </a:r>
          </a:p>
          <a:p>
            <a:r>
              <a:rPr lang="ru-RU" dirty="0" smtClean="0"/>
              <a:t>Уроки алгебры в 7 классе. Авторы: В.И. Жохов, Л.Б. Крайнева.  Москва «Просвещение», 2014 г.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58" y="2500306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Устная работа</a:t>
            </a:r>
            <a:endParaRPr lang="ru-RU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500042"/>
            <a:ext cx="8305800" cy="60722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1) Среди функций, заданных формулами: 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у=х+0,5, </a:t>
            </a:r>
            <a:br>
              <a:rPr lang="ru-RU" sz="4800" dirty="0" smtClean="0"/>
            </a:br>
            <a:r>
              <a:rPr lang="ru-RU" sz="4800" dirty="0" smtClean="0"/>
              <a:t>у=-0,5х+4, </a:t>
            </a:r>
            <a:br>
              <a:rPr lang="ru-RU" sz="4800" dirty="0" smtClean="0"/>
            </a:br>
            <a:r>
              <a:rPr lang="ru-RU" sz="4800" dirty="0" smtClean="0"/>
              <a:t>у=5х-1, </a:t>
            </a:r>
            <a:br>
              <a:rPr lang="ru-RU" sz="4800" dirty="0" smtClean="0"/>
            </a:br>
            <a:r>
              <a:rPr lang="ru-RU" sz="4800" dirty="0" smtClean="0"/>
              <a:t>у=1+0,5х, </a:t>
            </a:r>
            <a:br>
              <a:rPr lang="ru-RU" sz="4800" dirty="0" smtClean="0"/>
            </a:br>
            <a:r>
              <a:rPr lang="ru-RU" sz="4800" dirty="0" smtClean="0"/>
              <a:t>у=1/2 </a:t>
            </a:r>
            <a:r>
              <a:rPr lang="ru-RU" sz="4800" dirty="0" err="1" smtClean="0"/>
              <a:t>х</a:t>
            </a:r>
            <a:r>
              <a:rPr lang="ru-RU" sz="4800" dirty="0" smtClean="0"/>
              <a:t> </a:t>
            </a:r>
            <a:br>
              <a:rPr lang="ru-RU" sz="4800" dirty="0" smtClean="0"/>
            </a:br>
            <a:r>
              <a:rPr lang="ru-RU" sz="4800" dirty="0" smtClean="0"/>
              <a:t>выделите те, графики которых параллельны графику функции </a:t>
            </a:r>
            <a:r>
              <a:rPr lang="ru-RU" sz="4800" b="1" dirty="0" smtClean="0">
                <a:solidFill>
                  <a:srgbClr val="FF0000"/>
                </a:solidFill>
              </a:rPr>
              <a:t>у=0,5х+4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857232"/>
            <a:ext cx="850112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2) Задайте формулой линейную функцию, график которой параллелен графику функции 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у=1,3х-7</a:t>
            </a:r>
            <a:r>
              <a:rPr lang="ru-RU" sz="4000" dirty="0" smtClean="0"/>
              <a:t> </a:t>
            </a:r>
          </a:p>
          <a:p>
            <a:pPr algn="ctr"/>
            <a:r>
              <a:rPr lang="ru-RU" sz="4000" dirty="0" smtClean="0"/>
              <a:t>и проходит через начало координат</a:t>
            </a:r>
            <a:endParaRPr lang="ru-RU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82868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3) Найдите значение:</a:t>
            </a:r>
          </a:p>
          <a:p>
            <a:pPr algn="ctr"/>
            <a:endParaRPr lang="ru-RU" sz="4000" dirty="0"/>
          </a:p>
          <a:p>
            <a:pPr algn="ctr"/>
            <a:r>
              <a:rPr lang="ru-RU" sz="4000" dirty="0"/>
              <a:t>а</a:t>
            </a:r>
            <a:r>
              <a:rPr lang="ru-RU" sz="4000" dirty="0" smtClean="0"/>
              <a:t>) 5²</a:t>
            </a:r>
          </a:p>
          <a:p>
            <a:pPr algn="ctr"/>
            <a:endParaRPr lang="ru-RU" sz="4000" dirty="0" smtClean="0"/>
          </a:p>
          <a:p>
            <a:pPr algn="ctr"/>
            <a:r>
              <a:rPr lang="ru-RU" sz="4000" dirty="0"/>
              <a:t>б</a:t>
            </a:r>
            <a:r>
              <a:rPr lang="ru-RU" sz="4000" dirty="0" smtClean="0"/>
              <a:t>) (-2)³</a:t>
            </a:r>
          </a:p>
          <a:p>
            <a:pPr algn="ctr"/>
            <a:endParaRPr lang="ru-RU" sz="4000" dirty="0" smtClean="0"/>
          </a:p>
          <a:p>
            <a:pPr algn="ctr"/>
            <a:r>
              <a:rPr lang="ru-RU" sz="4000" dirty="0"/>
              <a:t>в</a:t>
            </a:r>
            <a:r>
              <a:rPr lang="ru-RU" sz="4000" dirty="0" smtClean="0"/>
              <a:t>) (-4)²</a:t>
            </a:r>
          </a:p>
          <a:p>
            <a:pPr algn="ctr"/>
            <a:endParaRPr lang="ru-RU" sz="4000" dirty="0" smtClean="0"/>
          </a:p>
          <a:p>
            <a:pPr algn="ctr"/>
            <a:r>
              <a:rPr lang="ru-RU" sz="4000" dirty="0"/>
              <a:t>г</a:t>
            </a:r>
            <a:r>
              <a:rPr lang="ru-RU" sz="4000" dirty="0" smtClean="0"/>
              <a:t>) 3³</a:t>
            </a:r>
            <a:endParaRPr lang="ru-RU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Ответы</a:t>
            </a:r>
            <a:endParaRPr lang="ru-RU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ru-RU" sz="3200" b="1" dirty="0" smtClean="0"/>
              <a:t>1 задание</a:t>
            </a:r>
            <a:r>
              <a:rPr lang="ru-RU" sz="3200" dirty="0" smtClean="0"/>
              <a:t>:      </a:t>
            </a:r>
            <a:r>
              <a:rPr lang="ru-RU" sz="3600" dirty="0" smtClean="0"/>
              <a:t>у=1+0,5х</a:t>
            </a:r>
            <a:r>
              <a:rPr lang="ru-RU" sz="3600" dirty="0" smtClean="0"/>
              <a:t>, </a:t>
            </a:r>
            <a:r>
              <a:rPr lang="ru-RU" sz="3600" dirty="0" smtClean="0"/>
              <a:t>   у=1/2 </a:t>
            </a:r>
            <a:r>
              <a:rPr lang="ru-RU" sz="3600" dirty="0" err="1" smtClean="0"/>
              <a:t>х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2 задание</a:t>
            </a:r>
            <a:r>
              <a:rPr lang="ru-RU" sz="3200" dirty="0" smtClean="0"/>
              <a:t>:      у=1,3х</a:t>
            </a:r>
          </a:p>
          <a:p>
            <a:endParaRPr lang="ru-RU" sz="3200" dirty="0" smtClean="0"/>
          </a:p>
          <a:p>
            <a:r>
              <a:rPr lang="ru-RU" sz="3200" b="1" dirty="0" smtClean="0"/>
              <a:t>3 задание</a:t>
            </a:r>
            <a:r>
              <a:rPr lang="ru-RU" sz="3200" dirty="0" smtClean="0"/>
              <a:t>:    а) 25</a:t>
            </a:r>
          </a:p>
          <a:p>
            <a:pPr>
              <a:buNone/>
            </a:pPr>
            <a:r>
              <a:rPr lang="ru-RU" sz="3200" dirty="0" smtClean="0"/>
              <a:t> </a:t>
            </a:r>
            <a:r>
              <a:rPr lang="ru-RU" sz="3200" dirty="0" smtClean="0"/>
              <a:t>                     б) -8</a:t>
            </a:r>
          </a:p>
          <a:p>
            <a:pPr>
              <a:buNone/>
            </a:pPr>
            <a:r>
              <a:rPr lang="ru-RU" sz="3200" dirty="0" smtClean="0"/>
              <a:t> </a:t>
            </a:r>
            <a:r>
              <a:rPr lang="ru-RU" sz="3200" dirty="0" smtClean="0"/>
              <a:t>                     в) 16</a:t>
            </a:r>
          </a:p>
          <a:p>
            <a:pPr>
              <a:buNone/>
            </a:pPr>
            <a:r>
              <a:rPr lang="ru-RU" sz="3200" dirty="0" smtClean="0"/>
              <a:t> </a:t>
            </a:r>
            <a:r>
              <a:rPr lang="ru-RU" sz="3200" dirty="0" smtClean="0"/>
              <a:t>                     г) 27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Изучение нового материала</a:t>
            </a:r>
            <a:endParaRPr lang="ru-RU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9*9*9*9*9*9*9*9*9*9*9*9*9*9*9*9*9*9</a:t>
            </a:r>
          </a:p>
          <a:p>
            <a:r>
              <a:rPr lang="ru-RU" sz="3200" dirty="0" smtClean="0"/>
              <a:t>Много ли места занимает данный пример? Удобно ли его вычислять?</a:t>
            </a:r>
          </a:p>
          <a:p>
            <a:endParaRPr lang="ru-RU" sz="3200" dirty="0" smtClean="0"/>
          </a:p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Как быть?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86182" y="1571612"/>
            <a:ext cx="128588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500" b="1" dirty="0" smtClean="0"/>
              <a:t>9</a:t>
            </a:r>
            <a:endParaRPr lang="ru-RU" sz="115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786314" y="1714488"/>
            <a:ext cx="785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18</a:t>
            </a:r>
            <a:endParaRPr lang="ru-RU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1071538" y="3929066"/>
            <a:ext cx="7500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Девять в восемнадцатой степени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0034" y="857233"/>
            <a:ext cx="8215370" cy="5467368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sz="11500" dirty="0" smtClean="0"/>
              <a:t>5⁹</a:t>
            </a:r>
            <a:endParaRPr lang="ru-RU" sz="11500" dirty="0"/>
          </a:p>
        </p:txBody>
      </p:sp>
      <p:sp>
        <p:nvSpPr>
          <p:cNvPr id="5" name="TextBox 4"/>
          <p:cNvSpPr txBox="1"/>
          <p:nvPr/>
        </p:nvSpPr>
        <p:spPr>
          <a:xfrm>
            <a:off x="2285984" y="1357298"/>
            <a:ext cx="664373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/>
              <a:t>Показатель степени</a:t>
            </a:r>
          </a:p>
          <a:p>
            <a:r>
              <a:rPr lang="ru-RU" sz="2800" dirty="0" smtClean="0"/>
              <a:t>Показывает  количество  одинаковых  множителей</a:t>
            </a:r>
            <a:endParaRPr lang="ru-RU" sz="2000" dirty="0" smtClean="0"/>
          </a:p>
          <a:p>
            <a:endParaRPr lang="ru-RU" sz="20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1785918" y="1643050"/>
            <a:ext cx="500066" cy="214314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00166" y="3571876"/>
            <a:ext cx="7429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/>
              <a:t>Основание степени</a:t>
            </a:r>
          </a:p>
          <a:p>
            <a:r>
              <a:rPr lang="ru-RU" sz="2800" dirty="0" smtClean="0"/>
              <a:t>Число, которому  равен  каждый множитель</a:t>
            </a:r>
            <a:endParaRPr lang="ru-RU" sz="28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16200000" flipH="1">
            <a:off x="1035819" y="3464719"/>
            <a:ext cx="500066" cy="428628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209</TotalTime>
  <Words>260</Words>
  <Application>Microsoft Office PowerPoint</Application>
  <PresentationFormat>Экран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Презентация к уроку алгебры по теме «Определение степени с натуральным показателем» для учащихся 7 класса </vt:lpstr>
      <vt:lpstr>Устная работа</vt:lpstr>
      <vt:lpstr>1) Среди функций, заданных формулами:  у=х+0,5,  у=-0,5х+4,  у=5х-1,  у=1+0,5х,  у=1/2 х  выделите те, графики которых параллельны графику функции у=0,5х+4</vt:lpstr>
      <vt:lpstr>Слайд 4</vt:lpstr>
      <vt:lpstr>Слайд 5</vt:lpstr>
      <vt:lpstr>Ответы</vt:lpstr>
      <vt:lpstr>Изучение нового материала</vt:lpstr>
      <vt:lpstr>Слайд 8</vt:lpstr>
      <vt:lpstr>Слайд 9</vt:lpstr>
      <vt:lpstr>Определение</vt:lpstr>
      <vt:lpstr>Литература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26</cp:revision>
  <dcterms:created xsi:type="dcterms:W3CDTF">2014-11-23T10:43:16Z</dcterms:created>
  <dcterms:modified xsi:type="dcterms:W3CDTF">2014-11-23T14:12:49Z</dcterms:modified>
</cp:coreProperties>
</file>