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9" r:id="rId4"/>
    <p:sldId id="270" r:id="rId5"/>
    <p:sldId id="271" r:id="rId6"/>
    <p:sldId id="277" r:id="rId7"/>
    <p:sldId id="272" r:id="rId8"/>
    <p:sldId id="278" r:id="rId9"/>
    <p:sldId id="273" r:id="rId10"/>
    <p:sldId id="274" r:id="rId11"/>
    <p:sldId id="279" r:id="rId12"/>
    <p:sldId id="284" r:id="rId13"/>
    <p:sldId id="285" r:id="rId14"/>
    <p:sldId id="261" r:id="rId15"/>
    <p:sldId id="280" r:id="rId16"/>
    <p:sldId id="260" r:id="rId17"/>
    <p:sldId id="268" r:id="rId18"/>
    <p:sldId id="283" r:id="rId19"/>
    <p:sldId id="281" r:id="rId20"/>
    <p:sldId id="282" r:id="rId21"/>
    <p:sldId id="275" r:id="rId22"/>
    <p:sldId id="286" r:id="rId23"/>
    <p:sldId id="287" r:id="rId24"/>
    <p:sldId id="288" r:id="rId25"/>
    <p:sldId id="259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5EC8E-9D8B-4269-8545-E979199C430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8CD8B8-FB4B-40C1-AD47-B038765E538C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Косвенные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D066166-C820-49DF-8009-479F7B926475}" type="parTrans" cxnId="{07BFD0DE-17E8-4A23-8B3C-8BDEE7134DB7}">
      <dgm:prSet/>
      <dgm:spPr/>
      <dgm:t>
        <a:bodyPr/>
        <a:lstStyle/>
        <a:p>
          <a:endParaRPr lang="ru-RU"/>
        </a:p>
      </dgm:t>
    </dgm:pt>
    <dgm:pt modelId="{82EA51A5-931D-42D2-8229-1902B322C435}" type="sibTrans" cxnId="{07BFD0DE-17E8-4A23-8B3C-8BDEE7134DB7}">
      <dgm:prSet/>
      <dgm:spPr/>
      <dgm:t>
        <a:bodyPr/>
        <a:lstStyle/>
        <a:p>
          <a:endParaRPr lang="ru-RU"/>
        </a:p>
      </dgm:t>
    </dgm:pt>
    <dgm:pt modelId="{E3464A74-C2F8-4055-A1C6-787BF839CE9B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Налоги на товары и услуги, которые фактически оплачивает потребитель, т.к. они включены в цену товара.</a:t>
          </a:r>
          <a:endParaRPr lang="ru-RU" b="1" dirty="0">
            <a:latin typeface="Georgia" pitchFamily="18" charset="0"/>
          </a:endParaRPr>
        </a:p>
      </dgm:t>
    </dgm:pt>
    <dgm:pt modelId="{9ABB0176-F680-4F82-8F0E-262900658FFD}" type="parTrans" cxnId="{E8DB94F7-7A6E-43EE-BA64-79A703FB4514}">
      <dgm:prSet/>
      <dgm:spPr/>
      <dgm:t>
        <a:bodyPr/>
        <a:lstStyle/>
        <a:p>
          <a:endParaRPr lang="ru-RU"/>
        </a:p>
      </dgm:t>
    </dgm:pt>
    <dgm:pt modelId="{F10D6825-E268-4B07-AE1E-87C141664FF8}" type="sibTrans" cxnId="{E8DB94F7-7A6E-43EE-BA64-79A703FB4514}">
      <dgm:prSet/>
      <dgm:spPr/>
      <dgm:t>
        <a:bodyPr/>
        <a:lstStyle/>
        <a:p>
          <a:endParaRPr lang="ru-RU"/>
        </a:p>
      </dgm:t>
    </dgm:pt>
    <dgm:pt modelId="{892BFD5B-C92A-41EB-880A-1AB03BA592C2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Прямые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A66A69BF-1E24-4050-8637-F162F73A4453}" type="parTrans" cxnId="{F79CE092-33A5-4E5B-BC7E-CA849ABD2E08}">
      <dgm:prSet/>
      <dgm:spPr/>
      <dgm:t>
        <a:bodyPr/>
        <a:lstStyle/>
        <a:p>
          <a:endParaRPr lang="ru-RU"/>
        </a:p>
      </dgm:t>
    </dgm:pt>
    <dgm:pt modelId="{A3C9464D-E85F-4BB4-9A92-C6E713331BB9}" type="sibTrans" cxnId="{F79CE092-33A5-4E5B-BC7E-CA849ABD2E08}">
      <dgm:prSet/>
      <dgm:spPr/>
      <dgm:t>
        <a:bodyPr/>
        <a:lstStyle/>
        <a:p>
          <a:endParaRPr lang="ru-RU"/>
        </a:p>
      </dgm:t>
    </dgm:pt>
    <dgm:pt modelId="{B82D3BFD-5152-4507-8B25-DF8065F66E3E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Налогоплательщик платит данные налоги непосредственно с дохода или имущества.   </a:t>
          </a:r>
          <a:endParaRPr lang="ru-RU" b="1" dirty="0">
            <a:latin typeface="Georgia" pitchFamily="18" charset="0"/>
          </a:endParaRPr>
        </a:p>
      </dgm:t>
    </dgm:pt>
    <dgm:pt modelId="{2ABDE6E3-2B5F-4DEB-971E-A23AC9AE8D4A}" type="parTrans" cxnId="{7739A886-1CCC-4581-A890-8B995876F756}">
      <dgm:prSet/>
      <dgm:spPr/>
      <dgm:t>
        <a:bodyPr/>
        <a:lstStyle/>
        <a:p>
          <a:endParaRPr lang="ru-RU"/>
        </a:p>
      </dgm:t>
    </dgm:pt>
    <dgm:pt modelId="{FDEF9CEC-2024-4675-9EA7-59D70A25D17A}" type="sibTrans" cxnId="{7739A886-1CCC-4581-A890-8B995876F756}">
      <dgm:prSet/>
      <dgm:spPr/>
      <dgm:t>
        <a:bodyPr/>
        <a:lstStyle/>
        <a:p>
          <a:endParaRPr lang="ru-RU"/>
        </a:p>
      </dgm:t>
    </dgm:pt>
    <dgm:pt modelId="{4F33EFC1-2625-405A-9D38-6AD4FC44F777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Все остальные налоги.</a:t>
          </a:r>
          <a:endParaRPr lang="ru-RU" b="1" dirty="0">
            <a:latin typeface="Georgia" pitchFamily="18" charset="0"/>
          </a:endParaRPr>
        </a:p>
      </dgm:t>
    </dgm:pt>
    <dgm:pt modelId="{64DD107E-D953-44BC-A0D3-7945879B4A28}" type="parTrans" cxnId="{10B43CD6-3FBE-4D9A-AC2D-EB687776F3F6}">
      <dgm:prSet/>
      <dgm:spPr/>
      <dgm:t>
        <a:bodyPr/>
        <a:lstStyle/>
        <a:p>
          <a:endParaRPr lang="ru-RU"/>
        </a:p>
      </dgm:t>
    </dgm:pt>
    <dgm:pt modelId="{46F38B0E-9CDF-4EAA-8DCC-2CAAFC18E379}" type="sibTrans" cxnId="{10B43CD6-3FBE-4D9A-AC2D-EB687776F3F6}">
      <dgm:prSet/>
      <dgm:spPr/>
      <dgm:t>
        <a:bodyPr/>
        <a:lstStyle/>
        <a:p>
          <a:endParaRPr lang="ru-RU"/>
        </a:p>
      </dgm:t>
    </dgm:pt>
    <dgm:pt modelId="{F846C956-621E-423D-BFB8-F392EFD81CBE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Например, акциз, НДС, таможенная пошлина</a:t>
          </a:r>
          <a:r>
            <a:rPr lang="ru-RU" dirty="0" smtClean="0">
              <a:latin typeface="Georgia" pitchFamily="18" charset="0"/>
            </a:rPr>
            <a:t>.</a:t>
          </a:r>
          <a:endParaRPr lang="ru-RU" dirty="0">
            <a:latin typeface="Georgia" pitchFamily="18" charset="0"/>
          </a:endParaRPr>
        </a:p>
      </dgm:t>
    </dgm:pt>
    <dgm:pt modelId="{0AB48C64-4311-4063-AB5E-47040E6AC13B}" type="parTrans" cxnId="{3EDC209A-9230-4A49-A68D-44E8F355D005}">
      <dgm:prSet/>
      <dgm:spPr/>
      <dgm:t>
        <a:bodyPr/>
        <a:lstStyle/>
        <a:p>
          <a:endParaRPr lang="ru-RU"/>
        </a:p>
      </dgm:t>
    </dgm:pt>
    <dgm:pt modelId="{ED958E8B-105C-4A64-8854-7519E9DA04A1}" type="sibTrans" cxnId="{3EDC209A-9230-4A49-A68D-44E8F355D005}">
      <dgm:prSet/>
      <dgm:spPr/>
      <dgm:t>
        <a:bodyPr/>
        <a:lstStyle/>
        <a:p>
          <a:endParaRPr lang="ru-RU"/>
        </a:p>
      </dgm:t>
    </dgm:pt>
    <dgm:pt modelId="{98E541EA-7460-45BE-BF4A-7B1187856A4D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b="1" dirty="0">
            <a:latin typeface="Georgia" pitchFamily="18" charset="0"/>
          </a:endParaRPr>
        </a:p>
      </dgm:t>
    </dgm:pt>
    <dgm:pt modelId="{6D385AC9-679C-4F67-B2FD-3D1570851251}" type="parTrans" cxnId="{05D1D370-5873-4184-95AA-D57B6A0E57A5}">
      <dgm:prSet/>
      <dgm:spPr/>
      <dgm:t>
        <a:bodyPr/>
        <a:lstStyle/>
        <a:p>
          <a:endParaRPr lang="ru-RU"/>
        </a:p>
      </dgm:t>
    </dgm:pt>
    <dgm:pt modelId="{D03E5922-BE1D-4E5A-B902-30BEBB40D92E}" type="sibTrans" cxnId="{05D1D370-5873-4184-95AA-D57B6A0E57A5}">
      <dgm:prSet/>
      <dgm:spPr/>
      <dgm:t>
        <a:bodyPr/>
        <a:lstStyle/>
        <a:p>
          <a:endParaRPr lang="ru-RU"/>
        </a:p>
      </dgm:t>
    </dgm:pt>
    <dgm:pt modelId="{3E30B1CA-874E-4645-B966-12B29BB816F8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b="1" dirty="0">
            <a:latin typeface="Georgia" pitchFamily="18" charset="0"/>
          </a:endParaRPr>
        </a:p>
      </dgm:t>
    </dgm:pt>
    <dgm:pt modelId="{F3856E16-8401-45CC-BEFB-42FF32BCF1FC}" type="parTrans" cxnId="{62FBC40C-522B-4AC7-A1A4-1562AB9783CF}">
      <dgm:prSet/>
      <dgm:spPr/>
      <dgm:t>
        <a:bodyPr/>
        <a:lstStyle/>
        <a:p>
          <a:endParaRPr lang="ru-RU"/>
        </a:p>
      </dgm:t>
    </dgm:pt>
    <dgm:pt modelId="{2E4371DC-C076-46D8-8E43-787142214754}" type="sibTrans" cxnId="{62FBC40C-522B-4AC7-A1A4-1562AB9783CF}">
      <dgm:prSet/>
      <dgm:spPr/>
      <dgm:t>
        <a:bodyPr/>
        <a:lstStyle/>
        <a:p>
          <a:endParaRPr lang="ru-RU"/>
        </a:p>
      </dgm:t>
    </dgm:pt>
    <dgm:pt modelId="{718EA22A-346E-45C3-84E9-01A454513B7C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b="1" dirty="0">
            <a:latin typeface="Georgia" pitchFamily="18" charset="0"/>
          </a:endParaRPr>
        </a:p>
      </dgm:t>
    </dgm:pt>
    <dgm:pt modelId="{58F70830-1B3F-493A-9F52-C9FD8BED3D65}" type="parTrans" cxnId="{922CD2C5-44A4-4E6D-B8F8-0779384A2721}">
      <dgm:prSet/>
      <dgm:spPr/>
      <dgm:t>
        <a:bodyPr/>
        <a:lstStyle/>
        <a:p>
          <a:endParaRPr lang="ru-RU"/>
        </a:p>
      </dgm:t>
    </dgm:pt>
    <dgm:pt modelId="{C943DC68-3922-4827-93E9-513B7A71A654}" type="sibTrans" cxnId="{922CD2C5-44A4-4E6D-B8F8-0779384A2721}">
      <dgm:prSet/>
      <dgm:spPr/>
      <dgm:t>
        <a:bodyPr/>
        <a:lstStyle/>
        <a:p>
          <a:endParaRPr lang="ru-RU"/>
        </a:p>
      </dgm:t>
    </dgm:pt>
    <dgm:pt modelId="{2873E522-281E-411A-A6A3-7D7ADF0CDC93}" type="pres">
      <dgm:prSet presAssocID="{6E55EC8E-9D8B-4269-8545-E979199C43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3896F-EE88-4D0E-8652-6093CD99789D}" type="pres">
      <dgm:prSet presAssocID="{698CD8B8-FB4B-40C1-AD47-B038765E538C}" presName="composite" presStyleCnt="0"/>
      <dgm:spPr/>
    </dgm:pt>
    <dgm:pt modelId="{D85BE302-8FC1-4166-8512-D87C360D41BA}" type="pres">
      <dgm:prSet presAssocID="{698CD8B8-FB4B-40C1-AD47-B038765E53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76A99-D5EF-4524-BDC6-D58FCBA0D880}" type="pres">
      <dgm:prSet presAssocID="{698CD8B8-FB4B-40C1-AD47-B038765E538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9E2F3-00CF-4342-9DA7-CB14AA379FF5}" type="pres">
      <dgm:prSet presAssocID="{82EA51A5-931D-42D2-8229-1902B322C435}" presName="space" presStyleCnt="0"/>
      <dgm:spPr/>
    </dgm:pt>
    <dgm:pt modelId="{990B8F7D-E2A0-463B-BFE8-03C6987B7F3E}" type="pres">
      <dgm:prSet presAssocID="{892BFD5B-C92A-41EB-880A-1AB03BA592C2}" presName="composite" presStyleCnt="0"/>
      <dgm:spPr/>
    </dgm:pt>
    <dgm:pt modelId="{EBE3A453-9867-43CC-82A8-B5389EED147A}" type="pres">
      <dgm:prSet presAssocID="{892BFD5B-C92A-41EB-880A-1AB03BA592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9CB7F-E6FE-4E53-8016-5C27C53C0A95}" type="pres">
      <dgm:prSet presAssocID="{892BFD5B-C92A-41EB-880A-1AB03BA592C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BE2E0-51F8-446A-9D9C-6FD53372FED3}" type="presOf" srcId="{98E541EA-7460-45BE-BF4A-7B1187856A4D}" destId="{53376A99-D5EF-4524-BDC6-D58FCBA0D880}" srcOrd="0" destOrd="1" presId="urn:microsoft.com/office/officeart/2005/8/layout/hList1"/>
    <dgm:cxn modelId="{F79CE092-33A5-4E5B-BC7E-CA849ABD2E08}" srcId="{6E55EC8E-9D8B-4269-8545-E979199C430D}" destId="{892BFD5B-C92A-41EB-880A-1AB03BA592C2}" srcOrd="1" destOrd="0" parTransId="{A66A69BF-1E24-4050-8637-F162F73A4453}" sibTransId="{A3C9464D-E85F-4BB4-9A92-C6E713331BB9}"/>
    <dgm:cxn modelId="{10B43CD6-3FBE-4D9A-AC2D-EB687776F3F6}" srcId="{892BFD5B-C92A-41EB-880A-1AB03BA592C2}" destId="{4F33EFC1-2625-405A-9D38-6AD4FC44F777}" srcOrd="3" destOrd="0" parTransId="{64DD107E-D953-44BC-A0D3-7945879B4A28}" sibTransId="{46F38B0E-9CDF-4EAA-8DCC-2CAAFC18E379}"/>
    <dgm:cxn modelId="{922CD2C5-44A4-4E6D-B8F8-0779384A2721}" srcId="{892BFD5B-C92A-41EB-880A-1AB03BA592C2}" destId="{718EA22A-346E-45C3-84E9-01A454513B7C}" srcOrd="1" destOrd="0" parTransId="{58F70830-1B3F-493A-9F52-C9FD8BED3D65}" sibTransId="{C943DC68-3922-4827-93E9-513B7A71A654}"/>
    <dgm:cxn modelId="{1280C2C5-6F15-4BFE-AEEE-9B734A581421}" type="presOf" srcId="{F846C956-621E-423D-BFB8-F392EFD81CBE}" destId="{53376A99-D5EF-4524-BDC6-D58FCBA0D880}" srcOrd="0" destOrd="2" presId="urn:microsoft.com/office/officeart/2005/8/layout/hList1"/>
    <dgm:cxn modelId="{3EDC209A-9230-4A49-A68D-44E8F355D005}" srcId="{698CD8B8-FB4B-40C1-AD47-B038765E538C}" destId="{F846C956-621E-423D-BFB8-F392EFD81CBE}" srcOrd="2" destOrd="0" parTransId="{0AB48C64-4311-4063-AB5E-47040E6AC13B}" sibTransId="{ED958E8B-105C-4A64-8854-7519E9DA04A1}"/>
    <dgm:cxn modelId="{860A0779-4A5E-447F-AD99-8C4D596FAB3D}" type="presOf" srcId="{B82D3BFD-5152-4507-8B25-DF8065F66E3E}" destId="{CC09CB7F-E6FE-4E53-8016-5C27C53C0A95}" srcOrd="0" destOrd="0" presId="urn:microsoft.com/office/officeart/2005/8/layout/hList1"/>
    <dgm:cxn modelId="{3F5EBCBF-3058-4258-8412-4CA4E911DA11}" type="presOf" srcId="{E3464A74-C2F8-4055-A1C6-787BF839CE9B}" destId="{53376A99-D5EF-4524-BDC6-D58FCBA0D880}" srcOrd="0" destOrd="0" presId="urn:microsoft.com/office/officeart/2005/8/layout/hList1"/>
    <dgm:cxn modelId="{0725E3A7-C635-4122-B454-44095127E251}" type="presOf" srcId="{6E55EC8E-9D8B-4269-8545-E979199C430D}" destId="{2873E522-281E-411A-A6A3-7D7ADF0CDC93}" srcOrd="0" destOrd="0" presId="urn:microsoft.com/office/officeart/2005/8/layout/hList1"/>
    <dgm:cxn modelId="{62FBC40C-522B-4AC7-A1A4-1562AB9783CF}" srcId="{892BFD5B-C92A-41EB-880A-1AB03BA592C2}" destId="{3E30B1CA-874E-4645-B966-12B29BB816F8}" srcOrd="2" destOrd="0" parTransId="{F3856E16-8401-45CC-BEFB-42FF32BCF1FC}" sibTransId="{2E4371DC-C076-46D8-8E43-787142214754}"/>
    <dgm:cxn modelId="{6DF5E025-ED11-4F92-80A3-200C28638435}" type="presOf" srcId="{698CD8B8-FB4B-40C1-AD47-B038765E538C}" destId="{D85BE302-8FC1-4166-8512-D87C360D41BA}" srcOrd="0" destOrd="0" presId="urn:microsoft.com/office/officeart/2005/8/layout/hList1"/>
    <dgm:cxn modelId="{7C081A65-C85D-4BE9-895B-45333028D422}" type="presOf" srcId="{3E30B1CA-874E-4645-B966-12B29BB816F8}" destId="{CC09CB7F-E6FE-4E53-8016-5C27C53C0A95}" srcOrd="0" destOrd="2" presId="urn:microsoft.com/office/officeart/2005/8/layout/hList1"/>
    <dgm:cxn modelId="{7739A886-1CCC-4581-A890-8B995876F756}" srcId="{892BFD5B-C92A-41EB-880A-1AB03BA592C2}" destId="{B82D3BFD-5152-4507-8B25-DF8065F66E3E}" srcOrd="0" destOrd="0" parTransId="{2ABDE6E3-2B5F-4DEB-971E-A23AC9AE8D4A}" sibTransId="{FDEF9CEC-2024-4675-9EA7-59D70A25D17A}"/>
    <dgm:cxn modelId="{07BFD0DE-17E8-4A23-8B3C-8BDEE7134DB7}" srcId="{6E55EC8E-9D8B-4269-8545-E979199C430D}" destId="{698CD8B8-FB4B-40C1-AD47-B038765E538C}" srcOrd="0" destOrd="0" parTransId="{AD066166-C820-49DF-8009-479F7B926475}" sibTransId="{82EA51A5-931D-42D2-8229-1902B322C435}"/>
    <dgm:cxn modelId="{1526C336-F553-4DBE-B0EE-4EDE7215380C}" type="presOf" srcId="{892BFD5B-C92A-41EB-880A-1AB03BA592C2}" destId="{EBE3A453-9867-43CC-82A8-B5389EED147A}" srcOrd="0" destOrd="0" presId="urn:microsoft.com/office/officeart/2005/8/layout/hList1"/>
    <dgm:cxn modelId="{E8DB94F7-7A6E-43EE-BA64-79A703FB4514}" srcId="{698CD8B8-FB4B-40C1-AD47-B038765E538C}" destId="{E3464A74-C2F8-4055-A1C6-787BF839CE9B}" srcOrd="0" destOrd="0" parTransId="{9ABB0176-F680-4F82-8F0E-262900658FFD}" sibTransId="{F10D6825-E268-4B07-AE1E-87C141664FF8}"/>
    <dgm:cxn modelId="{35BFD98C-1B62-4833-A3F6-1192909F0343}" type="presOf" srcId="{718EA22A-346E-45C3-84E9-01A454513B7C}" destId="{CC09CB7F-E6FE-4E53-8016-5C27C53C0A95}" srcOrd="0" destOrd="1" presId="urn:microsoft.com/office/officeart/2005/8/layout/hList1"/>
    <dgm:cxn modelId="{05D1D370-5873-4184-95AA-D57B6A0E57A5}" srcId="{698CD8B8-FB4B-40C1-AD47-B038765E538C}" destId="{98E541EA-7460-45BE-BF4A-7B1187856A4D}" srcOrd="1" destOrd="0" parTransId="{6D385AC9-679C-4F67-B2FD-3D1570851251}" sibTransId="{D03E5922-BE1D-4E5A-B902-30BEBB40D92E}"/>
    <dgm:cxn modelId="{F75923A2-57A3-4801-8783-7B5ADF20B122}" type="presOf" srcId="{4F33EFC1-2625-405A-9D38-6AD4FC44F777}" destId="{CC09CB7F-E6FE-4E53-8016-5C27C53C0A95}" srcOrd="0" destOrd="3" presId="urn:microsoft.com/office/officeart/2005/8/layout/hList1"/>
    <dgm:cxn modelId="{D03E6229-07C0-4858-B63D-98A9B8A53103}" type="presParOf" srcId="{2873E522-281E-411A-A6A3-7D7ADF0CDC93}" destId="{5A33896F-EE88-4D0E-8652-6093CD99789D}" srcOrd="0" destOrd="0" presId="urn:microsoft.com/office/officeart/2005/8/layout/hList1"/>
    <dgm:cxn modelId="{24A42527-B88F-458D-92D3-ED5013EE129D}" type="presParOf" srcId="{5A33896F-EE88-4D0E-8652-6093CD99789D}" destId="{D85BE302-8FC1-4166-8512-D87C360D41BA}" srcOrd="0" destOrd="0" presId="urn:microsoft.com/office/officeart/2005/8/layout/hList1"/>
    <dgm:cxn modelId="{49EDE0F7-315F-45CA-9C9A-AFFB0943913F}" type="presParOf" srcId="{5A33896F-EE88-4D0E-8652-6093CD99789D}" destId="{53376A99-D5EF-4524-BDC6-D58FCBA0D880}" srcOrd="1" destOrd="0" presId="urn:microsoft.com/office/officeart/2005/8/layout/hList1"/>
    <dgm:cxn modelId="{E0A08C9F-E5D6-445A-A862-FC0EA0FD3D68}" type="presParOf" srcId="{2873E522-281E-411A-A6A3-7D7ADF0CDC93}" destId="{38F9E2F3-00CF-4342-9DA7-CB14AA379FF5}" srcOrd="1" destOrd="0" presId="urn:microsoft.com/office/officeart/2005/8/layout/hList1"/>
    <dgm:cxn modelId="{7CCFD317-6FB5-4DB5-9FA9-B1625880A381}" type="presParOf" srcId="{2873E522-281E-411A-A6A3-7D7ADF0CDC93}" destId="{990B8F7D-E2A0-463B-BFE8-03C6987B7F3E}" srcOrd="2" destOrd="0" presId="urn:microsoft.com/office/officeart/2005/8/layout/hList1"/>
    <dgm:cxn modelId="{23815764-004A-40C5-89CB-F8E1CFDC6E6A}" type="presParOf" srcId="{990B8F7D-E2A0-463B-BFE8-03C6987B7F3E}" destId="{EBE3A453-9867-43CC-82A8-B5389EED147A}" srcOrd="0" destOrd="0" presId="urn:microsoft.com/office/officeart/2005/8/layout/hList1"/>
    <dgm:cxn modelId="{D432415D-4F84-4434-8DDF-3D67D870C23A}" type="presParOf" srcId="{990B8F7D-E2A0-463B-BFE8-03C6987B7F3E}" destId="{CC09CB7F-E6FE-4E53-8016-5C27C53C0A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5BE302-8FC1-4166-8512-D87C360D41BA}">
      <dsp:nvSpPr>
        <dsp:cNvPr id="0" name=""/>
        <dsp:cNvSpPr/>
      </dsp:nvSpPr>
      <dsp:spPr>
        <a:xfrm>
          <a:off x="37" y="213839"/>
          <a:ext cx="3600364" cy="633600"/>
        </a:xfrm>
        <a:prstGeom prst="rect">
          <a:avLst/>
        </a:prstGeom>
        <a:solidFill>
          <a:srgbClr val="C0000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Косвенные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" y="213839"/>
        <a:ext cx="3600364" cy="633600"/>
      </dsp:txXfrm>
    </dsp:sp>
    <dsp:sp modelId="{53376A99-D5EF-4524-BDC6-D58FCBA0D880}">
      <dsp:nvSpPr>
        <dsp:cNvPr id="0" name=""/>
        <dsp:cNvSpPr/>
      </dsp:nvSpPr>
      <dsp:spPr>
        <a:xfrm>
          <a:off x="37" y="847439"/>
          <a:ext cx="3600364" cy="356300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Georgia" pitchFamily="18" charset="0"/>
            </a:rPr>
            <a:t>Налоги на товары и услуги, которые фактически оплачивает потребитель, т.к. они включены в цену товара.</a:t>
          </a: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Georgia" pitchFamily="18" charset="0"/>
            </a:rPr>
            <a:t>Например, акциз, НДС, таможенная пошлина</a:t>
          </a:r>
          <a:r>
            <a:rPr lang="ru-RU" sz="2200" kern="1200" dirty="0" smtClean="0">
              <a:latin typeface="Georgia" pitchFamily="18" charset="0"/>
            </a:rPr>
            <a:t>.</a:t>
          </a:r>
          <a:endParaRPr lang="ru-RU" sz="2200" kern="1200" dirty="0">
            <a:latin typeface="Georgia" pitchFamily="18" charset="0"/>
          </a:endParaRPr>
        </a:p>
      </dsp:txBody>
      <dsp:txXfrm>
        <a:off x="37" y="847439"/>
        <a:ext cx="3600364" cy="3563009"/>
      </dsp:txXfrm>
    </dsp:sp>
    <dsp:sp modelId="{EBE3A453-9867-43CC-82A8-B5389EED147A}">
      <dsp:nvSpPr>
        <dsp:cNvPr id="0" name=""/>
        <dsp:cNvSpPr/>
      </dsp:nvSpPr>
      <dsp:spPr>
        <a:xfrm>
          <a:off x="4104453" y="213839"/>
          <a:ext cx="3600364" cy="633600"/>
        </a:xfrm>
        <a:prstGeom prst="rect">
          <a:avLst/>
        </a:prstGeom>
        <a:solidFill>
          <a:srgbClr val="C0000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Прямые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04453" y="213839"/>
        <a:ext cx="3600364" cy="633600"/>
      </dsp:txXfrm>
    </dsp:sp>
    <dsp:sp modelId="{CC09CB7F-E6FE-4E53-8016-5C27C53C0A95}">
      <dsp:nvSpPr>
        <dsp:cNvPr id="0" name=""/>
        <dsp:cNvSpPr/>
      </dsp:nvSpPr>
      <dsp:spPr>
        <a:xfrm>
          <a:off x="4104453" y="847439"/>
          <a:ext cx="3600364" cy="356300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Georgia" pitchFamily="18" charset="0"/>
            </a:rPr>
            <a:t>Налогоплательщик платит данные налоги непосредственно с дохода или имущества.   </a:t>
          </a: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>
            <a:latin typeface="Georgia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Georgia" pitchFamily="18" charset="0"/>
            </a:rPr>
            <a:t>Все остальные налоги.</a:t>
          </a:r>
          <a:endParaRPr lang="ru-RU" sz="2200" b="1" kern="1200" dirty="0">
            <a:latin typeface="Georgia" pitchFamily="18" charset="0"/>
          </a:endParaRPr>
        </a:p>
      </dsp:txBody>
      <dsp:txXfrm>
        <a:off x="4104453" y="847439"/>
        <a:ext cx="3600364" cy="3563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61EE-E1EB-44C9-B898-8BC916A6E1B1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6D462-ECE8-45E1-8A4B-2A69E1FF2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6D462-ECE8-45E1-8A4B-2A69E1FF20F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orexaw.com/TERMs/Economic_terms_and_concepts/Accounting_and_Taxes/l391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rezentacii.com/po_ekonomike/4695-nalogi-i-byudzhet.html" TargetMode="External"/><Relationship Id="rId4" Type="http://schemas.openxmlformats.org/officeDocument/2006/relationships/hyperlink" Target="http://ppt4web.ru/ehkonomika/nalogi-sushhnost-vidy-klassifikacija-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285728"/>
            <a:ext cx="40398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Налоги</a:t>
            </a:r>
            <a:endParaRPr lang="ru-RU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5534561"/>
            <a:ext cx="707233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Подготовила: Короткова Ирина Викторовна</a:t>
            </a:r>
          </a:p>
          <a:p>
            <a:r>
              <a:rPr lang="ru-RU" sz="2000" b="1" dirty="0" smtClean="0"/>
              <a:t>учитель истории </a:t>
            </a:r>
            <a:r>
              <a:rPr lang="ru-RU" sz="2000" b="1" dirty="0" smtClean="0"/>
              <a:t>и обществознания  </a:t>
            </a:r>
            <a:r>
              <a:rPr lang="ru-RU" sz="2000" b="1" dirty="0" smtClean="0"/>
              <a:t>МОУ </a:t>
            </a:r>
            <a:r>
              <a:rPr lang="ru-RU" sz="2000" b="1" dirty="0" smtClean="0"/>
              <a:t>«Средняя общеобразовательная школа </a:t>
            </a:r>
            <a:r>
              <a:rPr lang="ru-RU" sz="2000" b="1" dirty="0" smtClean="0"/>
              <a:t>№ 28», г. Саранск </a:t>
            </a:r>
            <a:r>
              <a:rPr lang="ru-RU" sz="2000" b="1" dirty="0" smtClean="0"/>
              <a:t>Республики Мордовия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налогов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71546"/>
            <a:ext cx="8286808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Косвенные налоги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взимаются при приобретении материальных благ и входят в цену, уплачиваемую за товар покупателем (налог на добавленную стоимость, таможенные пошлины). Они возложены на конечного потребителя вне зависимости от его реального дохода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12463986_mo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500570"/>
            <a:ext cx="3238496" cy="215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2" y="71414"/>
            <a:ext cx="8672546" cy="12858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Функции налогов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8215370" cy="4429156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Регулирующая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Распределительная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Фискальная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eriod"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Контрольная (социальная)</a:t>
            </a:r>
          </a:p>
        </p:txBody>
      </p:sp>
      <p:pic>
        <p:nvPicPr>
          <p:cNvPr id="9" name="Рисунок 8" descr="Кошель с монет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00504"/>
            <a:ext cx="38100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alogi-arche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1142984"/>
            <a:ext cx="35433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1000108"/>
            <a:ext cx="8712968" cy="545436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Регулирующая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проявляется в использовании налогов в целях организации социальной и хозяйственной жизни в стране.    Регулирующая функция может быть стимулирующей (предоставление льгот)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дестимулирующей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(повышение налоговых ставок).</a:t>
            </a:r>
          </a:p>
          <a:p>
            <a:pPr algn="just">
              <a:lnSpc>
                <a:spcPct val="12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Распределительная (социальная)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налоги происходит передача средств в пользу более слабых и незащищенных категорий граждан за счет возложения налогового бремени на более сильные категории населения.</a:t>
            </a:r>
          </a:p>
          <a:p>
            <a:pPr algn="just">
              <a:lnSpc>
                <a:spcPct val="12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7172" y="71414"/>
            <a:ext cx="8672546" cy="128588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Функции налогов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Picture 2" descr="http://akruskos.ru/wp-content/uploads/2013/05/Depositphotos_540996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179223"/>
            <a:ext cx="3357554" cy="167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857232"/>
            <a:ext cx="8712968" cy="574012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0000" algn="just">
              <a:spcBef>
                <a:spcPts val="0"/>
              </a:spcBef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Фискальная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(от слова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фискус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– государственная) проявляется в формировании финансовых ресурсов государства. Обеспечение государства финансовыми ресурсами для  содержания государственного аппарата;</a:t>
            </a:r>
          </a:p>
          <a:p>
            <a:pPr marL="3600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содержания объектов здравоохранения, образования;</a:t>
            </a:r>
          </a:p>
          <a:p>
            <a:pPr marL="3600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покрытия расходов на охрану окружающей среды, строительство государственных сооружений;</a:t>
            </a:r>
          </a:p>
          <a:p>
            <a:pPr marL="3600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развития науки, техники и культуры.</a:t>
            </a:r>
          </a:p>
          <a:p>
            <a:pPr marL="514350" indent="-514350">
              <a:lnSpc>
                <a:spcPct val="12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Контрольная -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проявляется в том, что государство через налоги контролирует финансово-хозяйственную деятельность организаций и граждан, источники их доходов и расходов. </a:t>
            </a:r>
          </a:p>
          <a:p>
            <a:pPr marL="360000"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7172" y="71414"/>
            <a:ext cx="8672546" cy="128588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Функции налогов</a:t>
            </a:r>
            <a:endParaRPr kumimoji="0" lang="ru-RU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Рисунок 3" descr="1353296860_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7367" y="5145792"/>
            <a:ext cx="3046633" cy="171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ункции налог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8501122" cy="5701323"/>
          </a:xfrm>
          <a:prstGeom prst="rect">
            <a:avLst/>
          </a:prstGeom>
        </p:spPr>
      </p:pic>
      <p:pic>
        <p:nvPicPr>
          <p:cNvPr id="3" name="Рисунок 2" descr="menedzher-po-razvitiyu-biznesa-obyazannosti-chem-zanimaetsya-menedzher-po-razvitiyu-biznesa_menedzher-po-razvitiyu-biznesa-obyazannosti-chem-zanimaetsya-menedzher-po-razvitiyu-bizne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44" y="0"/>
            <a:ext cx="1500188" cy="15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налогов в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РФ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142984"/>
            <a:ext cx="71438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Федеральные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Региональные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MUh_1OyCf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3214686"/>
            <a:ext cx="6121416" cy="361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лог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413558" cy="5500726"/>
          </a:xfrm>
          <a:prstGeom prst="rect">
            <a:avLst/>
          </a:prstGeom>
        </p:spPr>
      </p:pic>
      <p:pic>
        <p:nvPicPr>
          <p:cNvPr id="5" name="Рисунок 4" descr="arenda-271x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2857496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8501122" cy="6715148"/>
          </a:xfrm>
          <a:prstGeom prst="rect">
            <a:avLst/>
          </a:prstGeom>
        </p:spPr>
      </p:pic>
      <p:pic>
        <p:nvPicPr>
          <p:cNvPr id="3" name="Picture 2" descr="https://encrypted-tbn1.gstatic.com/images?q=tbn:ANd9GcQgtcvNH5E17SMGA8TXthAn61Bz6eF9CBv2cBaGu5LK2dG33lkMj6IC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572140"/>
            <a:ext cx="150019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rahovanie_imusest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339811"/>
            <a:ext cx="3357586" cy="25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70643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Порядок установления налогов и сборов</a:t>
            </a:r>
          </a:p>
        </p:txBody>
      </p:sp>
      <p:sp>
        <p:nvSpPr>
          <p:cNvPr id="10243" name="Прямоуг.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2"/>
            <a:ext cx="8750206" cy="561684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Федеральные налоги и сборы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устанавливаются Налоговым кодексом  (НК РФ) и обязательны к уплате на всей территории РФ.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Региональные налоги и сборы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устанавливаются НК РФ и законами субъектов Федерации, вводятся в соответствии с Кодексом и обязательны на территории соответствующих субъектов федерации.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Местные налоги и сборы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устанавливаются НК и нормативными правовыми актами представительных органов местного самоуправления, вводятся в действие в соответствии с Кодексом  и обязательны к уплате на территориях соответствующих муниципальных образований.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Не могут устанавливаться региональные или местные налоги , которые не предусмотрены Налоговым кодексом РФ </a:t>
            </a:r>
          </a:p>
        </p:txBody>
      </p:sp>
      <p:pic>
        <p:nvPicPr>
          <p:cNvPr id="4" name="Рисунок 3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93" y="5429264"/>
            <a:ext cx="2147007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ranicy_lichnoy_otvetstvennos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443526"/>
            <a:ext cx="2357454" cy="141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836712"/>
            <a:ext cx="8712968" cy="49686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Требовать от налогоплательщиков или налоговых агентов документы;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Проводить налоговые проверки;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Проводить осмотр помещений налогоплательщика, используемых для извлечения дохода, проводить инвентаризацию имущества налогоплательщика;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Приостанавливать операции по счетам налогоплательщика в случае неуплаты налога в срок;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8121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налоговых органов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://ag-mason.ru/files/news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357298"/>
            <a:ext cx="1730345" cy="155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interbuh.com.ua/uploads/images/category/other/%D0%B7%D0%BD%D0%B0%D0%BA%D0%B8/%D0%BF%D1%80%D0%BE%D0%B2%D0%B5%D1%80%D0%BA%D0%B0-%D1%81%D1%82%D0%B0%D1%82%D1%8C%D0%B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453086"/>
            <a:ext cx="1123931" cy="140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Объясните значение: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Государственный бюджет;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Юридическое лицо;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Физическое лицо;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.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836613"/>
            <a:ext cx="8712968" cy="56880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Взыскивать недоимки по налогам и пени;</a:t>
            </a:r>
          </a:p>
          <a:p>
            <a:pPr marL="609600" indent="-609600" algn="just" eaLnBrk="1" hangingPunct="1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Привлекать для проведения налоговых проверок специалистов, экспертов, переводчиков;</a:t>
            </a:r>
          </a:p>
          <a:p>
            <a:pPr marL="609600" indent="-609600" algn="just" eaLnBrk="1" hangingPunct="1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Предъявлять в суды иски к налогоплательщикам;</a:t>
            </a:r>
          </a:p>
          <a:p>
            <a:pPr marL="609600" indent="-609600" algn="just" eaLnBrk="1" hangingPunct="1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Определять суммы налогов расчетным путем в случае отказа налогоплательщиков допустить должностных лиц налогового органа к осмотру помещений, используемых для извлечения дохода, не представления в течение более двух месяцев налоговому агенту необходимых для расчета налогов документов и др.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8121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налоговых органов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aruzel.com/sites/default/files/proverka_postavshi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131" y="2071678"/>
            <a:ext cx="1289869" cy="130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8358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ответственности в налоговом праве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87354"/>
            <a:ext cx="850112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Налоговое правонарушение, согласно статье 106 НК РФ, — это виновно совершенное противоправное (в нарушение законодательства о налогах и сборах) деяние (действие или бездействие) налогоплательщика, за которое НК РФ установлена ответственность.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  <p:pic>
        <p:nvPicPr>
          <p:cNvPr id="4" name="Picture 2" descr="http://sterlegrad.ru/uploads/posts/2012-06/1338879679_su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3582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ответственности в налоговом праве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00174"/>
            <a:ext cx="850112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К ответственности за налоговые правонарушения могут быть привлечены как  организации, так и  физические лица в случаях, предусмотренных  гл.16  Налогового кодекса.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Последние могут быть привлечены к ответственности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шестнадцатилетнего возраста.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Ст. 108 НК РФ раскрывает общие условия привлечения к ответственности за совершение налогового правонарушения.</a:t>
            </a:r>
          </a:p>
          <a:p>
            <a:endParaRPr lang="ru-RU" dirty="0"/>
          </a:p>
        </p:txBody>
      </p:sp>
      <p:pic>
        <p:nvPicPr>
          <p:cNvPr id="3074" name="Picture 2" descr="http://cs403822.vk.me/v403822356/3870/sTYIbqi7a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8269" y="4572008"/>
            <a:ext cx="297573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14488"/>
            <a:ext cx="8643998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Ответственность за нарушения налогового законодательства — это  совокупность различных видов юридической ответственности. Выделяют несколько видов юридической ответственности: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гражданскую,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дисциплинарную,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материальную,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административную,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уголовную.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52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ответственности в налоговом праве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 descr="http://www.novobel.gov.by/Libraries/%D0%A4%D0%BE%D1%82%D0%BE%D0%B3%D1%80%D0%B0%D1%84%D0%B8%D0%B8/%D1%81%D1%83%D0%B4_1.sflb.ashx?13951312944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000504"/>
            <a:ext cx="380613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9035777_426001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7969"/>
            <a:ext cx="1348744" cy="172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уда-в-этом-году-можно-выгодно-вложить-свои-деньги-212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192036"/>
            <a:ext cx="1143008" cy="150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70723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нужны налоги?</a:t>
            </a:r>
          </a:p>
          <a:p>
            <a:pPr algn="just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Какую роль играют налоги в государстве?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500042"/>
            <a:ext cx="69294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§§. 8-9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3723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357298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://ru.wikipedia.org/wiki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forexaw.com/TERMs/Economic_terms_and_concepts/Accounting_and_Taxes/l391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http://ppt4web.ru/ehkonomika/nalogi-sushhnost-vidy-klassifikacija-.</a:t>
            </a:r>
            <a:r>
              <a:rPr lang="en-US" dirty="0" smtClean="0">
                <a:hlinkClick r:id="rId4"/>
              </a:rPr>
              <a:t>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prezentacii.com/po_ekonomike/4695-nalogi-i-byudzhet.html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Налоги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8286808" cy="4585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обязательные, индивидуально безвозмездные платежи, которые взимается с организаций и физических лиц в виде части принадлежащих им денежных средств. </a:t>
            </a:r>
          </a:p>
          <a:p>
            <a:pPr algn="just">
              <a:buFontTx/>
              <a:buChar char="-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обязательные безвозмездные платежи в государственный или местный бюджеты, производимые в различных формах физическими или юридическими лицами  и регулируемые соответствующим законодательством.</a:t>
            </a:r>
            <a:r>
              <a:rPr lang="ru-RU" sz="2400" b="1" dirty="0" smtClean="0"/>
              <a:t>	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Налог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2868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Налоги служат основным источником доходов государства, которое в свою очередь расходует их на благо населения страны. 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Tx/>
              <a:buChar char="-"/>
            </a:pPr>
            <a:endParaRPr lang="ru-RU" sz="2400" b="1" dirty="0" smtClean="0"/>
          </a:p>
          <a:p>
            <a:pPr algn="just">
              <a:buFontTx/>
              <a:buChar char="-"/>
            </a:pPr>
            <a:endParaRPr lang="ru-RU" sz="2400" b="1" dirty="0" smtClean="0"/>
          </a:p>
          <a:p>
            <a:pPr algn="just"/>
            <a:r>
              <a:rPr lang="ru-RU" sz="2400" b="1" dirty="0" smtClean="0"/>
              <a:t>	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4970378_large_c536a03771f1_1024x7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3954288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Налоги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214422"/>
            <a:ext cx="8286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взимания налогов определяет  Налоговый кодекс Российской Федерации.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400" b="1" dirty="0" smtClean="0"/>
          </a:p>
          <a:p>
            <a:pPr algn="just">
              <a:buFontTx/>
              <a:buChar char="-"/>
            </a:pPr>
            <a:endParaRPr lang="ru-RU" sz="2400" b="1" dirty="0" smtClean="0"/>
          </a:p>
          <a:p>
            <a:pPr algn="just"/>
            <a:r>
              <a:rPr lang="ru-RU" sz="2400" b="1" dirty="0" smtClean="0"/>
              <a:t>	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TAIL_PICTURE_613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786058"/>
            <a:ext cx="4500594" cy="337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196752"/>
            <a:ext cx="7992888" cy="4429125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Обязательный характер.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Денежная форма уплаты.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– обеспечение деятельности государства и нужд общества.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Безвозмездность.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116632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Признаки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налогов: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26_c099f968ddc0f891b6e4f26477abb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357694"/>
            <a:ext cx="3214710" cy="232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налогов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142984"/>
            <a:ext cx="828680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Налоги делятся на  </a:t>
            </a:r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прямые и косвенные.</a:t>
            </a:r>
          </a:p>
        </p:txBody>
      </p:sp>
      <p:pic>
        <p:nvPicPr>
          <p:cNvPr id="7" name="Рисунок 6" descr="4720x3487_chelovechki-belyij-fon-dol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37397"/>
            <a:ext cx="5442284" cy="402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416824" cy="9532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Виды налогов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1844824"/>
          <a:ext cx="770485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nalo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642918"/>
            <a:ext cx="2571748" cy="128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7720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Виды налогов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142984"/>
            <a:ext cx="828680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Прямые налоги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взимаются при образовании материальных благ (подоходный налог, налог на прибыль, налог на имущество). Они причитаются с налогоплательщика в случае наличия у него доходов, имущества, предполагающих налоговые обязательства. </a:t>
            </a:r>
          </a:p>
        </p:txBody>
      </p:sp>
      <p:pic>
        <p:nvPicPr>
          <p:cNvPr id="5" name="Рисунок 4" descr="11151_html_m281523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3500462" cy="270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581</Words>
  <Application>Microsoft Office PowerPoint</Application>
  <PresentationFormat>Экран (4:3)</PresentationFormat>
  <Paragraphs>104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Виды налогов</vt:lpstr>
      <vt:lpstr>Слайд 9</vt:lpstr>
      <vt:lpstr>Слайд 10</vt:lpstr>
      <vt:lpstr>Функции налогов</vt:lpstr>
      <vt:lpstr>Слайд 12</vt:lpstr>
      <vt:lpstr>Слайд 13</vt:lpstr>
      <vt:lpstr>Слайд 14</vt:lpstr>
      <vt:lpstr>Слайд 15</vt:lpstr>
      <vt:lpstr>Слайд 16</vt:lpstr>
      <vt:lpstr>Слайд 17</vt:lpstr>
      <vt:lpstr>Порядок установления налогов и сборов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Рыжик</dc:creator>
  <cp:lastModifiedBy>Рыжик</cp:lastModifiedBy>
  <cp:revision>44</cp:revision>
  <dcterms:created xsi:type="dcterms:W3CDTF">2014-11-10T17:30:39Z</dcterms:created>
  <dcterms:modified xsi:type="dcterms:W3CDTF">2014-11-25T10:20:28Z</dcterms:modified>
</cp:coreProperties>
</file>