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7" r:id="rId4"/>
    <p:sldId id="291" r:id="rId5"/>
    <p:sldId id="289" r:id="rId6"/>
    <p:sldId id="263" r:id="rId7"/>
    <p:sldId id="268" r:id="rId8"/>
    <p:sldId id="264" r:id="rId9"/>
    <p:sldId id="265" r:id="rId10"/>
    <p:sldId id="271" r:id="rId11"/>
    <p:sldId id="269" r:id="rId12"/>
    <p:sldId id="270" r:id="rId13"/>
    <p:sldId id="272" r:id="rId14"/>
    <p:sldId id="275" r:id="rId15"/>
    <p:sldId id="279" r:id="rId16"/>
    <p:sldId id="293" r:id="rId17"/>
    <p:sldId id="281" r:id="rId18"/>
    <p:sldId id="276" r:id="rId19"/>
    <p:sldId id="277" r:id="rId20"/>
    <p:sldId id="278" r:id="rId21"/>
    <p:sldId id="292" r:id="rId22"/>
    <p:sldId id="280" r:id="rId23"/>
    <p:sldId id="274" r:id="rId24"/>
    <p:sldId id="267" r:id="rId25"/>
    <p:sldId id="257" r:id="rId26"/>
    <p:sldId id="258" r:id="rId27"/>
    <p:sldId id="259" r:id="rId28"/>
    <p:sldId id="260" r:id="rId29"/>
    <p:sldId id="261" r:id="rId30"/>
    <p:sldId id="282" r:id="rId31"/>
    <p:sldId id="283" r:id="rId32"/>
    <p:sldId id="284" r:id="rId33"/>
    <p:sldId id="285" r:id="rId34"/>
    <p:sldId id="286" r:id="rId35"/>
    <p:sldId id="290" r:id="rId36"/>
    <p:sldId id="29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AEF2F-58ED-42EB-BEA4-0C5F09E69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25AFA-65C5-4701-8450-931B60F87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 bright="70000" contrast="-70000"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hared.ru/slide/368036/" TargetMode="External"/><Relationship Id="rId2" Type="http://schemas.openxmlformats.org/officeDocument/2006/relationships/hyperlink" Target="http://ppt4web.ru/istorija/grazhdanskaja-vojjna-v-rossii-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alend.ru/event/4458/" TargetMode="External"/><Relationship Id="rId5" Type="http://schemas.openxmlformats.org/officeDocument/2006/relationships/hyperlink" Target="http://www.grandars.ru/shkola/istoriya-rossii/grazhdanskaya-voyna.html" TargetMode="External"/><Relationship Id="rId4" Type="http://schemas.openxmlformats.org/officeDocument/2006/relationships/hyperlink" Target="http://historykratko.com/grazhdanskaya-voyna-1917-1922-g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14290"/>
            <a:ext cx="82153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Гражданская война  в России (1917-1922)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gragd_vo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02" y="1643050"/>
            <a:ext cx="8186464" cy="5131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071670" y="5534561"/>
            <a:ext cx="707233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Подготовила: Короткова Ирина Викторовна</a:t>
            </a:r>
          </a:p>
          <a:p>
            <a:r>
              <a:rPr lang="ru-RU" sz="2000" b="1" dirty="0" smtClean="0"/>
              <a:t>учитель истории и обществознания  МОУ «Средняя общеобразовательная школа № 28», г. Саранск Республики Мордовия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79388" y="1052513"/>
            <a:ext cx="496411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Иностранные государства желали восстановить власть императора, покончить с русской революцией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Отказ Советского правительства  от выплат государством кредиторам денежных займов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Национализация имущества иностранных граждан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Интервенты желали разгромить Россию, чтобы революция не перекинулась в их страны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Интервенты хотели территориального раздела России</a:t>
            </a:r>
          </a:p>
        </p:txBody>
      </p:sp>
      <p:pic>
        <p:nvPicPr>
          <p:cNvPr id="5123" name="Picture 3" descr="C:\Users\Лидия\Desktop\гр. война\англичане в архангельс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071546"/>
            <a:ext cx="3425990" cy="2232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5292725" y="3357562"/>
            <a:ext cx="3851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Franklin Gothic Book" pitchFamily="34" charset="0"/>
              </a:rPr>
              <a:t>Английские войска в Архангельске</a:t>
            </a:r>
          </a:p>
        </p:txBody>
      </p:sp>
      <p:pic>
        <p:nvPicPr>
          <p:cNvPr id="5124" name="Picture 4" descr="C:\Users\Лидия\Desktop\гр. война\чешский бронепоез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786190"/>
            <a:ext cx="3382772" cy="2436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5572132" y="6215082"/>
            <a:ext cx="3382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Franklin Gothic Book" pitchFamily="34" charset="0"/>
              </a:rPr>
              <a:t>Чешский бронепоезд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214290"/>
            <a:ext cx="7099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 pitchFamily="34" charset="0"/>
              </a:rPr>
              <a:t>Причины интервенции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7/7c/Wolfhounds_on_parade_in_Vladavostock,_August_19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64" y="3728454"/>
            <a:ext cx="5143536" cy="3129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91759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Цели интервенции.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928670"/>
            <a:ext cx="8358246" cy="4525963"/>
          </a:xfrm>
        </p:spPr>
        <p:txBody>
          <a:bodyPr/>
          <a:lstStyle/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Подавление очага  «революционной заразы».</a:t>
            </a: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Борьба за возвращение вложенных капиталов в экономику России.</a:t>
            </a: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Территориальный раздел бывшей Российской империи.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142852"/>
            <a:ext cx="8501122" cy="11430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Организация обороны страны большевиками.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282" y="1428736"/>
            <a:ext cx="8643998" cy="4929221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сентября 1918г.-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декрет ВЦИК о превращении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Советской республики в военный лагерь.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Сентябрь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–создан Реввоенсовет Республики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 главе с Л.Д.Троцким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ноября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декрет ВЦИК об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образовании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Совета рабочей 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крестьянской обороны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 главе с В.И.Лениным</a:t>
            </a:r>
          </a:p>
        </p:txBody>
      </p:sp>
      <p:sp>
        <p:nvSpPr>
          <p:cNvPr id="15365" name="Text Box 14"/>
          <p:cNvSpPr txBox="1">
            <a:spLocks noChangeArrowheads="1"/>
          </p:cNvSpPr>
          <p:nvPr/>
        </p:nvSpPr>
        <p:spPr bwMode="auto">
          <a:xfrm>
            <a:off x="6300788" y="2205038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pitchFamily="34" charset="0"/>
            </a:endParaRPr>
          </a:p>
        </p:txBody>
      </p:sp>
      <p:pic>
        <p:nvPicPr>
          <p:cNvPr id="12" name="Picture 10" descr="Рисунок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00892" y="1571612"/>
            <a:ext cx="2000264" cy="310728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13" name="Стрелка вправо 12"/>
          <p:cNvSpPr/>
          <p:nvPr/>
        </p:nvSpPr>
        <p:spPr>
          <a:xfrm>
            <a:off x="4071934" y="2928934"/>
            <a:ext cx="2786082" cy="214314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1643042" y="6072206"/>
            <a:ext cx="2786082" cy="214314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files.school-collection.edu.ru/dlrstore/567583e4-09b6-41b6-aea6-3af3d6bae7f7/2_13_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35233"/>
            <a:ext cx="2143140" cy="3222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572560" cy="1428760"/>
          </a:xfrm>
        </p:spPr>
        <p:txBody>
          <a:bodyPr anchor="t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РККА  (Рабоче-крестьянская Красная Армия)</a:t>
            </a:r>
          </a:p>
        </p:txBody>
      </p:sp>
      <p:pic>
        <p:nvPicPr>
          <p:cNvPr id="8195" name="Содержимое 6" descr="Tyzapisals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6" y="1445558"/>
            <a:ext cx="3571900" cy="541244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2" y="1714488"/>
            <a:ext cx="4857784" cy="4625981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Январь 1918 г.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декрет СНК об организации на добровольческих началах РККА</a:t>
            </a:r>
          </a:p>
          <a:p>
            <a:pPr algn="just"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Июнь 1918г.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введение всеобщей воинской повинности.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фрунзе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238125"/>
            <a:ext cx="4343400" cy="661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2844" y="2214554"/>
            <a:ext cx="4643470" cy="378621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Революционер, советский  государственный и военный деятель, один из наиболее крупных военачальников Красной армии во время Гражданской войны, военный теоретик.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8216"/>
            <a:ext cx="77153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Михаил Васильевич Фрунзе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46969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Семён Михайлович Будённый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914" name="AutoShape 2" descr="data:image/jpeg;base64,/9j/4AAQSkZJRgABAQAAAQABAAD/2wCEAAkGBxQSEhQUExQVFBQXFxcXFBgVFxQVFxcXFBcXFhQVFRQYHCggGBwlHBUVITEhJSkrLi4uFx8zODMsNygtLisBCgoKDg0OGxAQGywkHyQsLC0sLCwsLCwsLCwsLCwsLCwsLCwsLCwsLCwsLCwsLCwsLCwsLCwsLCwsLCwsLCwsLP/AABEIAQgAvwMBIgACEQEDEQH/xAAcAAABBQEBAQAAAAAAAAAAAAACAQMEBQYABwj/xABAEAACAQIEAwcCAggFAgcAAAABAhEAAwQSITEFQVEGEyJhcYGRMqGxwQcUI0JSctHwFWKCkvFD4iQlM1Njc+H/xAAZAQADAQEBAAAAAAAAAAAAAAABAgMEAAX/xAArEQACAgICAAUCBgMAAAAAAAAAAQIRAyESMQQiQVFhE8EUI0JxkaGB0fD/2gAMAwEAAhEDEQA/AM7FCRRMaEsa6iohFIRRqPOhda6gMbdabIp1iaaY11ABYUM0poWFGgC0MU2b0b60MuxhR6daDaQVFskpToqAlm6TEmelLmurPlS8kHgy0QU4gqoTiRG4mrHC41G5wfPSmQrRKVKMW6JF86fFun4i2RilKEqQyUJFI4sKYwUpctPBa5lpaCRwDSUZFDNNQBKcVaGKWYrgkUxXBaXLRKtMOIDFIxoyKErFcAZuU3FPvTZFcAbNMXJ2+KkEU9YwxILwYGg6k9BSTlSDFWyuRTORVzu2m06+QrfcG7H3Age8wVjEKANByBPWrbsT2fTDW+8cDvWEkndZ5D860F+/WZtF0jG43s6TtB5dP71rP4vgVzPGX3r0UtPMVGuD3peQ3FHmt/s64BJA/rVRfwGXyIr1DFr7VmeKYQQTp60VkaDwT7M3wnHMrhWMqTGvL3rWImlYrG2YNTOB8WNtgjHwEj2nnWzHPRkyQpmnZaDu6nPbpkiqtEyPFA4p8rSZKTiGyEy0BWpbihFuhQSNEUYWiCQa5jrQCQxRAV1EorhjhQNR0OaiAbYU3cp1qaagcComtd2StC4VkaKJA6ch+ZrJLVp2f4q2GsXnUBmlVWfRtTUc3Q+Ps9StpNRsSCK8mXtljEYkXDryIBHsDtVnwft3dZ8uIIIbYgAZT6dKg8cqsqpqzbriOfLzpy9pzqAl0G3PxUHjnFhbsLcBkxEabjQ/gaRFGHjLs6VT4xMwIrN4rtNcY+GF/Gq88XukyWNUWKTEeWKJXErOViJmqi4KmPji/wBW/Wo1wVogmuyOVqW0b3gWM72ypOpGh9RzqU1us92KuaOOhB+a1LGtEdogRSlCUp8rSRRo4ilabcVJuLTZWhQSOFpBZ1p/LSzQrQSnNFNKKKkKDZoIpw0BoigNTdETQM1A4RDrWr7O8GR8OzMB9ZIn0A/rWSDwa9W4WgfDggaGYFQzPpFMaPMOJYa2hL3CF1ORILEgcyBsPWhY2rqZRbCuNioiY0MivQ8RwKz3bFgktuWUNqNorNDgpe4q21HhPhgQqyd4qN0i3qT+zyE4TxEkqSs67ch7TWV4ype8tnMcgJPWJ1aB7V6fcwItYdhuSZO28ia8yx+YYgMu6mRy29PKli6YatDmLuYayAn6sW2GZhBn3qqviw2yNb6STWoxfC+8lyMwOpzS0GI671V4vADQEyBoAB8CqcxVHZmruHg6a0BGlaHE8GKrO1Ut+3E1WM7Jyx1tGg7HW4VmPMwPYf8A7WnWvObeJZVABPUanQ9QK9CwVwsisdyoJ9xNXxy9CMo0OFaBlp+KS4KqIRDQGnSKAiuCNRQXKfika3Qa0FFMBrRNXCkapDgZqbalNAxrgAkUBoiaFqDOAAr0vsLig+Gy80Yj2gRXmk1qOxWNyMy7SJ+KhlVopj7N5fwykUFhEswBq7Uxdx0CZqjbH3mdmtJ3hUaAkKJPKTz3rOaKNDxokWJ6/NeUYy4RfmJ2mtVxTtdeNsZrDWypIYaOvqCPQ1icTxJ2uFgn1baU6jbFUqR6bwZVdFKkEET5HqCPmh4hZKHwovrArN9iccyAq8gFpSeUxp71osfjJGsegpfgb5KTiywsnUmsLjD4jWn4viSxNZVmkk1TEgT6HOH4fvHVOrAe3M16PbTTSsr2Rwcs1w8tB6nf7fjWvtitmNasyZO6Ey0Fyn6bdaqTI5FNhKk5dKQCBRCRmSkAp9loVTSuOM5NcxpCaE1AocaZeiJptjXABNCTStQUDhd61/AezxYq6vlPsQRvWOBgivQuyvEQbe4GUbaj7e9Tmhosn3cGAIZix2hdfKorwvhUhRu3kPXmd6lcUxuVS0QI5aSfNuQrzvjPHHukpa2/eInXqAelZ+KvRW2zQ8YxyjucsEEktH8Ox9dDNVWKRHJB0IOh9RKn7RVZYs3zDZ0ECAJXQdI9h8UF67dtkSVaNiI0rqH4MukLfQSD0bYjoZG4P2p6Sf3xPOQZ/CqPDY07MT5EfcR8/NBdxmU/hvt5NNDhYOTRN4umUGJJPQf1rOlI0/DWpl7FFgRG8c+fWp3Znhy37pD/AEgSY09BpVoxa0K5WrZo+zmHyWE01PiP+rb7RVstEtsAAAQBpXZa2JUqMr2xKFhThFJFMcARQEU7QsKJwwRQg0+BSFa4JkDQmkzVzNUBwCabJo2ppq4AhNCaQ0hNcARmqTw/Hm02Yf371FYU2ATtStJ9gTo2eIZsVZ0aFO/XzB8qirwMKoyCTTXYzGFrncASWBK+qrJn2H2qYeMC3dZLilWBiKyzi4ujXjkpK0db7KORLMF9pqHi+zzLsQR8farXF9qFy6N6Cqm72hBHOgUTkV2M4SVWQdelVLXCNDr9/wAasMfxYkaGqZrhNUgm0Tm0Gbx2mt32Iw0WS53Y6eg0/GawNu0WMKJJ2itv2N40r2xaJAdBAH8S9R+daMcVZCctUadq6uzUlXJCRQmirjXHAxSFaICiiicMgUDU64oIrjjDmkoiKXJUClDZNNsKl3sMUALKyyJWQRI6idxTdi0zfSp6bSZOwA5mpvJFeoyxykRiKHIRWlTgjWVz3hBiSukjoXadNth87iixV+UhmgEGFUhmaNtDMVCfiK6HWFXsyjnpT+Otm2gQfUYN09JGZLfxDH26VNw2EXOCZyzmbplQSx+0e9TOHYX9Zwt9z9TO7qBuXzIFX7kUFm8yb6tBy40o8Y9nfoyj/ELc/wAFz7iPzredoezym616Acy5Zjb1/rXm/Y+4bOPtyIILKR0jcfaveAAw6gj8a15YqRmxScT584ngSrkRufz6Co2I4aw51632n7F96e9saNMlDsf5TyPlWF4taKSrAgjcEQRG9ZJOUNGxSU0ZBrUV2Ewj3HCopZjyH4+VbDgHYXEYo5mHc2v433I/yJufUwK9I4X2XsYW2VtpqdGdtWb1NaI20RnSejDdn+zosKS8NcYQTyAPJf615uCUaQSCDoRoQRXuOJtQSOleIrZL3Mq7s0D3POnVJEZW2a3g/a8wBdUtHMRPrFXljtLh20z5f5gR+NYTF4MWWQAySDM+Uaj5+1Ntag7Usc3t0W+lr5PUbOJRhKsCPIg0+CK824ZggSDmiSQTJ08oEH71dhb6f+mzOI1AliP9LTPLY0fxCXaB9HdWa8UsVjLPay4hAuWww6rK/Y1bYbtTYbclP5h+YkVaOSL9RJY5R7Rdmm7gobGJS4JRgwPQg041UEMhhML3iB1Mgkgeo0M/Fa7sfgbLq7XLC+CAXZiVJ5+E6CNJ9aof0d3gwu2zrBzD0cR+K/erjiWLw1lSty6CP4JmPRBpO4k14uTLKOWUXv4NkIqUE0XPGuJgWS9hrVw5goPhbKWMculZa5gHckuczxJYkadI1gQdQPKqjFdq7ayLFkE6eJ45bQKo8fxy/cnNcgH91PCPgb0yw5sm6oLyQhq/4L3FYezbJ7y+w6AkMxka/SdKr14zYtghbRuGd28OnLQGs/8Aj511aY+EX6nf9EZeKb6RpjxEthrtxlCyVsoF6E57m/koHvWpwqItpXtAN4RkC6ZtCV9DIXU9ZrJ4bDq74bDsYUgu0cywJX7ACtDxj9lbZEJUIjR/lAldPOBE1hzJeWK9X/XX2LJtttmL4fiCuItuT/1Fk/zGCfvX0Fwa9mtKegj4r5vnevbezvaBEwKXW1LAZVG7NlBI/qa9eaMEGabinErWHttdvOERdyfsANyTyArxntF+kJr2JS7Ztqtu2fCLihjc/wDs6DyB0605+kS/fxCLeughFeFUTkXMPudN6wNLQ1nv3Zbt5hsZCE9ze0HduQAx/wDjbZvTfyrS3TXhP6N8JmxDOQCLacxPicwv2DV62mIdBBBjz/I/lQY0RjFLBY+pNeLcIsnvDdjwKWE9CwIHxmBr2PjuIC4e9cHJGPoY2ryfs85/aJAKkBif3lI0BHUGYPt7zyWsbaGjXNJhcfw7OQU1yGD10AmOuoNRv1oIAWQODz1B16H2q0xquEuhEJklRGwUnkOelU1y3msDfMsqw8wZH2A+az43cUn1dGpupOu2iUmMw7f+5aPs6n1GlWNlyRFq/bPqxQ/BP4Vk1pQKvLwyfT+5GPi2u0aa7wq5PjHWNDB6xG9T+D4M2nXMEKEjNnUEqOoJ2PlWXwvErtv6HYDpJj4qzsdo2iHRX84yn7aVDJgy1qmisfEQl2zeqbd4G2pUwJUHLqeoA+nTpqJrKY/jl2zcNtASFMHvCW+DOYfNJb4pYuRModIJ3EdGH5U9fwHenOG7w8yCCdNPX5qOOUsT81odxUl7mTGJdG8DMuYZWgxI3j7UDnmfvTd4+IUVw16ySuzzeTqr0HbOlBcrkakY60wnqJUjA4c3HRBuxj+/tTNXPZWxmvTvlUn41/HLUs8+GNstgjymiz4Nhu8xdy7pkRioBEyQIAURyiase0hmxcbbQDTzcTpy3I/5qsw64yzbFtbYAz53ZWTM8mShMyAab4vj78MGs93ZKlQuhAJIOYtzPh0rzuDnli01Sr1Xp/s0ckoO07ZmUrefoxcXG7ptcklZ6Nrp7g1g+dX/AGJ4l+r420x+ljkb0bQH5ivVl0YovZ652ywyPhTYhS10i3ZDEKO8OqsTyywW66c5ivIn7JQLaF0Fxr5ts0yigMq5s3SGDe9bXt9L42zbVkI7trjLdIyoE/etyR4iAYHUesQy+EGHKXmYXSGNoCF+rwwogAkEFtQDDDSay5JNNJGmKT7J3YDhVvDzbLqz5ySZjMB9BUHWI19Zr0Q2gdxXjfAO7s4rDObwuMzuhtEN+zkTbcTodZE+em1ezWnlQaeLtWxXrSPP/wBKjraw4VdDdYCP8q+I/l815fwhovJrG8zIBEEkaela39LHE+9xYtg+G0sH+ZoJ+0VjMAx71YEknL/uBWfvVJr8t/syafnRqEuKs5ixJ2VdojfTzqnwR7zvl5k5lHpM/gtWmCKtrmQ/5QyyQOREzpUZMRZN+2bRMmQwII0jNz8xFeZDXJU+v4o9CbVp2UljCAz5GN4/I07ctWlZQwcAzMMpJ08MeERqR10qTZw8X+5mGdwgnaZygk/FRca6ZspzEo0aQswYaDJ6dK2RnKT0TnHFGPz/AN9iSOHp0P8Av/7KTD4e02dRnDhv3ogLA6bnNm6aAdafsYibVy4JGQoIiZzkga7cjvUFMcAWbu/EYk5iOs6ajp8Uq+rspJ+FTi116j+KwYRSd+Q96iWrhBkEj0NTuL3CrtaI2CkzoQWVWjbkT9qr41q2FNx8+zN4mWNZPytIjOdvWnLlN3adOtWRmYiVwoorRW+ylxsKt9A5fLnZSpylCSF7tv3mgSR0YVzdHJWZwzXI7LsR8UkwfxpXFc0mtnRk4u0P2+JXV2uMPRnH4NTmK4vduKFd2ZQZgkkT119agGupVihd0M8s2qbHJmlfam6IHSqEiTxnjLYi+t15kLbX/YBMerZj705gu0LILwa2tzvU7uX1KLrAQ8hMHziqq8tNVFxVlVJ0SsPiyro/NGBB/lMj8K+g8LxdUw7Ox8KqX9gM1fOdb7i/GP8Ay7DoD4riKG/ltgBvuAPmuS2HkZXiWMa7ce431OxY+52oeGMouoXnKDrBIPyNRUdzSCnkrTROLp2aC5dwQ2tk+5P43D+FcvFLC/TZA6HKoPyVPzNZ8mums/4ZPtt/5L/XrqKNh2Ya3fxS3GtNmtsLshhlAUjV82kAweVRe1WBw9q47ZrmdnJyhFyZWOYESZ+kj5qlw/EGRGRdM+XMeZCyQs9JM+wqRjMVexCDN+07uADpnCxtl3YDrBiNa76TjLT0F5FNbWzVYHA4c4G6iF27x7bZmyDMVmEQDmBmOv8ASqHhRwi3il61duwYEXQokbjKEk/NVv8AitzLbRTlW2IUDqd2M8zA+B0ppsUxc3NAxM6DnEEx96EcWTds55IUtGy7e4VG/wDEqmlzTN0ZTlZTGmh18w2m1Y2nFxr5WXOxVvqBMgnrB0nzptarixuCpsnkmpO0RGpyydqZJpzC1RPYr6NZ2O4BZxJZr1yAh1truRyJbp6fIq7e/cYqRiYB8KLbbLbtgA5LbaiDAO4NYOziWtsGQkMOnnuDV9heMW7YDQyuOaMoUyCDAI8JIJ67nQVLKmPjY32gxrtbRyQc4KkgRqrEHXnMTPnWbVuXxVjxfiffHaFAAAGsRzJ5kmST58tqqgafH0LMJq4Gl3/OgIqggdcKAUtcA65Uen2plhSyGR1TFuEqoJ0AgeQkn8zUNFk1Ic8q6Puc/YSaUGhFLNEAppKUCuiuCOWVkgHT5/KtvhcBhLqhT+xf91wRlY8gHHhMdNDVZwG6MMB39oPbc/UIYH05NHSRVnxjC4EBXtNdZbgaLdrxMrrlIlW1AgtM+1Zpy5PRtxQ4K2MHhKtnV/2hViC4305kA5gPM6edVOP4FlBa22Zd/byI0NXGCAWLZgsDA8QBVthqD4dec86kX2BS4dyFadcraA/URo237wnzFVi3+5nkovfRhhRU2ppc1UIkcmjwp1po0tpoYGkXY7Jdzam7ZBIzHSRO2gnXfSjvGkwd9rbq6GGBBU6b+9OxYnpXCuzFm2t0W1fEK9orcZsgCTDAg7TodiaouK27X6sbQW1bZfFm1DuRtAUEa6/erPB9r2t2Wt3CM7cyC2cKuoY6kE5tx9qyXEL63Iy7wzHTclpIHUBYAnoax1dOzR8FKGoxSXmkyKFWrXFmdoM0M1xNCTRALNAwpZrooBCsiBNcaJjyoCaPQBa4UE0QoBDWrbg9tZz3LbNb2kCQDzJ/KoOBsFmACl4+oL9RHQDetrwnh2FvD9jfOHvQPCdATzEE6jyB9qlknWkaMGO3yl0O3OF2hZe/g8SsKs3LL6jKNwVO4j+IH1qjwTWbrrcCMkC4PC0L3oy5CkywAzyRPSDR3L1h75tZQjLOa4s5IVSXD2m3MjLoQNaaxHDC9l7qWu7FvKWiMsOBBUlhoZBiCRzNQft0aXK1pkrjfC/2feykowtmP+pIBzhRoDrBAMSDFVX6xcZ0VnhDEwUGm2rHaYAk+/Oj4deDKUvMtvKrFHdXYkmIT6gI0MdJOhmo1mWMwQCIE6QOvvTK4om3z0yJesFTqIHLUEfI0NAKt8umSAVjnuN/vVKDrVseTmjNkx8GRzSUppDRFJQMgUhWksHSjeqoQA3TtP8AfSpGFGdraCVzMASAWIBMEhRvAkxUMtVrwV1Rbr5iLgULbj/PmDn2AA/1VHJSVlYW3QLcHcZiSoCkqTqdR1A1FQcZaVWIU5lnwkiCR5jkfKtP2u4WLVxltXjdACd4zFdbkeLYzpGvTnWVcdaTHJvtlMsYpeVAE0lIa5atZAICjUUgFG9OKxukajigoMIlO20J/v70iLVtw3CMsORAnQ8ientUsk1BF8GF5ZV6Erh1hrMMRBOqzPyDvPmKc4lxpLmRe7DXZYOfpP1eDxjfTeQdqePHVkq65pOiqJMmAJnRvU+Lzpt+Dszm2qFLoJXwTlYgBiGcnRgDqJjUbVig3bc0ehlaSUYUmiXd4Sju1pQO8/aeJcuRypGqncGTEHfQg65RTYDG3AwsXC7WmaCk/vEMqlZ6M09JiacwmOey/d3s5C5lIDeNC2ua20/xBSdYIqbewMObORVuOVYeIMLaki4XZ1kaghY1id5qkU13szSldITE3QWt2jbgWc8zB8bDQMRpPhnSje3pMyedR7thjimZhkVCAQhnMQBIBJ5/xaxRXrxRZbUeVSyLeh8bpOysx14ISBOYjTpB/wCKrlo8Vf7xp25D0oErdijxiY8suUhoikiiakoijuGorppuzvTl5addCvsYpy1cj3puKlWcOA+W4SADDZCrGOeUzlPlrBpJNVseKbei1xXES9u2pcNlEQBl5AeKPqOg18/WqjGXZPTy/E0l62A3hJI84n7b0yTSRguxptrTBNJSmuUVQmO2+tdRHoKEU4gpFcBRRT+GsyR/cedLKSirKY8bm6Q9gcET4iCF68vQHrV3d4z3eUFAwgiAILfwg+Q6RGu1EnFEtqq5FUD6zJk6jYiCeehmkxNhHUX1EAT3QMqxZSCbhggBRG+nORtXmzk5y/MWj1fLix8Y9jeLwaWwLgMX3uZ4Xe2sNlQEDU6iRljQCis8QDsilisuZfSVZiolsoBI0HhYHyFJhOIBLguK57xgygwmhbT6s0DT8TUfFL3zm8YCsUDQCACoAaSTvAJnnNOlq5dmZNp1rYHEQpDEE3HYgI2xb+IhImNDrA38qm3bhGVbd1kthFDNlVnZlmFBb6QBGxMTz2ELB8PtlXYsGtt4UBB72R0OyjYzruBFSsUZCgaZAAB5LMfaB7UZTrSBGN7Z2IvMWkwdBtOgAAEz5CjvsotsW+kKd/TQVDTMTrsAZJPLfWqbF4tnMFiVB8I5ActKWGLmzsk1BEcCjFBRrXoGIbJpKQ11KMEDrT7GajU/bOlNFgY2RU7h+Ga6yqozMJjfQDWTGulQ2qVgMVkYGAd5B2MiCDSTWhoPY3fQhjoJBgx1qNdGv9KsMQ0yYUA7BYj2AqFeoRGl0NGjt0IFGTVESFmurgKds25NFySVhjFydIPD25if78601mxaVFGhkwTrqTJ0ZdV06j2pm1w9QkllDcyZy+isJB9N6QcGZnyklUAJZxyGwIOx1PXka83JkWR90erjxrFAkPwNWLNIuaEW7ckkmDmbOhAAUxuRzkaa9hr/AHD2XcSFaBDi5bIWAFEFhoQvPkNKYwFq2pttnDojIWQkAkBgYZI6nWJpeI4hr1y8xKgkq3IDwA5SCNDoRtvJorrb6Iu+VtdjOKQ3ma5GYhdpMlp0Mx4jqdN9KD/BATcTvQCranxZcoAJMAQx5RO/lJqJxNmDkB8wldFkKTlE6TI50/hbbhDmIHkNRB9NJqjbS5WRW/KTkwQtouXOQZhmEBteX/Jpm/ezGdgN+UR+FOm+TpmG0Dflty0qh4vdOcidOYG0/wDEVKEXOWyk5KMdDWIxjNIk5eQ8uVR6QUQrfFJdGJtvs4UqGhpVogG6UaV1dS2OlZxolNdXUQHTXE11dXHB94RQ6V1dXHCRXV1dXHD+GsFzABJ6DUn0FaHD8G8Omrc8pBjyKmCPv6V1dWDxWWSevQ9Hw8FGPIaxGEuIrHlsdcoJ6ENB+RSjiDpbGQrn1LkMGbNOjRtt8T5TXV1djfONsORuTof4hg0ZkWy7NJUOzMxXMyy11m5Ea8uWxqsxNvvM9wyAiqqjrkCqAT5DLXV1WT89GT9DGrLGSSuWQIHOOZGn9zU9W8Ij8viurqST5bGjpEPid4qVy6TP2jXX1+1VDTMnWurqviXlI5G2zooia6uqxISlWurqA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data:image/jpeg;base64,/9j/4AAQSkZJRgABAQAAAQABAAD/2wCEAAkGBxQSEhQUExQVFBQXFxcXFBgVFxQVFxcXFBcXFhQVFRQYHCggGBwlHBUVITEhJSkrLi4uFx8zODMsNygtLisBCgoKDg0OGxAQGywkHyQsLC0sLCwsLCwsLCwsLCwsLCwsLCwsLCwsLCwsLCwsLCwsLCwsLCwsLCwsLCwsLCwsLP/AABEIAQgAvwMBIgACEQEDEQH/xAAcAAABBQEBAQAAAAAAAAAAAAACAQMEBQYABwj/xABAEAACAQIEAwcCAggFAgcAAAABAhEAAwQSITEFQVEGEyJhcYGRMqGxwQcUI0JSctHwFWKCkvFD4iQlM1Njc+H/xAAZAQADAQEBAAAAAAAAAAAAAAABAgMEAAX/xAArEQACAgICAAUCBgMAAAAAAAAAAQIRAyESMQQiQVFhE8EUI0JxkaGB0fD/2gAMAwEAAhEDEQA/AM7FCRRMaEsa6iohFIRRqPOhda6gMbdabIp1iaaY11ABYUM0poWFGgC0MU2b0b60MuxhR6daDaQVFskpToqAlm6TEmelLmurPlS8kHgy0QU4gqoTiRG4mrHC41G5wfPSmQrRKVKMW6JF86fFun4i2RilKEqQyUJFI4sKYwUpctPBa5lpaCRwDSUZFDNNQBKcVaGKWYrgkUxXBaXLRKtMOIDFIxoyKErFcAZuU3FPvTZFcAbNMXJ2+KkEU9YwxILwYGg6k9BSTlSDFWyuRTORVzu2m06+QrfcG7H3Age8wVjEKANByBPWrbsT2fTDW+8cDvWEkndZ5D860F+/WZtF0jG43s6TtB5dP71rP4vgVzPGX3r0UtPMVGuD3peQ3FHmt/s64BJA/rVRfwGXyIr1DFr7VmeKYQQTp60VkaDwT7M3wnHMrhWMqTGvL3rWImlYrG2YNTOB8WNtgjHwEj2nnWzHPRkyQpmnZaDu6nPbpkiqtEyPFA4p8rSZKTiGyEy0BWpbihFuhQSNEUYWiCQa5jrQCQxRAV1EorhjhQNR0OaiAbYU3cp1qaagcComtd2StC4VkaKJA6ch+ZrJLVp2f4q2GsXnUBmlVWfRtTUc3Q+Ps9StpNRsSCK8mXtljEYkXDryIBHsDtVnwft3dZ8uIIIbYgAZT6dKg8cqsqpqzbriOfLzpy9pzqAl0G3PxUHjnFhbsLcBkxEabjQ/gaRFGHjLs6VT4xMwIrN4rtNcY+GF/Gq88XukyWNUWKTEeWKJXErOViJmqi4KmPji/wBW/Wo1wVogmuyOVqW0b3gWM72ypOpGh9RzqU1us92KuaOOhB+a1LGtEdogRSlCUp8rSRRo4ilabcVJuLTZWhQSOFpBZ1p/LSzQrQSnNFNKKKkKDZoIpw0BoigNTdETQM1A4RDrWr7O8GR8OzMB9ZIn0A/rWSDwa9W4WgfDggaGYFQzPpFMaPMOJYa2hL3CF1ORILEgcyBsPWhY2rqZRbCuNioiY0MivQ8RwKz3bFgktuWUNqNorNDgpe4q21HhPhgQqyd4qN0i3qT+zyE4TxEkqSs67ch7TWV4ype8tnMcgJPWJ1aB7V6fcwItYdhuSZO28ia8yx+YYgMu6mRy29PKli6YatDmLuYayAn6sW2GZhBn3qqviw2yNb6STWoxfC+8lyMwOpzS0GI671V4vADQEyBoAB8CqcxVHZmruHg6a0BGlaHE8GKrO1Ut+3E1WM7Jyx1tGg7HW4VmPMwPYf8A7WnWvObeJZVABPUanQ9QK9CwVwsisdyoJ9xNXxy9CMo0OFaBlp+KS4KqIRDQGnSKAiuCNRQXKfika3Qa0FFMBrRNXCkapDgZqbalNAxrgAkUBoiaFqDOAAr0vsLig+Gy80Yj2gRXmk1qOxWNyMy7SJ+KhlVopj7N5fwykUFhEswBq7Uxdx0CZqjbH3mdmtJ3hUaAkKJPKTz3rOaKNDxokWJ6/NeUYy4RfmJ2mtVxTtdeNsZrDWypIYaOvqCPQ1icTxJ2uFgn1baU6jbFUqR6bwZVdFKkEET5HqCPmh4hZKHwovrArN9iccyAq8gFpSeUxp71osfjJGsegpfgb5KTiywsnUmsLjD4jWn4viSxNZVmkk1TEgT6HOH4fvHVOrAe3M16PbTTSsr2Rwcs1w8tB6nf7fjWvtitmNasyZO6Ey0Fyn6bdaqTI5FNhKk5dKQCBRCRmSkAp9loVTSuOM5NcxpCaE1AocaZeiJptjXABNCTStQUDhd61/AezxYq6vlPsQRvWOBgivQuyvEQbe4GUbaj7e9Tmhosn3cGAIZix2hdfKorwvhUhRu3kPXmd6lcUxuVS0QI5aSfNuQrzvjPHHukpa2/eInXqAelZ+KvRW2zQ8YxyjucsEEktH8Ox9dDNVWKRHJB0IOh9RKn7RVZYs3zDZ0ECAJXQdI9h8UF67dtkSVaNiI0rqH4MukLfQSD0bYjoZG4P2p6Sf3xPOQZ/CqPDY07MT5EfcR8/NBdxmU/hvt5NNDhYOTRN4umUGJJPQf1rOlI0/DWpl7FFgRG8c+fWp3Znhy37pD/AEgSY09BpVoxa0K5WrZo+zmHyWE01PiP+rb7RVstEtsAAAQBpXZa2JUqMr2xKFhThFJFMcARQEU7QsKJwwRQg0+BSFa4JkDQmkzVzNUBwCabJo2ppq4AhNCaQ0hNcARmqTw/Hm02Yf371FYU2ATtStJ9gTo2eIZsVZ0aFO/XzB8qirwMKoyCTTXYzGFrncASWBK+qrJn2H2qYeMC3dZLilWBiKyzi4ujXjkpK0db7KORLMF9pqHi+zzLsQR8farXF9qFy6N6Cqm72hBHOgUTkV2M4SVWQdelVLXCNDr9/wAasMfxYkaGqZrhNUgm0Tm0Gbx2mt32Iw0WS53Y6eg0/GawNu0WMKJJ2itv2N40r2xaJAdBAH8S9R+daMcVZCctUadq6uzUlXJCRQmirjXHAxSFaICiiicMgUDU64oIrjjDmkoiKXJUClDZNNsKl3sMUALKyyJWQRI6idxTdi0zfSp6bSZOwA5mpvJFeoyxykRiKHIRWlTgjWVz3hBiSukjoXadNth87iixV+UhmgEGFUhmaNtDMVCfiK6HWFXsyjnpT+Otm2gQfUYN09JGZLfxDH26VNw2EXOCZyzmbplQSx+0e9TOHYX9Zwt9z9TO7qBuXzIFX7kUFm8yb6tBy40o8Y9nfoyj/ELc/wAFz7iPzredoezym616Acy5Zjb1/rXm/Y+4bOPtyIILKR0jcfaveAAw6gj8a15YqRmxScT584ngSrkRufz6Co2I4aw51632n7F96e9saNMlDsf5TyPlWF4taKSrAgjcEQRG9ZJOUNGxSU0ZBrUV2Ewj3HCopZjyH4+VbDgHYXEYo5mHc2v433I/yJufUwK9I4X2XsYW2VtpqdGdtWb1NaI20RnSejDdn+zosKS8NcYQTyAPJf615uCUaQSCDoRoQRXuOJtQSOleIrZL3Mq7s0D3POnVJEZW2a3g/a8wBdUtHMRPrFXljtLh20z5f5gR+NYTF4MWWQAySDM+Uaj5+1Ntag7Usc3t0W+lr5PUbOJRhKsCPIg0+CK824ZggSDmiSQTJ08oEH71dhb6f+mzOI1AliP9LTPLY0fxCXaB9HdWa8UsVjLPay4hAuWww6rK/Y1bYbtTYbclP5h+YkVaOSL9RJY5R7Rdmm7gobGJS4JRgwPQg041UEMhhML3iB1Mgkgeo0M/Fa7sfgbLq7XLC+CAXZiVJ5+E6CNJ9aof0d3gwu2zrBzD0cR+K/erjiWLw1lSty6CP4JmPRBpO4k14uTLKOWUXv4NkIqUE0XPGuJgWS9hrVw5goPhbKWMculZa5gHckuczxJYkadI1gQdQPKqjFdq7ayLFkE6eJ45bQKo8fxy/cnNcgH91PCPgb0yw5sm6oLyQhq/4L3FYezbJ7y+w6AkMxka/SdKr14zYtghbRuGd28OnLQGs/8Aj511aY+EX6nf9EZeKb6RpjxEthrtxlCyVsoF6E57m/koHvWpwqItpXtAN4RkC6ZtCV9DIXU9ZrJ4bDq74bDsYUgu0cywJX7ACtDxj9lbZEJUIjR/lAldPOBE1hzJeWK9X/XX2LJtttmL4fiCuItuT/1Fk/zGCfvX0Fwa9mtKegj4r5vnevbezvaBEwKXW1LAZVG7NlBI/qa9eaMEGabinErWHttdvOERdyfsANyTyArxntF+kJr2JS7Ztqtu2fCLihjc/wDs6DyB0605+kS/fxCLeughFeFUTkXMPudN6wNLQ1nv3Zbt5hsZCE9ze0HduQAx/wDjbZvTfyrS3TXhP6N8JmxDOQCLacxPicwv2DV62mIdBBBjz/I/lQY0RjFLBY+pNeLcIsnvDdjwKWE9CwIHxmBr2PjuIC4e9cHJGPoY2ryfs85/aJAKkBif3lI0BHUGYPt7zyWsbaGjXNJhcfw7OQU1yGD10AmOuoNRv1oIAWQODz1B16H2q0xquEuhEJklRGwUnkOelU1y3msDfMsqw8wZH2A+az43cUn1dGpupOu2iUmMw7f+5aPs6n1GlWNlyRFq/bPqxQ/BP4Vk1pQKvLwyfT+5GPi2u0aa7wq5PjHWNDB6xG9T+D4M2nXMEKEjNnUEqOoJ2PlWXwvErtv6HYDpJj4qzsdo2iHRX84yn7aVDJgy1qmisfEQl2zeqbd4G2pUwJUHLqeoA+nTpqJrKY/jl2zcNtASFMHvCW+DOYfNJb4pYuRModIJ3EdGH5U9fwHenOG7w8yCCdNPX5qOOUsT81odxUl7mTGJdG8DMuYZWgxI3j7UDnmfvTd4+IUVw16ySuzzeTqr0HbOlBcrkakY60wnqJUjA4c3HRBuxj+/tTNXPZWxmvTvlUn41/HLUs8+GNstgjymiz4Nhu8xdy7pkRioBEyQIAURyiase0hmxcbbQDTzcTpy3I/5qsw64yzbFtbYAz53ZWTM8mShMyAab4vj78MGs93ZKlQuhAJIOYtzPh0rzuDnli01Sr1Xp/s0ckoO07ZmUrefoxcXG7ptcklZ6Nrp7g1g+dX/AGJ4l+r420x+ljkb0bQH5ivVl0YovZ652ywyPhTYhS10i3ZDEKO8OqsTyywW66c5ivIn7JQLaF0Fxr5ts0yigMq5s3SGDe9bXt9L42zbVkI7trjLdIyoE/etyR4iAYHUesQy+EGHKXmYXSGNoCF+rwwogAkEFtQDDDSay5JNNJGmKT7J3YDhVvDzbLqz5ySZjMB9BUHWI19Zr0Q2gdxXjfAO7s4rDObwuMzuhtEN+zkTbcTodZE+em1ezWnlQaeLtWxXrSPP/wBKjraw4VdDdYCP8q+I/l815fwhovJrG8zIBEEkaela39LHE+9xYtg+G0sH+ZoJ+0VjMAx71YEknL/uBWfvVJr8t/syafnRqEuKs5ixJ2VdojfTzqnwR7zvl5k5lHpM/gtWmCKtrmQ/5QyyQOREzpUZMRZN+2bRMmQwII0jNz8xFeZDXJU+v4o9CbVp2UljCAz5GN4/I07ctWlZQwcAzMMpJ08MeERqR10qTZw8X+5mGdwgnaZygk/FRca6ZspzEo0aQswYaDJ6dK2RnKT0TnHFGPz/AN9iSOHp0P8Av/7KTD4e02dRnDhv3ogLA6bnNm6aAdafsYibVy4JGQoIiZzkga7cjvUFMcAWbu/EYk5iOs6ajp8Uq+rspJ+FTi116j+KwYRSd+Q96iWrhBkEj0NTuL3CrtaI2CkzoQWVWjbkT9qr41q2FNx8+zN4mWNZPytIjOdvWnLlN3adOtWRmYiVwoorRW+ylxsKt9A5fLnZSpylCSF7tv3mgSR0YVzdHJWZwzXI7LsR8UkwfxpXFc0mtnRk4u0P2+JXV2uMPRnH4NTmK4vduKFd2ZQZgkkT119agGupVihd0M8s2qbHJmlfam6IHSqEiTxnjLYi+t15kLbX/YBMerZj705gu0LILwa2tzvU7uX1KLrAQ8hMHziqq8tNVFxVlVJ0SsPiyro/NGBB/lMj8K+g8LxdUw7Ox8KqX9gM1fOdb7i/GP8Ay7DoD4riKG/ltgBvuAPmuS2HkZXiWMa7ce431OxY+52oeGMouoXnKDrBIPyNRUdzSCnkrTROLp2aC5dwQ2tk+5P43D+FcvFLC/TZA6HKoPyVPzNZ8mums/4ZPtt/5L/XrqKNh2Ya3fxS3GtNmtsLshhlAUjV82kAweVRe1WBw9q47ZrmdnJyhFyZWOYESZ+kj5qlw/EGRGRdM+XMeZCyQs9JM+wqRjMVexCDN+07uADpnCxtl3YDrBiNa76TjLT0F5FNbWzVYHA4c4G6iF27x7bZmyDMVmEQDmBmOv8ASqHhRwi3il61duwYEXQokbjKEk/NVv8AitzLbRTlW2IUDqd2M8zA+B0ppsUxc3NAxM6DnEEx96EcWTds55IUtGy7e4VG/wDEqmlzTN0ZTlZTGmh18w2m1Y2nFxr5WXOxVvqBMgnrB0nzptarixuCpsnkmpO0RGpyydqZJpzC1RPYr6NZ2O4BZxJZr1yAh1truRyJbp6fIq7e/cYqRiYB8KLbbLbtgA5LbaiDAO4NYOziWtsGQkMOnnuDV9heMW7YDQyuOaMoUyCDAI8JIJ67nQVLKmPjY32gxrtbRyQc4KkgRqrEHXnMTPnWbVuXxVjxfiffHaFAAAGsRzJ5kmST58tqqgafH0LMJq4Gl3/OgIqggdcKAUtcA65Uen2plhSyGR1TFuEqoJ0AgeQkn8zUNFk1Ic8q6Puc/YSaUGhFLNEAppKUCuiuCOWVkgHT5/KtvhcBhLqhT+xf91wRlY8gHHhMdNDVZwG6MMB39oPbc/UIYH05NHSRVnxjC4EBXtNdZbgaLdrxMrrlIlW1AgtM+1Zpy5PRtxQ4K2MHhKtnV/2hViC4305kA5gPM6edVOP4FlBa22Zd/byI0NXGCAWLZgsDA8QBVthqD4dec86kX2BS4dyFadcraA/URo237wnzFVi3+5nkovfRhhRU2ppc1UIkcmjwp1po0tpoYGkXY7Jdzam7ZBIzHSRO2gnXfSjvGkwd9rbq6GGBBU6b+9OxYnpXCuzFm2t0W1fEK9orcZsgCTDAg7TodiaouK27X6sbQW1bZfFm1DuRtAUEa6/erPB9r2t2Wt3CM7cyC2cKuoY6kE5tx9qyXEL63Iy7wzHTclpIHUBYAnoax1dOzR8FKGoxSXmkyKFWrXFmdoM0M1xNCTRALNAwpZrooBCsiBNcaJjyoCaPQBa4UE0QoBDWrbg9tZz3LbNb2kCQDzJ/KoOBsFmACl4+oL9RHQDetrwnh2FvD9jfOHvQPCdATzEE6jyB9qlknWkaMGO3yl0O3OF2hZe/g8SsKs3LL6jKNwVO4j+IH1qjwTWbrrcCMkC4PC0L3oy5CkywAzyRPSDR3L1h75tZQjLOa4s5IVSXD2m3MjLoQNaaxHDC9l7qWu7FvKWiMsOBBUlhoZBiCRzNQft0aXK1pkrjfC/2feykowtmP+pIBzhRoDrBAMSDFVX6xcZ0VnhDEwUGm2rHaYAk+/Oj4deDKUvMtvKrFHdXYkmIT6gI0MdJOhmo1mWMwQCIE6QOvvTK4om3z0yJesFTqIHLUEfI0NAKt8umSAVjnuN/vVKDrVseTmjNkx8GRzSUppDRFJQMgUhWksHSjeqoQA3TtP8AfSpGFGdraCVzMASAWIBMEhRvAkxUMtVrwV1Rbr5iLgULbj/PmDn2AA/1VHJSVlYW3QLcHcZiSoCkqTqdR1A1FQcZaVWIU5lnwkiCR5jkfKtP2u4WLVxltXjdACd4zFdbkeLYzpGvTnWVcdaTHJvtlMsYpeVAE0lIa5atZAICjUUgFG9OKxukajigoMIlO20J/v70iLVtw3CMsORAnQ8ientUsk1BF8GF5ZV6Erh1hrMMRBOqzPyDvPmKc4lxpLmRe7DXZYOfpP1eDxjfTeQdqePHVkq65pOiqJMmAJnRvU+Lzpt+Dszm2qFLoJXwTlYgBiGcnRgDqJjUbVig3bc0ehlaSUYUmiXd4Sju1pQO8/aeJcuRypGqncGTEHfQg65RTYDG3AwsXC7WmaCk/vEMqlZ6M09JiacwmOey/d3s5C5lIDeNC2ua20/xBSdYIqbewMObORVuOVYeIMLaki4XZ1kaghY1id5qkU13szSldITE3QWt2jbgWc8zB8bDQMRpPhnSje3pMyedR7thjimZhkVCAQhnMQBIBJ5/xaxRXrxRZbUeVSyLeh8bpOysx14ISBOYjTpB/wCKrlo8Vf7xp25D0oErdijxiY8suUhoikiiakoijuGorppuzvTl5addCvsYpy1cj3puKlWcOA+W4SADDZCrGOeUzlPlrBpJNVseKbei1xXES9u2pcNlEQBl5AeKPqOg18/WqjGXZPTy/E0l62A3hJI84n7b0yTSRguxptrTBNJSmuUVQmO2+tdRHoKEU4gpFcBRRT+GsyR/cedLKSirKY8bm6Q9gcET4iCF68vQHrV3d4z3eUFAwgiAILfwg+Q6RGu1EnFEtqq5FUD6zJk6jYiCeehmkxNhHUX1EAT3QMqxZSCbhggBRG+nORtXmzk5y/MWj1fLix8Y9jeLwaWwLgMX3uZ4Xe2sNlQEDU6iRljQCis8QDsilisuZfSVZiolsoBI0HhYHyFJhOIBLguK57xgygwmhbT6s0DT8TUfFL3zm8YCsUDQCACoAaSTvAJnnNOlq5dmZNp1rYHEQpDEE3HYgI2xb+IhImNDrA38qm3bhGVbd1kthFDNlVnZlmFBb6QBGxMTz2ELB8PtlXYsGtt4UBB72R0OyjYzruBFSsUZCgaZAAB5LMfaB7UZTrSBGN7Z2IvMWkwdBtOgAAEz5CjvsotsW+kKd/TQVDTMTrsAZJPLfWqbF4tnMFiVB8I5ActKWGLmzsk1BEcCjFBRrXoGIbJpKQ11KMEDrT7GajU/bOlNFgY2RU7h+Ga6yqozMJjfQDWTGulQ2qVgMVkYGAd5B2MiCDSTWhoPY3fQhjoJBgx1qNdGv9KsMQ0yYUA7BYj2AqFeoRGl0NGjt0IFGTVESFmurgKds25NFySVhjFydIPD25if78601mxaVFGhkwTrqTJ0ZdV06j2pm1w9QkllDcyZy+isJB9N6QcGZnyklUAJZxyGwIOx1PXka83JkWR90erjxrFAkPwNWLNIuaEW7ckkmDmbOhAAUxuRzkaa9hr/AHD2XcSFaBDi5bIWAFEFhoQvPkNKYwFq2pttnDojIWQkAkBgYZI6nWJpeI4hr1y8xKgkq3IDwA5SCNDoRtvJorrb6Iu+VtdjOKQ3ma5GYhdpMlp0Mx4jqdN9KD/BATcTvQCranxZcoAJMAQx5RO/lJqJxNmDkB8wldFkKTlE6TI50/hbbhDmIHkNRB9NJqjbS5WRW/KTkwQtouXOQZhmEBteX/Jpm/ezGdgN+UR+FOm+TpmG0Dflty0qh4vdOcidOYG0/wDEVKEXOWyk5KMdDWIxjNIk5eQ8uVR6QUQrfFJdGJtvs4UqGhpVogG6UaV1dS2OlZxolNdXUQHTXE11dXHB94RQ6V1dXHCRXV1dXHD+GsFzABJ6DUn0FaHD8G8Omrc8pBjyKmCPv6V1dWDxWWSevQ9Hw8FGPIaxGEuIrHlsdcoJ6ENB+RSjiDpbGQrn1LkMGbNOjRtt8T5TXV1djfONsORuTof4hg0ZkWy7NJUOzMxXMyy11m5Ea8uWxqsxNvvM9wyAiqqjrkCqAT5DLXV1WT89GT9DGrLGSSuWQIHOOZGn9zU9W8Ij8viurqST5bGjpEPid4qVy6TP2jXX1+1VDTMnWurqviXlI5G2zooia6uqxISlWurqA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1300102081_marshal-budenny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817" y="963843"/>
            <a:ext cx="4270183" cy="5894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1000108"/>
            <a:ext cx="41434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— советский военачальник, один из первых Маршалов Советского Союза, трижды Герой Советского Союза, кавалер Георгиевского креста всех степеней.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Командующий Первой конной армией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РККА в годы Гражданской войны.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1289_fed03fa3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54" y="428604"/>
            <a:ext cx="9157954" cy="57328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5825826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Климент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Ефремович</a:t>
            </a:r>
          </a:p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Ворошилов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0_9b596_9b02fcf_X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928670"/>
            <a:ext cx="3872972" cy="5429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1785926"/>
            <a:ext cx="43577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— советский военачальник, государственный и партийный деятель, участник Гражданской войны, один из первых Маршалов Советского Союза, один из главных организаторов сталинских репрессий.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28596" y="214290"/>
            <a:ext cx="8229600" cy="128588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Василий Константинович   Блюхер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714488"/>
            <a:ext cx="4800600" cy="40005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— советский военный, государственный и партийный деятель. Маршал Советского Союза, кавалер Ордена Красного Знамени № 1 и Ордена Красной Звезды </a:t>
            </a:r>
          </a:p>
        </p:txBody>
      </p:sp>
      <p:pic>
        <p:nvPicPr>
          <p:cNvPr id="31746" name="Picture 2" descr="http://upload.wikimedia.org/wikipedia/commons/e/e6/%D0%92%D0%B0%D1%81%D0%B8%D0%BB%D0%B8%D0%B9_%D0%91%D0%BB%D1%8E%D1%85%D0%B5%D1%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03351" y="1071546"/>
            <a:ext cx="3650837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photo9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65672" y="1285860"/>
            <a:ext cx="3778328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43050"/>
            <a:ext cx="5357818" cy="50720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  <a:defRPr/>
            </a:pPr>
            <a:r>
              <a:rPr lang="ru-RU" sz="2400" dirty="0" smtClean="0"/>
              <a:t>—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советский военный деятель, военачальник РККА времён Гражданской войны, военный теоретик, Маршал Советского Союза. Репрессирован в 1937 году по «делу военных», реабилитирован в 1957 году.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214290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Михаил Николаевич Тухачевский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282" y="3071810"/>
            <a:ext cx="864393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Гражданская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война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обусловленная глубокими социальными, политическими, экономическими, национальными и другими противоречиями вооруженная борьба за власть между различными группами и слоями населения страны, проходившая при активном вмешательстве иностранных государств и включавшая военные операции регулярных армий, восстания, мятежи, партизанские и диверсионно-террористические действия и др.формы.  </a:t>
            </a:r>
          </a:p>
        </p:txBody>
      </p:sp>
      <p:pic>
        <p:nvPicPr>
          <p:cNvPr id="7" name="Рисунок 6" descr="chapa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44782"/>
            <a:ext cx="3645822" cy="2605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x1-Z5_0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0"/>
            <a:ext cx="2928959" cy="3124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чапаев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143372" y="554612"/>
            <a:ext cx="5000628" cy="6303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2844" y="1643050"/>
            <a:ext cx="4429156" cy="492922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dirty="0" smtClean="0"/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Легендарный красный командир. С 1918 командовал отрядом, бригадой и 25-й стрелковой дивизией, сыгравшей значительную роль в разгроме войск А. В. Колчака летом 1919. Погиб в бою.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42852"/>
            <a:ext cx="73581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Василий Иванович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Чапаев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а чапае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" y="0"/>
            <a:ext cx="86639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42852"/>
            <a:ext cx="7806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 Ильич Егоров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9938" name="Picture 2" descr="https://encrypted-tbn1.gstatic.com/images?q=tbn:ANd9GcT3-icSUwIesf8mNlZ9uz7nNH9FM08gSlAt5bTY0PFvcOpE9DI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981075"/>
            <a:ext cx="3886200" cy="587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1214422"/>
            <a:ext cx="45005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советский военачальник, один из первых Маршалов Советского Союза. Член Коммунистической партии с июля 1918 года.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alternathistory.org.ua/files/040111_Unif_RU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127551"/>
            <a:ext cx="2000264" cy="2730449"/>
          </a:xfrm>
          <a:prstGeom prst="rect">
            <a:avLst/>
          </a:prstGeom>
          <a:noFill/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95288" y="1196975"/>
            <a:ext cx="810580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база белого движения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Русские офицеры;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Представители старой интеллигенции;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Сторонники монархических партий;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Либеральные партии;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Левые политические партии, которые первоначально выступали на стороне революции;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Часть рабочих и крестьян, которые  были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недовольны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внутренней политикой партии большевиков</a:t>
            </a:r>
          </a:p>
          <a:p>
            <a:pPr>
              <a:buFont typeface="Wingdings" pitchFamily="2" charset="2"/>
              <a:buChar char="§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214290"/>
            <a:ext cx="8100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 pitchFamily="34" charset="0"/>
              </a:rPr>
              <a:t>Белое движение в России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20px-Kornilov191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27" y="1285860"/>
            <a:ext cx="4119573" cy="53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2844" y="0"/>
            <a:ext cx="850112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Военачальники  Белой армии.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785794"/>
            <a:ext cx="697806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Лавр Георгиевич Корнилов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22" name="AutoShape 2" descr="data:image/jpeg;base64,/9j/4AAQSkZJRgABAQAAAQABAAD/2wCEAAkGBxQTEhQUEhQVFBUVFRQUFBQVFRQVFRQUFBUWFhQUFBUYHCggGBolHBQUITEhJSkrLi4uFx8zODMsNygtLisBCgoKBQUFDgUFDisZExkrKysrKysrKysrKysrKysrKysrKysrKysrKysrKysrKysrKysrKysrKysrKysrKysrK//AABEIAMIBAwMBIgACEQEDEQH/xAAbAAABBQEBAAAAAAAAAAAAAAACAAEDBAUGB//EAD4QAAIBAgQDBQQIBAUFAAAAAAABAgMRBBIhMQVBUQYiYXGBEzKRsSNCUnKhwdHwYoKy4RUzNGOSFCVTc4P/xAAUAQEAAAAAAAAAAAAAAAAAAAAA/8QAFBEBAAAAAAAAAAAAAAAAAAAAAP/aAAwDAQACEQMRAD8A7IawQwDMQhgEM2JjXAQLEwJSAUiNsdyI5MBNgtg1JWV2YPEu0GW8aVpP7T28bAbs2QTxVOPvTivNo4avxKpLecnvz6lGrWvtvzA9AfEaX/kh/wAkSwxUHtKL8mjzP2qfgHTxDTTTtYD03MEmcRhOOVI21zJ8nrodFw3jNOpZe7Lo+YGwmHFkMGSoCRBIjQaANBAxCAJBgoK4DjMdIcAUMEOwBGYQwA2EOICcFhDACMOwWwGbBExmwGmRyCcgAAkDcKTKXFcX7KjUnzjHTzeiA57tNxrX2UL6PvNaa9DnJ121+hHZzk29W2234s2eGcPg/e18OQGNZsTot8v1Oxhwyl0Jf8Nh09AOJ/6Z7cxVMDKOrXodvT4dG/K3TQsT4VCWtgOAp0drPx05CrQe6bv129TravAMrbSvuZmJwDVr/DxA0uzvG869nVaU1s39bw8zooyPNqtFq7V9NfE6Xs9x3NanVeu0Z9fCXj4gdQmHFkSDTAmQdyFMkiwJIhRBiw0ASEIQCE2K4mAIwVhgGsMPcQE4LFLYaO2oCYEgmwGwGBbHkyNsBnIC47YLQDHO9tazVGMftTV/JJs6FnKduF/ldO9+QGDhrW8zRwtSzM/Do2sDhk9wLtKp6lxPx9CJYS2w8LICxBlqkyGjFcizGCAmWujM3jODUoPLutUX0U+JVbR3A5dUlK6b10uvFFaOGtK60d/g+Rq5E3db8x50b8uaA38DVzwjLm1r5rcsIo8L0i10ZfQEiCQEQ4gFFkiZHEkTANDgJhoBCQ4wCsNYcTQAuIhxASJjMdDNAA2CwpAsCOTI2w5EbAZsZsZiYDHP9s6d6UZfZmvg0/7G+zN7RUs2Hn/DaXwaA4yFoq7LOF4ilzKE3rq9CCplfu3+AHYYbiytq7lSpjbNtPRX+ZzlCo4tWfM6alwpzg5PmrgQw7QRh7zv5Ghge09OTSyvzsvicbjaHs5NMs4DE0ecZ5lzWqA9JoTUldO6I8ThlJWZgcHxSTUoSzQ567HTXT16gYEaGVtPR7LxXUGK1fVfIuY/Wdlul+1YpR96/XQDU4cu76l1FXAx7qLKANIJAhJgGgkCgkASCTBQQBCGHAQpCEAwh7CAeLHYKEwBbBYTAYAMikyRkbAFjCaFEBjK47xKnCMqUm81SDSSV99rmucX2vpNYiEraOKSfK6b0AyYYfM+pajgf4beN2x8NOxp05IDK/w9JxtzZ3+GoJQS8DkcAva1oxXJ3b8juMtkgOZ49wVT7ySbXVFDhnCoxleVOL8f7M62pNbMozggIHwenKWeKdOezcHlT+9HZmph6dkk3exXo1ORchIChjKDzXt8CpXw6srNKV/TzZty6HI8Sac50pVLSvHTa63tfoBs4PiVFy9lGonNctbO2+VvRl+5y2I4aliMO4aO6v8Ay6nVIAooNAxHuBIgkAg0AQSBQSAcdDIcBxhxAMIVxAOkMxDXAZgSQTAkBGwGHIiYAyEmNcSAJsye1FDPh5PnBqa6rXX8GapV4vTlKhUjFXbg0l1/uBwUZ2ZM8S7fkVmns00/HRinOwGjwnjXs3dpdNjqJdqKKinPMrrkmzgFHnYlwdZp9fBq4Ha1scqijVpN5dpJqzVudg1PMrkXBcXTlTy2jG+llovgWKdPI7cuQCps0aLKM4lug9AJK0rfI5LjHDJzxGd3Sko67JKOm5tcWxUouDyuUIu9S3JbJ/FklHHUqqirqfx08wI8LQvUz8oxyx8erNJAeWwSAIOKBQaQDokiRpBoAgkCggHCSGTHQD3GEJAK4hCAVwWPmGbAFkcg7gSYEcmRsOTInIBpIVxNiTAJMIBBAcd21p2qwn9qFv8Ai/7nOnZdquHOcc61cNbc7LdL5nHXuA9GMm+6r+QThNfVen4Cp1GtizRrtvX5ABSxWnO5v8L4zooz1Wlpc15mRUw2b5hYfCSTA651L7bdS3hnoZGBpNRSk9P3ua1FWSAkY0V0/DQFVc05RW0IxzP+KT92/WyJEgGsGkKwSQCJEAEgCSDQNgkAQ6BCuA44yY4DiQhAK4gWxAK+4wUlq/MYCJgsNkbQATRCydkMgBGuKwzQEiY6AiFFADip5ac5JXajJpeKR5lF38+fmekcVq5aFV9IS+R5vUhd3W4EkKVzXwOAg92YUapYp4trYDqqfDo9blyGHijlqXGZRWqfwL+AxGIxN1Qikk7SnNqyv4c9gNqdaMdXJJLfXkRYfF1K7th1aOzrSXcj4R+0wcH2bprXEVJV5b5VdU16Lc6GkkrRSUVsopW06ABhMJGnDJHXnJvWUm95SAiT0oJtyccr189NNWga0dfMAUFYENAJBJDBxQCSHQhAEOhkOA46Q1hwHYI7GkAwhCANoEJrV+bGYASImSyI5ARyImSyZFMALjORDicVCHvNJ9OfwM2vxn7EH5y/QDYIauNpw1lJLw1b8lFat+BgV8XOV807Lw0VjFxWIeZOi5OUO/mj9W31nLlYDo+PcX+hadOUfapqGZqMmtO9k3S8Wcc9rlbEYudSTnObnJ7yk7t+Fx4zAknHUelCUpKKe/pp1YDmW+HVJN/Rq8+Xlz38UgJcdgvZ01KSabdk5+9JW3UPqrxep0vAaXssLHlKd6kvLaC+XxOShGdasoycm2+8222kve+CudfHFX1StF6R00UI6Rv4XQGzhaSXe6pXbk38PDcnlioxtrd8op6yfK19ynQnLLo0tNH0vtpzsV6/EHSjmq1Itq28VrZfVtrcDeWWO9kvw1IPbOcmo2yx0nN7J72XV2OI4t2olVi4wg4KW7b1a6JLY1uxfHaMaKo1ZqM88ve2ak9O9t8QOphhlvmb+C0HdF8tfB6MClgY5oyTk1G+SOa8FfmkWgKd+T0fiHEsuPqRuiuV18gIx0Pka3Xw1GQD3HEOA4hhwHuCwgZAMIFjgSz3fm/mAg6nvPzfzIwGmRyDcv2zF4pxKKi++oJc29X4IC7VxMb5U1d9Xp6sxcdjKmqzKKu0rXXq308jHfaKUrwoUvaSdu9a9n4FDFcKxEoTqVpZIxTdm9/CyAvY7i9KnN5Xm5W95363MqtxmpK6pxST5vV/oYuX0Cb5X/QAq1abdpNv10+BJQqTyuEW1GXvJaZvMhLPDqlp26/NftoCCrTysZM18bg8y09Py/Qx7fvp1AsUaUpbd7qlulfc0uHx9nKcN5z7saco3WusZzaem/IbAzqRzONJVFos9rJZVbS2j0Wx0GNweHjTlXpz9rVcc1k73btslrHX5AZnDqUMO6s6mbVKEHpmd/8AMcVf015FXF8Xk3anHKlZK9tlb9CzVxHtITnUjlqQXdjKLcVe182beUk+6uVjBQF6XEKz+u476RbXpuV5Sbd5NyfVu7IVckiwHbInBk2YOKAs8N4zXw/+XOSj9l6wf8rOq4b27i7KvTyv7VPVesXqjkEiOpRQHrWC4lSrL6KpGXgn3vWL1LUlpY8ZyyVmm7rZptNeqNzhna7E0sqnarHpP3rff/UD0rXy/ewFacVq/wBDEwHayhUtmbpy6S1jf7y/M26dmuTTW97p+QCUNNAWTWFvuBFYcaL6bcggGGYVgZMCOzHAc/EQFmr70vN/NkbJK770vvP5sjYGV2inJUJuM4w6t66dF4nmFZSnK8nmb2v56HT9uOLZpqjH3Yay8ZdPRGBwhKVekns5x/UD0HgvDlh6MYL3nZyfWT1fwMDtnir0adnpObf8sdjqKlS8Zy0tCM7O/O3NHFdqF9Bg/Gm38VEDmZSBih2gmgByjq61Xn6iGTA6HDYym4q84q6V03tfdej19TOxkLVFOm1e97qzyyW78nuUo+hYwXv26/owNbBcQVOCjCMpKKyOpJ5EnUul3Xsud9ytw/ESoSqOUc07KfvLZPVvk1r+JKo6q/T8yKnHv2aurOVvwAgx2KUnmhLMpxSallcoyj06Lo92rlO5tSw61vCPnZehn42CjKKSWq282wKyQmrE8aacnG1mvxCrUbKLT97Np0yu35gQx/aDUhlEdASZgoTAsMgJ0HGn1IrkkZAM6fQnwPEq1B/RzcfDeL847AoGtJaLr8gOw4N2xztQrQtJ6KUdr/xLkaVTieeVoq9Nc9bzf6fM4jh2HTkjpcLVte2yA6OjVUldaokMHhOL+kt9WX9S5+pvIBXBkgxmBC0IkGAmxC70vvS+ZS4jilSpzqP6sW/N8i/iV35fel82c/2x/wBLPzjf4geZ4qs5SlKW8m2/Uk4TUy1qbf24kVSOoEXZprk0/gwPSazy4SvNxSbjUe/vK1rs5rtYrUMGv9r8om9x1W4bKyteMdL/AGpLW5h9ttsKulG/yA5ZIZoIWUCNjvb1Q8kT8PoxnNKUssbSlKVrtRjFy0XN6W9QI8hPgE/aK3PbzIKk0XOGYeTnFqy57raOrd9kBf2ZHTjatF3vmjL5FnE14+81ltprve7KuHTnWg0na/TXKou7t0QGiotrw0+Zj8UhapTfVfJ2NWtPXTZ2Se3nuZXEa0ZSgotNxve3LYAcKn7Vrytceu9IJ/7nxzIaM+/J+TT9CHES7y8n+OoEjiDFh09Rp6P9/EAbjob4jgTRVxS0Aiw6segEkWQxd3f92BqVNLdQ6AG3wGSU1mN7GU7U3l3vc4p4lp6X0N7B8Sk4d7x35gS8LxFpq/71O2g9Dz7hyzTud7hpXivJASCHQgAEFcQE2I9+f3pfMwe1n+lq+S+YhAeWvdgz2YhAdvxd/wDa1/8AP+pGb283w3/pX5CEBzK2H5CEA/QlwK+k9RCAqL8y3wV/SNcsstOWw4gNDgkFJ1XJKTSnZtXa7j2b2C7KTedavSnVt4d0QgMzjM37S13a+19AsMu5U+7H+pDiAGhs/JfMjqb/AL6CEBLS5FqruhhAV5jxEICVbBLYQgKy3RYWzEICxh1t5lmo9/IQgNPgy1R2eF2XkIQEwmIQDIQhAf/Z"/>
          <p:cNvSpPr>
            <a:spLocks noChangeAspect="1" noChangeArrowheads="1"/>
          </p:cNvSpPr>
          <p:nvPr/>
        </p:nvSpPr>
        <p:spPr bwMode="auto">
          <a:xfrm>
            <a:off x="155575" y="-1919288"/>
            <a:ext cx="5343525" cy="4010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5720" y="1714488"/>
            <a:ext cx="47863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— русский военачальник, генерал от инфантерии. Военный разведчик, дипломат и путешественник-исследователь. Герой русско-японской и Первой мировой войн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. Верховный главнокомандующий Русской армии.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771211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Михаил Васильевич Алексеев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алексеев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285860"/>
            <a:ext cx="3852687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1071546"/>
            <a:ext cx="46434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— крупнейший русский военачальник периода Первой мировой войны, «общепризнанный крупнейший военный авторитет» страны. Генерального штаба генерал от инфантерии, генерал-адъютант. Участник осады Плевны.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85728"/>
            <a:ext cx="786599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 Васильевич Колчак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kolchak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714488"/>
            <a:ext cx="3648441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1142984"/>
            <a:ext cx="45005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— русский военный и политический деятель, флотоводец, учёный-океанограф. Адмирал. Участник Русско-японской войны. Во время Первой мировой войны командовал минной дивизией Балтийского флота, Черноморским флотом.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57166"/>
            <a:ext cx="7217617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Антон Иванович Деникин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деник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214422"/>
            <a:ext cx="3641696" cy="5262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5720" y="1357298"/>
            <a:ext cx="46434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— русский военачальник, политический и общественный деятель, писатель, мемуарист, публицист и военный документалист. Участник Русско-японской войны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71438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Пётр Николаевич Краснов</a:t>
            </a:r>
          </a:p>
        </p:txBody>
      </p:sp>
      <p:pic>
        <p:nvPicPr>
          <p:cNvPr id="4" name="Рисунок 3" descr="красн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285860"/>
            <a:ext cx="3929090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1214422"/>
            <a:ext cx="45720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— генерал Русской императорской армии, атаман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Всевеликого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Войска Донского, военный и политический деятель, писатель и публицист.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791889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Алексей Максимович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Каледин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каледи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643050"/>
            <a:ext cx="368901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1428736"/>
            <a:ext cx="4572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— российский военачальник, генерал от кавалерии, деятель Белого движения.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85728"/>
            <a:ext cx="8229600" cy="157163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Участники Гражданской войны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4357694"/>
            <a:ext cx="2792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зелёные</a:t>
            </a:r>
            <a:endParaRPr lang="ru-RU" sz="54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214554"/>
            <a:ext cx="2127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белые</a:t>
            </a:r>
            <a:endParaRPr lang="ru-RU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2643182"/>
            <a:ext cx="2795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красные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 rot="3593546">
            <a:off x="2289425" y="1416115"/>
            <a:ext cx="218472" cy="128992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071934" y="2285992"/>
            <a:ext cx="214314" cy="2214578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805581" flipH="1">
            <a:off x="5693027" y="1774504"/>
            <a:ext cx="254956" cy="112615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СветКа\Desktop\картинки к гв\красные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500438"/>
            <a:ext cx="208823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4" name="Picture 2" descr="http://book.e-reading-lib.org/illustrations/1003/1003122-i_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143248"/>
            <a:ext cx="2214546" cy="2625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690406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Евгений Карлович Миллер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miller-e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35" y="1089262"/>
            <a:ext cx="3409965" cy="576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5720" y="1214422"/>
            <a:ext cx="4929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— генерал-лейтенант. Руководитель Белого движения на севере России в 1919—1920.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769313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Николай Николаевич Юденич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юдени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908" y="1214422"/>
            <a:ext cx="3860491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1285860"/>
            <a:ext cx="44291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— русский  военный деятель, генерал от инфантерии (1915). Один из самых успешных генералов России во время Первой мировой войны, во время Гражданской войны возглавлял силы, действовавшие против советской власти на Северо-Западном направлении.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618547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 Ильич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Дутов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дутов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500174"/>
            <a:ext cx="3333773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1500174"/>
            <a:ext cx="485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— из семьи казачьего офицера, атаман Оренбургского казачества, полковник, генерал-лейтенант.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52"/>
            <a:ext cx="696677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Пётр Николаевич Врангель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вранге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910381"/>
            <a:ext cx="4189107" cy="5804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596" y="1142984"/>
            <a:ext cx="41434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— русский военачальник, участник Русско-японской и Первой мировой войн, один из главных руководителей Белого движения в годы Гражданской войны. Главнокомандующий Русской Армии в Крыму и Польше.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0"/>
            <a:ext cx="631730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Нестор Иванович Махно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махн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142984"/>
            <a:ext cx="3566160" cy="550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5720" y="1000108"/>
            <a:ext cx="49292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— украинский политический и военный деятель, анархист, организатор и руководитель революционного и освободительного движения на юге Украины во время гражданской войны 1918—1922 годов. Известен также как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Махно».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upload.wikimedia.org/wikipedia/commons/thumb/f/f0/Makhno_group.jpg/320px-Makhno_gro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500570"/>
            <a:ext cx="30480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187450" y="188913"/>
            <a:ext cx="71294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Итоги Гражданской войны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285720" y="1142984"/>
            <a:ext cx="850112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>
                <a:latin typeface="Franklin Gothic Book" pitchFamily="34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результате потерь на фронтах, красного и белого террора, голода, болезней страна потеряла более 8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человек, около 2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человек – почти вся политическая, финансово-промышленная, в меньшей степени научно-художественная элита дореволюционной России – оказались в эмиграции.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Война  оказала разрушительное воздействие на психику людей. Перестала быть ценностью жизнь человека.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Ущерб, нанесенный народному хозяйству, составил свыше 50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золотых рублей. Промышленное производство в 1920г. По сравнению с 1913г. Сократилось в 7 раз, сельскохозяйственное на 38%.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3646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428736"/>
            <a:ext cx="82153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1" dirty="0" smtClean="0">
                <a:hlinkClick r:id="rId2"/>
              </a:rPr>
              <a:t>http://</a:t>
            </a:r>
            <a:r>
              <a:rPr lang="en-US" sz="2000" b="1" dirty="0" smtClean="0">
                <a:hlinkClick r:id="rId2"/>
              </a:rPr>
              <a:t>files.school-collection.edu.ru/dlrstore/f581121e-2599-c199-0dc9-1aafac0f3717/1011005A.htm</a:t>
            </a:r>
            <a:endParaRPr lang="ru-RU" sz="2000" b="1" dirty="0" smtClean="0">
              <a:hlinkClick r:id="rId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1" dirty="0" smtClean="0">
                <a:hlinkClick r:id="rId2"/>
              </a:rPr>
              <a:t>http</a:t>
            </a:r>
            <a:r>
              <a:rPr lang="en-US" sz="2000" b="1" dirty="0" smtClean="0">
                <a:hlinkClick r:id="rId2"/>
              </a:rPr>
              <a:t>://ppt4web.ru/istorija/grazhdanskaja-vojjna-v-rossii-.html</a:t>
            </a:r>
            <a:endParaRPr lang="ru-RU" sz="2000" b="1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1" dirty="0" smtClean="0">
                <a:hlinkClick r:id="rId3"/>
              </a:rPr>
              <a:t>http://www.myshared.ru/slide/368036/</a:t>
            </a:r>
            <a:endParaRPr lang="ru-RU" sz="2000" b="1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1" dirty="0" smtClean="0">
                <a:hlinkClick r:id="rId4"/>
              </a:rPr>
              <a:t>http://historykratko.com/grazhdanskaya-voyna-1917-1922-gg</a:t>
            </a:r>
            <a:endParaRPr lang="ru-RU" sz="2000" b="1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1" dirty="0" smtClean="0">
                <a:hlinkClick r:id="rId5"/>
              </a:rPr>
              <a:t>http://www.grandars.ru/shkola/istoriya-rossii/grazhdanskaya-voyna.html</a:t>
            </a:r>
            <a:endParaRPr lang="ru-RU" sz="2000" b="1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1" dirty="0" smtClean="0">
                <a:hlinkClick r:id="rId6"/>
              </a:rPr>
              <a:t>http://www.calend.ru/event/4458/</a:t>
            </a:r>
            <a:endParaRPr lang="ru-RU" sz="2000" b="1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sz="2000" b="1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ажданская вой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" y="0"/>
            <a:ext cx="913524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lternathistory.org.ua/files/users/user8/teaser/040113_wite_guardia.jpg?1357256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0" y="5314949"/>
            <a:ext cx="5238750" cy="1543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6" name="Picture 2" descr="http://alternathistory.org.ua/files/users/user8/teaser/040113_wite_guardia.jpg?1357256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0" y="5314949"/>
            <a:ext cx="5238750" cy="1543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0"/>
            <a:ext cx="8229600" cy="92871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Признаки Гражданской войны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4294967295"/>
          </p:nvPr>
        </p:nvSpPr>
        <p:spPr>
          <a:xfrm>
            <a:off x="142844" y="785794"/>
            <a:ext cx="8786812" cy="60722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Гражданская война не имеет четких границ – ни временных, ни пространственных;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первый план выходят классовые интересы;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Гражданская война – сложное явление. Включает в себя борьбу социалистических, анархических, буржуазно-демократических, реакционно-монархических сил;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Общечеловеческие ценности в ходе войны отступают на второй план, главный принцип – «Кто не с нами, тот против нас»;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Гражданская война – величайшая трагедия, так как несет взаимную жестокость, террор, непримиримую злобу;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ходе Гражданской войны нет  победителей и  побежденных.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29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Участники Гражданской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войны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4294967295"/>
          </p:nvPr>
        </p:nvSpPr>
        <p:spPr>
          <a:xfrm>
            <a:off x="357158" y="2143116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Первая группа: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большая часть промышленного и сельского пролетариата, городская и сельская беднота, низшая часть офицерства, часть интеллигенции;</a:t>
            </a:r>
          </a:p>
          <a:p>
            <a:pPr algn="just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Вторая группа: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крупная промышленная и финансовая буржуазия, помещики и часть офицерства, творческая интеллигенция;</a:t>
            </a:r>
          </a:p>
          <a:p>
            <a:pPr algn="just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Третья группа: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самая многочисленная группа. Они пассивно наблюдали за событиями, искали возможность обойтись без классовой борьбы. Это городская и деревенская мелкая буржуазия, крестьянство, пролетарские слои, желавших «гражданского мира», часть офицеров и интеллигенции. </a:t>
            </a:r>
          </a:p>
        </p:txBody>
      </p:sp>
      <p:pic>
        <p:nvPicPr>
          <p:cNvPr id="14338" name="Picture 2" descr="http://lurkmore.so/images/thumb/0/0d/X_44fe2427.jpg/180px-X_44fe2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0"/>
            <a:ext cx="1714500" cy="1971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14285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Причины Гражданской войны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4294967295"/>
          </p:nvPr>
        </p:nvSpPr>
        <p:spPr>
          <a:xfrm>
            <a:off x="428596" y="1142984"/>
            <a:ext cx="8358246" cy="4525963"/>
          </a:xfrm>
        </p:spPr>
        <p:txBody>
          <a:bodyPr>
            <a:normAutofit/>
          </a:bodyPr>
          <a:lstStyle/>
          <a:p>
            <a:pPr marL="474300" indent="-4572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Октябрьский переворот 1917г.;</a:t>
            </a:r>
          </a:p>
          <a:p>
            <a:pPr marL="474300" indent="-4572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Установление советской власти, разгон Учредительного собрания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.1918); </a:t>
            </a:r>
          </a:p>
          <a:p>
            <a:pPr marL="474300" indent="-4572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Заключение Брестского мира (3.03.1918г. - потеря Прибалтики, Белоруссии, Украины, Северного Причерноморья,  выплата  6 млрд. марок)</a:t>
            </a:r>
          </a:p>
          <a:p>
            <a:pPr marL="474300" indent="-4572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Противостояние большевиков и представителей свергнутых классов и политических сил.</a:t>
            </a:r>
          </a:p>
          <a:p>
            <a:pPr marL="474300" indent="-4572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 сопротивления советской власти (белое движение). </a:t>
            </a:r>
          </a:p>
          <a:p>
            <a:pPr marL="474300" indent="-4572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Военная и материальная помощь интервентов.</a:t>
            </a:r>
          </a:p>
        </p:txBody>
      </p:sp>
      <p:pic>
        <p:nvPicPr>
          <p:cNvPr id="4" name="Picture 2" descr="http://alternathistory.org.ua/files/users/user8/teaser/040113_wite_guardia.jpg?1357256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0" y="5314949"/>
            <a:ext cx="5238750" cy="1543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286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Словарь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928688"/>
            <a:ext cx="8501093" cy="5643562"/>
          </a:xfrm>
        </p:spPr>
        <p:txBody>
          <a:bodyPr>
            <a:noAutofit/>
          </a:bodyPr>
          <a:lstStyle/>
          <a:p>
            <a:pPr marL="360000" algn="just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Гражданская война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это организованная вооруженная борьба за государственную власть между различными социальными группами, политическими течениями внутри государства. Наиболее острая форма социальной борьбы.</a:t>
            </a:r>
          </a:p>
          <a:p>
            <a:pPr marL="360000" algn="just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Интервенция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это насильственное вмешательство одного или нескольких государств во внутренние дела другого государства.</a:t>
            </a:r>
          </a:p>
          <a:p>
            <a:pPr marL="360000" algn="just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Террор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это преследование  политических противников вплоть до их физического уничтожения.</a:t>
            </a:r>
          </a:p>
          <a:p>
            <a:pPr marL="360000" algn="just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Диктатура пролетариата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форма государственной власти, обеспечивавшая господство пролетариата и сельской бедноты при руководящей роли коммунистической партии.</a:t>
            </a:r>
          </a:p>
          <a:p>
            <a:pPr algn="just" eaLnBrk="1" hangingPunct="1"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1268" name="Picture 4" descr="ADD4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1097</Words>
  <PresentationFormat>Экран (4:3)</PresentationFormat>
  <Paragraphs>117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Участники Гражданской войны</vt:lpstr>
      <vt:lpstr>Слайд 4</vt:lpstr>
      <vt:lpstr>Признаки Гражданской войны</vt:lpstr>
      <vt:lpstr>Участники Гражданской  войны</vt:lpstr>
      <vt:lpstr>Причины Гражданской войны</vt:lpstr>
      <vt:lpstr>Словарь</vt:lpstr>
      <vt:lpstr>Слайд 9</vt:lpstr>
      <vt:lpstr>Слайд 10</vt:lpstr>
      <vt:lpstr>Цели интервенции.</vt:lpstr>
      <vt:lpstr>Организация обороны страны большевиками.</vt:lpstr>
      <vt:lpstr>РККА  (Рабоче-крестьянская Красная Армия)</vt:lpstr>
      <vt:lpstr>Слайд 14</vt:lpstr>
      <vt:lpstr>Слайд 15</vt:lpstr>
      <vt:lpstr>Слайд 16</vt:lpstr>
      <vt:lpstr>Слайд 17</vt:lpstr>
      <vt:lpstr>Василий Константинович   Блюхер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Рыжик</dc:creator>
  <cp:lastModifiedBy>Рыжик</cp:lastModifiedBy>
  <cp:revision>58</cp:revision>
  <dcterms:created xsi:type="dcterms:W3CDTF">2014-11-11T17:05:38Z</dcterms:created>
  <dcterms:modified xsi:type="dcterms:W3CDTF">2014-11-25T10:58:33Z</dcterms:modified>
</cp:coreProperties>
</file>