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0" r:id="rId2"/>
    <p:sldId id="256" r:id="rId3"/>
    <p:sldId id="257" r:id="rId4"/>
    <p:sldId id="263" r:id="rId5"/>
    <p:sldId id="261" r:id="rId6"/>
    <p:sldId id="262" r:id="rId7"/>
    <p:sldId id="258" r:id="rId8"/>
    <p:sldId id="260" r:id="rId9"/>
    <p:sldId id="264" r:id="rId10"/>
    <p:sldId id="265" r:id="rId11"/>
    <p:sldId id="266" r:id="rId12"/>
    <p:sldId id="267" r:id="rId13"/>
    <p:sldId id="268"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8" d="100"/>
          <a:sy n="78" d="100"/>
        </p:scale>
        <p:origin x="-1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t>11/29/2014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11/29/2014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ru.wikipedia.org/wiki/%D2%F3%EB%FC%F1%EA%E8%E9_%EA%F0%E5%EC%EB%FC" TargetMode="External"/><Relationship Id="rId2" Type="http://schemas.openxmlformats.org/officeDocument/2006/relationships/hyperlink" Target="https://ru.wikipedia.org/wiki/%D0%98%D1%81%D1%82%D0%BE%D1%80%D0%B8%D1%8F_%D0%A2%D1%83%D0%BB%D1%8B#XIX.E2.80.94XX.C2.A0.D0.B2.D0.B2" TargetMode="External"/><Relationship Id="rId1" Type="http://schemas.openxmlformats.org/officeDocument/2006/relationships/slideLayout" Target="../slideLayouts/slideLayout2.xml"/><Relationship Id="rId5" Type="http://schemas.openxmlformats.org/officeDocument/2006/relationships/hyperlink" Target="https://ru.wikipedia.org/wiki/%D0%9C%D1%83%D0%B7%D0%B5%D0%B9_%C2%AB%D0%A2%D1%83%D0%BB%D1%8C%D1%81%D0%BA%D0%B8%D0%B9_%D0%BF%D1%80%D1%8F%D0%BD%D0%B8%D0%BA%C2%BB" TargetMode="External"/><Relationship Id="rId4" Type="http://schemas.openxmlformats.org/officeDocument/2006/relationships/hyperlink" Target="https://ru.wikipedia.org/wiki/%D2%F3%EB%FC%F1%EA%E8%E9_%E3%EE%F1%F3%E4%E0%F0%F1%F2%E2%E5%ED%ED%FB%E9_%EC%F3%E7%E5%E9_%EE%F0%F3%E6%E8%F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360763" y="1112182"/>
            <a:ext cx="7766936" cy="1646302"/>
          </a:xfrm>
        </p:spPr>
        <p:txBody>
          <a:bodyPr/>
          <a:lstStyle/>
          <a:p>
            <a:pPr algn="ctr"/>
            <a:r>
              <a:rPr lang="ru-RU" dirty="0" smtClean="0"/>
              <a:t>Город России</a:t>
            </a:r>
            <a:br>
              <a:rPr lang="ru-RU" dirty="0" smtClean="0"/>
            </a:br>
            <a:r>
              <a:rPr lang="ru-RU" dirty="0" smtClean="0"/>
              <a:t>ТУЛА</a:t>
            </a:r>
            <a:endParaRPr lang="ru-RU" dirty="0"/>
          </a:p>
        </p:txBody>
      </p:sp>
      <p:sp>
        <p:nvSpPr>
          <p:cNvPr id="5" name="Подзаголовок 4"/>
          <p:cNvSpPr>
            <a:spLocks noGrp="1"/>
          </p:cNvSpPr>
          <p:nvPr>
            <p:ph type="subTitle" idx="1"/>
          </p:nvPr>
        </p:nvSpPr>
        <p:spPr>
          <a:xfrm>
            <a:off x="2043515" y="4389121"/>
            <a:ext cx="7766936" cy="1758356"/>
          </a:xfrm>
        </p:spPr>
        <p:txBody>
          <a:bodyPr>
            <a:normAutofit/>
          </a:bodyPr>
          <a:lstStyle/>
          <a:p>
            <a:r>
              <a:rPr lang="ru-RU" dirty="0" smtClean="0"/>
              <a:t>Автор: Купцова Е. ученица 9б класса МБОУ «Шенкурская СОШ», </a:t>
            </a:r>
          </a:p>
          <a:p>
            <a:r>
              <a:rPr lang="ru-RU" dirty="0" smtClean="0"/>
              <a:t>г. Шенкурск Архангельской области.</a:t>
            </a:r>
          </a:p>
          <a:p>
            <a:r>
              <a:rPr lang="ru-RU" dirty="0" err="1" smtClean="0"/>
              <a:t>Гайдаржи</a:t>
            </a:r>
            <a:r>
              <a:rPr lang="ru-RU" dirty="0" smtClean="0"/>
              <a:t> Е.Ф., учитель географии МБОУ «Шенкурская СОШ», </a:t>
            </a:r>
          </a:p>
          <a:p>
            <a:r>
              <a:rPr lang="ru-RU" dirty="0" smtClean="0"/>
              <a:t>г. Шенкурск Архангельской области</a:t>
            </a:r>
            <a:endParaRPr lang="ru-RU" dirty="0"/>
          </a:p>
        </p:txBody>
      </p:sp>
    </p:spTree>
    <p:extLst>
      <p:ext uri="{BB962C8B-B14F-4D97-AF65-F5344CB8AC3E}">
        <p14:creationId xmlns:p14="http://schemas.microsoft.com/office/powerpoint/2010/main" val="2609741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Музей «Тульские самовары»</a:t>
            </a:r>
          </a:p>
        </p:txBody>
      </p:sp>
      <p:sp>
        <p:nvSpPr>
          <p:cNvPr id="3" name="Объект 2"/>
          <p:cNvSpPr>
            <a:spLocks noGrp="1"/>
          </p:cNvSpPr>
          <p:nvPr>
            <p:ph idx="1"/>
          </p:nvPr>
        </p:nvSpPr>
        <p:spPr>
          <a:xfrm>
            <a:off x="677334" y="1446605"/>
            <a:ext cx="4533493" cy="5142085"/>
          </a:xfrm>
        </p:spPr>
        <p:txBody>
          <a:bodyPr>
            <a:normAutofit/>
          </a:bodyPr>
          <a:lstStyle/>
          <a:p>
            <a:r>
              <a:rPr lang="ru-RU" sz="2000" dirty="0"/>
              <a:t>О</a:t>
            </a:r>
            <a:r>
              <a:rPr lang="ru-RU" sz="2000" dirty="0" smtClean="0"/>
              <a:t>ткрыт </a:t>
            </a:r>
            <a:r>
              <a:rPr lang="ru-RU" sz="2000" dirty="0"/>
              <a:t>в 1990 году в двухэтажном здании, построенном в 1910—1911 годах архитектором В. Н. Сироткиным на Менделеевской улице вблизи стен Тульского кремля. Основной для экспозиции музея стала большая коллекция образцов самоваров XVIII—XX веков, собранная за многие годы музейным объединением Тульский областной историко-архитектурный и литературный музей, филиалом которого стал и Музей самоваров.</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198" y="1841249"/>
            <a:ext cx="5803727" cy="4352795"/>
          </a:xfrm>
          <a:prstGeom prst="rect">
            <a:avLst/>
          </a:prstGeom>
        </p:spPr>
      </p:pic>
    </p:spTree>
    <p:extLst>
      <p:ext uri="{BB962C8B-B14F-4D97-AF65-F5344CB8AC3E}">
        <p14:creationId xmlns:p14="http://schemas.microsoft.com/office/powerpoint/2010/main" val="2414831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Музей «Тульский пряник»</a:t>
            </a:r>
          </a:p>
        </p:txBody>
      </p:sp>
      <p:sp>
        <p:nvSpPr>
          <p:cNvPr id="3" name="Объект 2"/>
          <p:cNvSpPr>
            <a:spLocks noGrp="1"/>
          </p:cNvSpPr>
          <p:nvPr>
            <p:ph idx="1"/>
          </p:nvPr>
        </p:nvSpPr>
        <p:spPr>
          <a:xfrm>
            <a:off x="677334" y="1546814"/>
            <a:ext cx="4495915" cy="4991772"/>
          </a:xfrm>
        </p:spPr>
        <p:txBody>
          <a:bodyPr/>
          <a:lstStyle/>
          <a:p>
            <a:r>
              <a:rPr lang="ru-RU" sz="2000" dirty="0"/>
              <a:t>О</a:t>
            </a:r>
            <a:r>
              <a:rPr lang="ru-RU" sz="2000" dirty="0" smtClean="0"/>
              <a:t>бразовался </a:t>
            </a:r>
            <a:r>
              <a:rPr lang="ru-RU" sz="2000" dirty="0"/>
              <a:t>в 1996 году в бывших флигелях оружейников и самоварщиков братьев Лялиных. Музейными экспонатами являются разнообразные пряничные доски различной формы, многие из которых ранее принадлежали знаменитым кондитерам Серикову и Козлову, пряничные упаковки, фотографии и предметы быта тульских пряничников, а также сами пряники, среди которых самый маленький и самый большой в России.</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8927" y="1669095"/>
            <a:ext cx="6133576" cy="4600182"/>
          </a:xfrm>
          <a:prstGeom prst="rect">
            <a:avLst/>
          </a:prstGeom>
        </p:spPr>
      </p:pic>
    </p:spTree>
    <p:extLst>
      <p:ext uri="{BB962C8B-B14F-4D97-AF65-F5344CB8AC3E}">
        <p14:creationId xmlns:p14="http://schemas.microsoft.com/office/powerpoint/2010/main" val="1413227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241" y="221293"/>
            <a:ext cx="9268332" cy="780789"/>
          </a:xfrm>
        </p:spPr>
        <p:txBody>
          <a:bodyPr/>
          <a:lstStyle/>
          <a:p>
            <a:r>
              <a:rPr lang="ru-RU" dirty="0"/>
              <a:t>Дом-музей Л. Н. Толстого Ясная Поляна</a:t>
            </a:r>
          </a:p>
        </p:txBody>
      </p:sp>
      <p:sp>
        <p:nvSpPr>
          <p:cNvPr id="3" name="Объект 2"/>
          <p:cNvSpPr>
            <a:spLocks noGrp="1"/>
          </p:cNvSpPr>
          <p:nvPr>
            <p:ph idx="1"/>
          </p:nvPr>
        </p:nvSpPr>
        <p:spPr>
          <a:xfrm>
            <a:off x="402226" y="1120928"/>
            <a:ext cx="6775188" cy="2398885"/>
          </a:xfrm>
        </p:spPr>
        <p:txBody>
          <a:bodyPr>
            <a:normAutofit/>
          </a:bodyPr>
          <a:lstStyle/>
          <a:p>
            <a:r>
              <a:rPr lang="ru-RU" dirty="0"/>
              <a:t>У</a:t>
            </a:r>
            <a:r>
              <a:rPr lang="ru-RU" dirty="0" smtClean="0"/>
              <a:t>никальный </a:t>
            </a:r>
            <a:r>
              <a:rPr lang="ru-RU" dirty="0"/>
              <a:t>центр исторической и культурной жизни России, связанный с именем крупнейшего писателя и мыслителя XIX—XX веков. Центром природно-мемориального комплекса, несомненно, является дом Л. Н. Толстого, в котором писатель прожил около полувека. Уникальность этого дома — в сохранении подлинной обстановки, личных вещей его </a:t>
            </a:r>
            <a:r>
              <a:rPr lang="ru-RU" dirty="0" smtClean="0"/>
              <a:t>обитателей. Расположен в </a:t>
            </a:r>
            <a:r>
              <a:rPr lang="ru-RU" dirty="0"/>
              <a:t>14 км к юго-западу от </a:t>
            </a:r>
            <a:r>
              <a:rPr lang="ru-RU" dirty="0" smtClean="0"/>
              <a:t>Тулы.</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1385652"/>
            <a:ext cx="4647060" cy="348529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177" y="3488036"/>
            <a:ext cx="4493285" cy="3369964"/>
          </a:xfrm>
          <a:prstGeom prst="rect">
            <a:avLst/>
          </a:prstGeom>
        </p:spPr>
      </p:pic>
    </p:spTree>
    <p:extLst>
      <p:ext uri="{BB962C8B-B14F-4D97-AF65-F5344CB8AC3E}">
        <p14:creationId xmlns:p14="http://schemas.microsoft.com/office/powerpoint/2010/main" val="2785296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5121" y="2501030"/>
            <a:ext cx="8596668" cy="1320800"/>
          </a:xfrm>
        </p:spPr>
        <p:txBody>
          <a:bodyPr>
            <a:normAutofit fontScale="90000"/>
          </a:bodyPr>
          <a:lstStyle/>
          <a:p>
            <a:pPr algn="r"/>
            <a:r>
              <a:rPr lang="ru-RU" sz="6000" dirty="0" smtClean="0"/>
              <a:t>Спасибо за внимание!</a:t>
            </a:r>
            <a:r>
              <a:rPr lang="en-US" sz="6000" dirty="0" smtClean="0"/>
              <a:t/>
            </a:r>
            <a:br>
              <a:rPr lang="en-US" sz="6000" dirty="0" smtClean="0"/>
            </a:br>
            <a:r>
              <a:rPr lang="en-US" sz="6000" dirty="0"/>
              <a:t/>
            </a:r>
            <a:br>
              <a:rPr lang="en-US" sz="6000" dirty="0"/>
            </a:br>
            <a:r>
              <a:rPr lang="ru-RU" sz="6000" dirty="0" smtClean="0"/>
              <a:t/>
            </a:r>
            <a:br>
              <a:rPr lang="ru-RU" sz="6000" dirty="0" smtClean="0"/>
            </a:br>
            <a:r>
              <a:rPr lang="ru-RU" sz="6000" dirty="0"/>
              <a:t/>
            </a:r>
            <a:br>
              <a:rPr lang="ru-RU" sz="6000" dirty="0"/>
            </a:br>
            <a:endParaRPr lang="ru-RU" sz="2700" dirty="0"/>
          </a:p>
        </p:txBody>
      </p:sp>
    </p:spTree>
    <p:extLst>
      <p:ext uri="{BB962C8B-B14F-4D97-AF65-F5344CB8AC3E}">
        <p14:creationId xmlns:p14="http://schemas.microsoft.com/office/powerpoint/2010/main" val="1621893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Источники</a:t>
            </a:r>
            <a:endParaRPr lang="ru-RU" dirty="0"/>
          </a:p>
        </p:txBody>
      </p:sp>
      <p:sp>
        <p:nvSpPr>
          <p:cNvPr id="3" name="Объект 2"/>
          <p:cNvSpPr>
            <a:spLocks noGrp="1"/>
          </p:cNvSpPr>
          <p:nvPr>
            <p:ph idx="1"/>
          </p:nvPr>
        </p:nvSpPr>
        <p:spPr/>
        <p:txBody>
          <a:bodyPr/>
          <a:lstStyle/>
          <a:p>
            <a:r>
              <a:rPr lang="ru-RU" dirty="0" smtClean="0"/>
              <a:t>Текстовая информация с сайта </a:t>
            </a:r>
            <a:r>
              <a:rPr lang="en-US" dirty="0" smtClean="0">
                <a:hlinkClick r:id="rId2"/>
              </a:rPr>
              <a:t>wikipedia.org/wiki</a:t>
            </a:r>
            <a:r>
              <a:rPr lang="en-US" dirty="0">
                <a:hlinkClick r:id="rId2"/>
              </a:rPr>
              <a:t>/%D0%98%D1%81%D1%82%D0%BE%D1%80%D0%B8%D1%8F_%</a:t>
            </a:r>
            <a:r>
              <a:rPr lang="en-US" dirty="0" smtClean="0">
                <a:hlinkClick r:id="rId2"/>
              </a:rPr>
              <a:t>D0%A2%D1%83%D0%BB%D1%8B#XIX.E2.80.94XX.C2.A0.D0.B2.D0.B2</a:t>
            </a:r>
            <a:r>
              <a:rPr lang="en-US" dirty="0" smtClean="0"/>
              <a:t>.</a:t>
            </a:r>
            <a:r>
              <a:rPr lang="ru-RU" dirty="0"/>
              <a:t> </a:t>
            </a:r>
            <a:endParaRPr lang="ru-RU" dirty="0" smtClean="0"/>
          </a:p>
          <a:p>
            <a:r>
              <a:rPr lang="en-US" dirty="0" smtClean="0">
                <a:hlinkClick r:id="rId3"/>
              </a:rPr>
              <a:t>wikipedia.org/wiki</a:t>
            </a:r>
            <a:r>
              <a:rPr lang="en-US" dirty="0">
                <a:hlinkClick r:id="rId3"/>
              </a:rPr>
              <a:t>/%D2%F3%EB%FC%F1%EA%E8%E9_%</a:t>
            </a:r>
            <a:r>
              <a:rPr lang="en-US" dirty="0" smtClean="0">
                <a:hlinkClick r:id="rId3"/>
              </a:rPr>
              <a:t>EA%F0%E5%EC%EB%FC</a:t>
            </a:r>
            <a:r>
              <a:rPr lang="ru-RU" dirty="0" smtClean="0"/>
              <a:t> </a:t>
            </a:r>
            <a:endParaRPr lang="ru-RU" dirty="0"/>
          </a:p>
          <a:p>
            <a:r>
              <a:rPr lang="en-US" dirty="0" smtClean="0">
                <a:hlinkClick r:id="rId4"/>
              </a:rPr>
              <a:t>wikipedia.org/wiki</a:t>
            </a:r>
            <a:r>
              <a:rPr lang="en-US" dirty="0">
                <a:hlinkClick r:id="rId4"/>
              </a:rPr>
              <a:t>/%D2%F3%EB%FC%F1%EA%E8%E9_%E3%EE%F1%F3%E4%E0%F0%F1%F2%E2%E5%ED%ED%FB%E9_%EC%F3%E7%E5%E9_%</a:t>
            </a:r>
            <a:r>
              <a:rPr lang="en-US" dirty="0" smtClean="0">
                <a:hlinkClick r:id="rId4"/>
              </a:rPr>
              <a:t>EE%F0%F3%E6%E8%FF</a:t>
            </a:r>
            <a:r>
              <a:rPr lang="ru-RU" dirty="0" smtClean="0"/>
              <a:t> </a:t>
            </a:r>
          </a:p>
          <a:p>
            <a:r>
              <a:rPr lang="en-US" dirty="0">
                <a:hlinkClick r:id="rId5"/>
              </a:rPr>
              <a:t>https://ru.wikipedia.org/wiki/%D0%9C%D1%83%D0%B7%D0%B5%D0%B9_%C2%AB%D0%A2%D1%83%D0%BB%D1%8C%D1%81%D0%BA%D0%B8%D0%B9_%</a:t>
            </a:r>
            <a:r>
              <a:rPr lang="en-US" dirty="0" smtClean="0">
                <a:hlinkClick r:id="rId5"/>
              </a:rPr>
              <a:t>D0%BF%D1%80%D1%8F%D0%BD%D0%B8%D0%BA%C2%BB</a:t>
            </a:r>
            <a:r>
              <a:rPr lang="ru-RU" dirty="0" smtClean="0"/>
              <a:t> </a:t>
            </a:r>
            <a:endParaRPr lang="ru-RU" dirty="0"/>
          </a:p>
          <a:p>
            <a:r>
              <a:rPr lang="ru-RU" dirty="0" smtClean="0"/>
              <a:t>Фото из семейного архива</a:t>
            </a:r>
          </a:p>
          <a:p>
            <a:endParaRPr lang="ru-RU" dirty="0"/>
          </a:p>
        </p:txBody>
      </p:sp>
    </p:spTree>
    <p:extLst>
      <p:ext uri="{BB962C8B-B14F-4D97-AF65-F5344CB8AC3E}">
        <p14:creationId xmlns:p14="http://schemas.microsoft.com/office/powerpoint/2010/main" val="1821961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523977" y="263047"/>
            <a:ext cx="2317315" cy="1295110"/>
          </a:xfrm>
        </p:spPr>
        <p:txBody>
          <a:bodyPr/>
          <a:lstStyle/>
          <a:p>
            <a:r>
              <a:rPr lang="ru-RU" sz="7200" dirty="0" smtClean="0"/>
              <a:t>Тула</a:t>
            </a:r>
            <a:endParaRPr lang="ru-RU" sz="72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29" y="123692"/>
            <a:ext cx="4121064" cy="3090798"/>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084" y="1841325"/>
            <a:ext cx="3555826" cy="4741101"/>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118" y="3410209"/>
            <a:ext cx="4367408" cy="3275556"/>
          </a:xfrm>
          <a:prstGeom prst="rect">
            <a:avLst/>
          </a:prstGeom>
        </p:spPr>
      </p:pic>
    </p:spTree>
    <p:extLst>
      <p:ext uri="{BB962C8B-B14F-4D97-AF65-F5344CB8AC3E}">
        <p14:creationId xmlns:p14="http://schemas.microsoft.com/office/powerpoint/2010/main" val="119090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6397" y="143899"/>
            <a:ext cx="8596668" cy="1835214"/>
          </a:xfrm>
        </p:spPr>
        <p:txBody>
          <a:bodyPr>
            <a:normAutofit/>
          </a:bodyPr>
          <a:lstStyle/>
          <a:p>
            <a:r>
              <a:rPr lang="ru-RU" sz="2000" b="1" dirty="0" err="1">
                <a:solidFill>
                  <a:schemeClr val="tx1">
                    <a:lumMod val="95000"/>
                    <a:lumOff val="5000"/>
                  </a:schemeClr>
                </a:solidFill>
              </a:rPr>
              <a:t>Ту́ла</a:t>
            </a:r>
            <a:r>
              <a:rPr lang="ru-RU" sz="2000" dirty="0">
                <a:solidFill>
                  <a:schemeClr val="tx1">
                    <a:lumMod val="95000"/>
                    <a:lumOff val="5000"/>
                  </a:schemeClr>
                </a:solidFill>
              </a:rPr>
              <a:t> — город в России, административный центр Тульской </a:t>
            </a:r>
            <a:r>
              <a:rPr lang="ru-RU" sz="2000" dirty="0" smtClean="0">
                <a:solidFill>
                  <a:schemeClr val="tx1">
                    <a:lumMod val="95000"/>
                    <a:lumOff val="5000"/>
                  </a:schemeClr>
                </a:solidFill>
              </a:rPr>
              <a:t>области.</a:t>
            </a:r>
            <a:r>
              <a:rPr lang="ru-RU" sz="2000" dirty="0">
                <a:solidFill>
                  <a:schemeClr val="tx1">
                    <a:lumMod val="95000"/>
                    <a:lumOff val="5000"/>
                  </a:schemeClr>
                </a:solidFill>
              </a:rPr>
              <a:t> Город-Герой. Тула расположена на севере Среднерусской возвышенности на берегу реки </a:t>
            </a:r>
            <a:r>
              <a:rPr lang="ru-RU" sz="2000" dirty="0" err="1">
                <a:solidFill>
                  <a:schemeClr val="tx1">
                    <a:lumMod val="95000"/>
                    <a:lumOff val="5000"/>
                  </a:schemeClr>
                </a:solidFill>
              </a:rPr>
              <a:t>Упы</a:t>
            </a:r>
            <a:r>
              <a:rPr lang="ru-RU" sz="2000" dirty="0">
                <a:solidFill>
                  <a:schemeClr val="tx1">
                    <a:lumMod val="95000"/>
                    <a:lumOff val="5000"/>
                  </a:schemeClr>
                </a:solidFill>
              </a:rPr>
              <a:t> в 180 км к югу от Москвы. Протяжённость города с севера на юг — 30 км, с запада на восток — 25 км.</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356" y="1584541"/>
            <a:ext cx="6747353" cy="5060515"/>
          </a:xfrm>
          <a:prstGeom prst="rect">
            <a:avLst/>
          </a:prstGeom>
        </p:spPr>
      </p:pic>
    </p:spTree>
    <p:extLst>
      <p:ext uri="{BB962C8B-B14F-4D97-AF65-F5344CB8AC3E}">
        <p14:creationId xmlns:p14="http://schemas.microsoft.com/office/powerpoint/2010/main" val="3634314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2178" y="431997"/>
            <a:ext cx="8596668" cy="3880773"/>
          </a:xfrm>
        </p:spPr>
        <p:txBody>
          <a:bodyPr>
            <a:normAutofit/>
          </a:bodyPr>
          <a:lstStyle/>
          <a:p>
            <a:r>
              <a:rPr lang="ru-RU" sz="2000" dirty="0"/>
              <a:t>В настоящее время Тула разделена на 5 городских районов:</a:t>
            </a:r>
          </a:p>
          <a:p>
            <a:pPr lvl="1"/>
            <a:r>
              <a:rPr lang="ru-RU" sz="2000" dirty="0"/>
              <a:t>Центральный </a:t>
            </a:r>
            <a:r>
              <a:rPr lang="ru-RU" sz="2000" dirty="0" smtClean="0"/>
              <a:t>район</a:t>
            </a:r>
            <a:endParaRPr lang="ru-RU" sz="2000" dirty="0"/>
          </a:p>
          <a:p>
            <a:pPr lvl="1"/>
            <a:r>
              <a:rPr lang="ru-RU" sz="2000" dirty="0"/>
              <a:t>Пролетарский </a:t>
            </a:r>
            <a:r>
              <a:rPr lang="ru-RU" sz="2000" dirty="0" smtClean="0"/>
              <a:t>район</a:t>
            </a:r>
            <a:endParaRPr lang="ru-RU" sz="2000" dirty="0"/>
          </a:p>
          <a:p>
            <a:pPr lvl="1"/>
            <a:r>
              <a:rPr lang="ru-RU" sz="2000" dirty="0"/>
              <a:t>Зареченский </a:t>
            </a:r>
            <a:r>
              <a:rPr lang="ru-RU" sz="2000" dirty="0" smtClean="0"/>
              <a:t>район</a:t>
            </a:r>
            <a:endParaRPr lang="ru-RU" sz="2000" dirty="0"/>
          </a:p>
          <a:p>
            <a:pPr lvl="1"/>
            <a:r>
              <a:rPr lang="ru-RU" sz="2000" dirty="0"/>
              <a:t>Привокзальный </a:t>
            </a:r>
            <a:r>
              <a:rPr lang="ru-RU" sz="2000" dirty="0" smtClean="0"/>
              <a:t>район</a:t>
            </a:r>
            <a:endParaRPr lang="ru-RU" sz="2000" dirty="0"/>
          </a:p>
          <a:p>
            <a:pPr lvl="1"/>
            <a:r>
              <a:rPr lang="ru-RU" sz="2000" dirty="0"/>
              <a:t>Советский </a:t>
            </a:r>
            <a:r>
              <a:rPr lang="ru-RU" sz="2000" dirty="0" smtClean="0"/>
              <a:t>район</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23" y="3125243"/>
            <a:ext cx="4793293" cy="359497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447" y="984212"/>
            <a:ext cx="6208422" cy="4656317"/>
          </a:xfrm>
          <a:prstGeom prst="rect">
            <a:avLst/>
          </a:prstGeom>
        </p:spPr>
      </p:pic>
    </p:spTree>
    <p:extLst>
      <p:ext uri="{BB962C8B-B14F-4D97-AF65-F5344CB8AC3E}">
        <p14:creationId xmlns:p14="http://schemas.microsoft.com/office/powerpoint/2010/main" val="2481765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7230" y="381893"/>
            <a:ext cx="8833762" cy="1346619"/>
          </a:xfrm>
        </p:spPr>
        <p:txBody>
          <a:bodyPr/>
          <a:lstStyle/>
          <a:p>
            <a:r>
              <a:rPr lang="ru-RU" dirty="0"/>
              <a:t>Тула относится к числу наиболее экономически развитых городов центра России. Это крупный промышленный, научный и культурный центр, важный железнодорожный узел, с численностью проживающих 490 </a:t>
            </a:r>
            <a:r>
              <a:rPr lang="ru-RU" dirty="0" smtClean="0"/>
              <a:t>508</a:t>
            </a:r>
            <a:r>
              <a:rPr lang="ru-RU" dirty="0"/>
              <a:t> чел. (2014). Плотность населения — 3432 человека на 1 км².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865" y="2354893"/>
            <a:ext cx="5720217" cy="4290163"/>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76" y="1728512"/>
            <a:ext cx="5160829" cy="3870622"/>
          </a:xfrm>
          <a:prstGeom prst="rect">
            <a:avLst/>
          </a:prstGeom>
        </p:spPr>
      </p:pic>
    </p:spTree>
    <p:extLst>
      <p:ext uri="{BB962C8B-B14F-4D97-AF65-F5344CB8AC3E}">
        <p14:creationId xmlns:p14="http://schemas.microsoft.com/office/powerpoint/2010/main" val="2063601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8819" y="206529"/>
            <a:ext cx="5034534" cy="6469844"/>
          </a:xfrm>
        </p:spPr>
        <p:txBody>
          <a:bodyPr>
            <a:normAutofit/>
          </a:bodyPr>
          <a:lstStyle/>
          <a:p>
            <a:r>
              <a:rPr lang="ru-RU" sz="2000" dirty="0"/>
              <a:t>Основой экономики города Тулы является промышленный сектор, доля налоговых поступлений от которого в бюджет города составляет около 50 %. В экономической и социальной жизни города немаловажна роль малого бизнеса. Число занятых в этом секторе экономики с учётом индивидуальных предпринимателей составляет свыше 50 тысяч человек. Экспорт-импорт товаров и услуг предприятий довольно разнообразен: от товаров пищевой отрасли до продукции машиностроения и разработок технологий. Уровень регистрируемой безработицы в Туле на 1 января 2013 года составил 0,44 </a:t>
            </a:r>
            <a:r>
              <a:rPr lang="ru-RU" sz="2000" dirty="0" smtClean="0"/>
              <a:t>%.</a:t>
            </a:r>
            <a:endParaRPr lang="ru-RU" sz="20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199" y="1427967"/>
            <a:ext cx="5954039" cy="4465529"/>
          </a:xfrm>
          <a:prstGeom prst="rect">
            <a:avLst/>
          </a:prstGeom>
        </p:spPr>
      </p:pic>
    </p:spTree>
    <p:extLst>
      <p:ext uri="{BB962C8B-B14F-4D97-AF65-F5344CB8AC3E}">
        <p14:creationId xmlns:p14="http://schemas.microsoft.com/office/powerpoint/2010/main" val="853010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64183" y="181477"/>
            <a:ext cx="3118054" cy="5981328"/>
          </a:xfrm>
        </p:spPr>
        <p:txBody>
          <a:bodyPr>
            <a:noAutofit/>
          </a:bodyPr>
          <a:lstStyle/>
          <a:p>
            <a:r>
              <a:rPr lang="ru-RU" sz="2000" dirty="0"/>
              <a:t>Тула впервые упоминается в </a:t>
            </a:r>
            <a:r>
              <a:rPr lang="ru-RU" sz="2000" dirty="0" err="1"/>
              <a:t>Никоновской</a:t>
            </a:r>
            <a:r>
              <a:rPr lang="ru-RU" sz="2000" dirty="0"/>
              <a:t> летописи XVI века под 1146 годом. </a:t>
            </a:r>
            <a:r>
              <a:rPr lang="ru-RU" sz="2000" dirty="0" smtClean="0"/>
              <a:t>На </a:t>
            </a:r>
            <a:r>
              <a:rPr lang="ru-RU" sz="2000" dirty="0"/>
              <a:t>территории Тулы имеется более 300 объектов культурного </a:t>
            </a:r>
            <a:r>
              <a:rPr lang="ru-RU" sz="2000" dirty="0" smtClean="0"/>
              <a:t>наследия. В </a:t>
            </a:r>
            <a:r>
              <a:rPr lang="ru-RU" sz="2000" dirty="0"/>
              <a:t>туристическом секторе Тула известна в трёх направлениях, уходящих корнями в историю города: оружейном, самоварном и пряничном</a:t>
            </a:r>
            <a:r>
              <a:rPr lang="ru-RU" sz="2000" dirty="0" smtClean="0"/>
              <a:t>.</a:t>
            </a:r>
            <a:endParaRPr lang="ru-RU" sz="20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156" y="181477"/>
            <a:ext cx="4934994" cy="6579992"/>
          </a:xfrm>
          <a:prstGeom prst="rect">
            <a:avLst/>
          </a:prstGeom>
        </p:spPr>
      </p:pic>
    </p:spTree>
    <p:extLst>
      <p:ext uri="{BB962C8B-B14F-4D97-AF65-F5344CB8AC3E}">
        <p14:creationId xmlns:p14="http://schemas.microsoft.com/office/powerpoint/2010/main" val="850954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64600" y="181477"/>
            <a:ext cx="9225576" cy="2787192"/>
          </a:xfrm>
        </p:spPr>
        <p:txBody>
          <a:bodyPr>
            <a:normAutofit/>
          </a:bodyPr>
          <a:lstStyle/>
          <a:p>
            <a:r>
              <a:rPr lang="ru-RU" sz="2000" dirty="0"/>
              <a:t>Также визитной карточкой города является Тульский кремль, древнейшее сооружение города, памятник архитектуры XVI века</a:t>
            </a:r>
            <a:r>
              <a:rPr lang="ru-RU" sz="2000" dirty="0" smtClean="0"/>
              <a:t>. В </a:t>
            </a:r>
            <a:r>
              <a:rPr lang="ru-RU" sz="2000" dirty="0"/>
              <a:t>Средние века он был центром города, от которого в дальнейшем стал формироваться план застройки города</a:t>
            </a:r>
            <a:r>
              <a:rPr lang="ru-RU" sz="2000" dirty="0" smtClean="0"/>
              <a:t>. О</a:t>
            </a:r>
            <a:r>
              <a:rPr lang="ru-RU" sz="2000" dirty="0"/>
              <a:t>н длительное время предоставлял надежную защиту от набегов кочевников. </a:t>
            </a:r>
            <a:endParaRPr lang="ru-RU" sz="2000" dirty="0" smtClean="0"/>
          </a:p>
          <a:p>
            <a:r>
              <a:rPr lang="ru-RU" sz="2000" dirty="0" smtClean="0"/>
              <a:t>Кремль </a:t>
            </a:r>
            <a:r>
              <a:rPr lang="ru-RU" sz="2000" dirty="0"/>
              <a:t>имеет 9 </a:t>
            </a:r>
            <a:r>
              <a:rPr lang="ru-RU" sz="2000" dirty="0" smtClean="0"/>
              <a:t>башен:</a:t>
            </a:r>
            <a:r>
              <a:rPr lang="ru-RU" sz="2000" dirty="0"/>
              <a:t> Спасская, Одоевская, Никитская</a:t>
            </a:r>
            <a:r>
              <a:rPr lang="ru-RU" sz="2000" dirty="0" smtClean="0"/>
              <a:t>, Ивановская</a:t>
            </a:r>
            <a:r>
              <a:rPr lang="ru-RU" sz="2000" dirty="0"/>
              <a:t>, Башня Ивановских ворот, На погребу, Водяных ворот, Наугольная и Пятницкая.</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829" y="2843408"/>
            <a:ext cx="5156749" cy="386756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3114" y="1812766"/>
            <a:ext cx="3537037" cy="4716049"/>
          </a:xfrm>
          <a:prstGeom prst="rect">
            <a:avLst/>
          </a:prstGeom>
        </p:spPr>
      </p:pic>
    </p:spTree>
    <p:extLst>
      <p:ext uri="{BB962C8B-B14F-4D97-AF65-F5344CB8AC3E}">
        <p14:creationId xmlns:p14="http://schemas.microsoft.com/office/powerpoint/2010/main" val="3021997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600"/>
            <a:ext cx="9681691" cy="1320800"/>
          </a:xfrm>
        </p:spPr>
        <p:txBody>
          <a:bodyPr>
            <a:normAutofit/>
          </a:bodyPr>
          <a:lstStyle/>
          <a:p>
            <a:r>
              <a:rPr lang="ru-RU" dirty="0"/>
              <a:t>Тульский государственный музей оружия</a:t>
            </a:r>
          </a:p>
        </p:txBody>
      </p:sp>
      <p:sp>
        <p:nvSpPr>
          <p:cNvPr id="3" name="Объект 2"/>
          <p:cNvSpPr>
            <a:spLocks noGrp="1"/>
          </p:cNvSpPr>
          <p:nvPr>
            <p:ph idx="1"/>
          </p:nvPr>
        </p:nvSpPr>
        <p:spPr>
          <a:xfrm>
            <a:off x="163765" y="1446606"/>
            <a:ext cx="3908363" cy="4428102"/>
          </a:xfrm>
        </p:spPr>
        <p:txBody>
          <a:bodyPr>
            <a:normAutofit/>
          </a:bodyPr>
          <a:lstStyle/>
          <a:p>
            <a:r>
              <a:rPr lang="ru-RU" sz="2000" dirty="0" smtClean="0"/>
              <a:t>Один из старейших в стране, он внесен в книгу «100 музеев мира». </a:t>
            </a:r>
            <a:endParaRPr lang="en-US" sz="2000" dirty="0" smtClean="0"/>
          </a:p>
          <a:p>
            <a:r>
              <a:rPr lang="ru-RU" sz="2000" dirty="0"/>
              <a:t>Началом сбора образцов оружия стал указ Петра I, а в декабре 1775 года Екатерина </a:t>
            </a:r>
            <a:r>
              <a:rPr lang="en-US" sz="2000" dirty="0"/>
              <a:t>II</a:t>
            </a:r>
            <a:r>
              <a:rPr lang="ru-RU" sz="2000" dirty="0"/>
              <a:t> распорядилась на Тульском оружейном заводе создать Палату редкого и образцового оружия</a:t>
            </a:r>
            <a:endParaRPr lang="ru-RU" sz="2000" dirty="0" smtClean="0"/>
          </a:p>
        </p:txBody>
      </p:sp>
      <p:pic>
        <p:nvPicPr>
          <p:cNvPr id="4" name="Рисунок 3"/>
          <p:cNvPicPr>
            <a:picLocks noChangeAspect="1"/>
          </p:cNvPicPr>
          <p:nvPr/>
        </p:nvPicPr>
        <p:blipFill>
          <a:blip r:embed="rId2"/>
          <a:stretch>
            <a:fillRect/>
          </a:stretch>
        </p:blipFill>
        <p:spPr>
          <a:xfrm>
            <a:off x="4430312" y="1446606"/>
            <a:ext cx="6617643" cy="4963232"/>
          </a:xfrm>
          <a:prstGeom prst="rect">
            <a:avLst/>
          </a:prstGeom>
        </p:spPr>
      </p:pic>
    </p:spTree>
    <p:extLst>
      <p:ext uri="{BB962C8B-B14F-4D97-AF65-F5344CB8AC3E}">
        <p14:creationId xmlns:p14="http://schemas.microsoft.com/office/powerpoint/2010/main" val="2089704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959</TotalTime>
  <Words>310</Words>
  <Application>Microsoft Office PowerPoint</Application>
  <PresentationFormat>Произвольный</PresentationFormat>
  <Paragraphs>34</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Грань</vt:lpstr>
      <vt:lpstr>Город России ТУЛА</vt:lpstr>
      <vt:lpstr>Тула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Тульский государственный музей оружия</vt:lpstr>
      <vt:lpstr>Музей «Тульские самовары»</vt:lpstr>
      <vt:lpstr>Музей «Тульский пряник»</vt:lpstr>
      <vt:lpstr>Дом-музей Л. Н. Толстого Ясная Поляна</vt:lpstr>
      <vt:lpstr>Спасибо за внимание!    </vt:lpstr>
      <vt:lpstr>Источники</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Тула</dc:title>
  <dc:creator>Пользователь Windows</dc:creator>
  <cp:lastModifiedBy>Пользователь Windows</cp:lastModifiedBy>
  <cp:revision>15</cp:revision>
  <dcterms:created xsi:type="dcterms:W3CDTF">2014-11-26T03:44:18Z</dcterms:created>
  <dcterms:modified xsi:type="dcterms:W3CDTF">2014-11-29T14:56:03Z</dcterms:modified>
</cp:coreProperties>
</file>