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glossary.ru/images/linediv2.gi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7117180" cy="1470025"/>
          </a:xfrm>
        </p:spPr>
        <p:txBody>
          <a:bodyPr/>
          <a:lstStyle/>
          <a:p>
            <a:r>
              <a:rPr lang="ru-RU" altLang="ru-RU" dirty="0" smtClean="0"/>
              <a:t>Виды искусства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97152"/>
            <a:ext cx="6400800" cy="1752600"/>
          </a:xfrm>
        </p:spPr>
        <p:txBody>
          <a:bodyPr/>
          <a:lstStyle/>
          <a:p>
            <a:r>
              <a:rPr lang="ru-RU" altLang="ru-RU" sz="2400" dirty="0" smtClean="0"/>
              <a:t>Подготовила: Лиманская Анна, 8 б</a:t>
            </a:r>
          </a:p>
        </p:txBody>
      </p:sp>
    </p:spTree>
    <p:extLst>
      <p:ext uri="{BB962C8B-B14F-4D97-AF65-F5344CB8AC3E}">
        <p14:creationId xmlns:p14="http://schemas.microsoft.com/office/powerpoint/2010/main" val="1740405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388" y="0"/>
            <a:ext cx="864235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FF6600"/>
                </a:solidFill>
                <a:latin typeface="Tahoma" pitchFamily="34" charset="0"/>
              </a:rPr>
              <a:t>АРХИТЕКТУРА </a:t>
            </a:r>
            <a:r>
              <a:rPr lang="ru-RU" altLang="ru-RU">
                <a:solidFill>
                  <a:srgbClr val="FF6600"/>
                </a:solidFill>
              </a:rPr>
              <a:t>- </a:t>
            </a:r>
            <a:r>
              <a:rPr lang="ru-RU" altLang="ru-RU" sz="1800"/>
              <a:t> </a:t>
            </a:r>
            <a:r>
              <a:rPr lang="ru-RU" altLang="ru-RU">
                <a:solidFill>
                  <a:srgbClr val="FF6600"/>
                </a:solidFill>
              </a:rPr>
              <a:t>искусство: </a:t>
            </a:r>
            <a:br>
              <a:rPr lang="ru-RU" altLang="ru-RU">
                <a:solidFill>
                  <a:srgbClr val="FF6600"/>
                </a:solidFill>
              </a:rPr>
            </a:br>
            <a:r>
              <a:rPr lang="ru-RU" altLang="ru-RU">
                <a:solidFill>
                  <a:srgbClr val="FF6600"/>
                </a:solidFill>
              </a:rPr>
              <a:t>- проектирования и строительства зданий; и </a:t>
            </a:r>
            <a:br>
              <a:rPr lang="ru-RU" altLang="ru-RU">
                <a:solidFill>
                  <a:srgbClr val="FF6600"/>
                </a:solidFill>
              </a:rPr>
            </a:br>
            <a:r>
              <a:rPr lang="ru-RU" altLang="ru-RU">
                <a:solidFill>
                  <a:srgbClr val="FF6600"/>
                </a:solidFill>
              </a:rPr>
              <a:t>- создания художественно выразительных ансамблей.</a:t>
            </a:r>
          </a:p>
          <a:p>
            <a:pPr eaLnBrk="1" hangingPunct="1"/>
            <a:r>
              <a:rPr lang="ru-RU" altLang="ru-RU" sz="1800"/>
              <a:t> </a:t>
            </a:r>
          </a:p>
          <a:p>
            <a:pPr eaLnBrk="1" hangingPunct="1"/>
            <a:endParaRPr lang="ru-RU" altLang="ru-RU"/>
          </a:p>
        </p:txBody>
      </p:sp>
      <p:pic>
        <p:nvPicPr>
          <p:cNvPr id="17420" name="Picture 12" descr="архитектура - М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319338"/>
            <a:ext cx="28813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Stunning Architecture Wallpapers :: No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44900"/>
            <a:ext cx="433228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Реймсский собор - Соборы и церкви - Архитектура - Фотоальбомы - Goth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066925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2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388" y="0"/>
            <a:ext cx="8642350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FF6600"/>
                </a:solidFill>
                <a:latin typeface="Tahoma" pitchFamily="34" charset="0"/>
              </a:rPr>
              <a:t>ДЕКОРАТИВНОЕ ИСКУССТВО </a:t>
            </a:r>
            <a:r>
              <a:rPr lang="ru-RU" altLang="ru-RU">
                <a:solidFill>
                  <a:srgbClr val="FF6600"/>
                </a:solidFill>
              </a:rPr>
              <a:t>- </a:t>
            </a:r>
            <a:r>
              <a:rPr lang="ru-RU" altLang="ru-RU" sz="1800"/>
              <a:t> </a:t>
            </a:r>
          </a:p>
          <a:p>
            <a:pPr eaLnBrk="1" hangingPunct="1"/>
            <a:r>
              <a:rPr lang="ru-RU" altLang="ru-RU">
                <a:solidFill>
                  <a:srgbClr val="FF6600"/>
                </a:solidFill>
              </a:rPr>
              <a:t>область пластических искусств, произведения которой наряду с архитектурой художественно формируют окружающую человека материальную среду.</a:t>
            </a:r>
            <a:r>
              <a:rPr lang="ru-RU" altLang="ru-RU" sz="1800"/>
              <a:t> </a:t>
            </a:r>
          </a:p>
          <a:p>
            <a:pPr algn="ctr" eaLnBrk="1" hangingPunct="1"/>
            <a:r>
              <a:rPr lang="ru-RU" altLang="ru-RU"/>
              <a:t>Декоративное искусство разделяется на</a:t>
            </a:r>
            <a:r>
              <a:rPr lang="ru-RU" altLang="ru-RU" sz="1800"/>
              <a:t> </a:t>
            </a:r>
            <a:r>
              <a:rPr lang="ru-RU" altLang="ru-RU"/>
              <a:t>: </a:t>
            </a:r>
            <a:br>
              <a:rPr lang="ru-RU" altLang="ru-RU"/>
            </a:br>
            <a:r>
              <a:rPr lang="ru-RU" altLang="ru-RU"/>
              <a:t>- монументально-декоративное искусство; </a:t>
            </a:r>
            <a:br>
              <a:rPr lang="ru-RU" altLang="ru-RU"/>
            </a:br>
            <a:r>
              <a:rPr lang="ru-RU" altLang="ru-RU"/>
              <a:t>- декоративно-прикладное искусство; и </a:t>
            </a:r>
            <a:br>
              <a:rPr lang="ru-RU" altLang="ru-RU"/>
            </a:br>
            <a:r>
              <a:rPr lang="ru-RU" altLang="ru-RU"/>
              <a:t>- оформительское искусство. </a:t>
            </a:r>
          </a:p>
        </p:txBody>
      </p:sp>
      <p:pic>
        <p:nvPicPr>
          <p:cNvPr id="18445" name="Picture 13" descr="Тульские самовары - Людмила Павловна Путил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35036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Альбом-галерея изображений музеев России - - Russian museums image gallery - - www.Museum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005263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Томск. выставки: Бумажные фантаз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813175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2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9388" y="0"/>
            <a:ext cx="86423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FF6600"/>
                </a:solidFill>
                <a:latin typeface="Tahoma" pitchFamily="34" charset="0"/>
              </a:rPr>
              <a:t>ДИЗАЙН </a:t>
            </a:r>
            <a:r>
              <a:rPr lang="ru-RU" altLang="ru-RU">
                <a:solidFill>
                  <a:srgbClr val="FF6600"/>
                </a:solidFill>
              </a:rPr>
              <a:t>- художественное конструирование предметного мира; разработка образцов рационального построения предметной среды. </a:t>
            </a:r>
          </a:p>
          <a:p>
            <a:pPr eaLnBrk="1" hangingPunct="1"/>
            <a:r>
              <a:rPr lang="ru-RU" altLang="ru-RU">
                <a:solidFill>
                  <a:srgbClr val="FF6600"/>
                </a:solidFill>
              </a:rPr>
              <a:t>- творческая деятельность, целью которой является определение формальных качеств промышленных изделий</a:t>
            </a:r>
            <a:r>
              <a:rPr lang="ru-RU" altLang="ru-RU" sz="1800"/>
              <a:t> </a:t>
            </a:r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466975"/>
            <a:ext cx="39624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33600"/>
            <a:ext cx="404177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51" y="3853695"/>
            <a:ext cx="4281710" cy="298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9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68313" y="908050"/>
            <a:ext cx="8351837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chemeClr val="accent2"/>
                </a:solidFill>
              </a:rPr>
              <a:t>2. ВРЕМЕННЫЕ ВИДЫ ИСКУССТВА</a:t>
            </a:r>
          </a:p>
          <a:p>
            <a:pPr eaLnBrk="1" hangingPunct="1"/>
            <a:endParaRPr lang="ru-RU" altLang="ru-RU" sz="3200" b="1">
              <a:solidFill>
                <a:schemeClr val="accent2"/>
              </a:solidFill>
            </a:endParaRPr>
          </a:p>
          <a:p>
            <a:pPr algn="ctr" eaLnBrk="1" hangingPunct="1"/>
            <a:r>
              <a:rPr lang="ru-RU" altLang="ru-RU" sz="3200" b="1"/>
              <a:t>К временным видам искусства относят:</a:t>
            </a:r>
            <a:br>
              <a:rPr lang="ru-RU" altLang="ru-RU" sz="3200" b="1"/>
            </a:br>
            <a:endParaRPr lang="ru-RU" altLang="ru-RU" sz="3200" b="1"/>
          </a:p>
          <a:p>
            <a:pPr algn="ctr" eaLnBrk="1" hangingPunct="1"/>
            <a:r>
              <a:rPr lang="ru-RU" altLang="ru-RU" sz="3200" b="1"/>
              <a:t>1) музыку;</a:t>
            </a:r>
            <a:br>
              <a:rPr lang="ru-RU" altLang="ru-RU" sz="3200" b="1"/>
            </a:br>
            <a:r>
              <a:rPr lang="ru-RU" altLang="ru-RU" sz="3200" b="1"/>
              <a:t>2) художественную литературу.</a:t>
            </a:r>
            <a:r>
              <a:rPr lang="ru-RU" altLang="ru-RU" sz="3200"/>
              <a:t> </a:t>
            </a:r>
            <a:endParaRPr lang="ru-RU" altLang="ru-RU" sz="3200" b="1">
              <a:solidFill>
                <a:schemeClr val="accent2"/>
              </a:solidFill>
            </a:endParaRPr>
          </a:p>
          <a:p>
            <a:pPr eaLnBrk="1" hangingPunct="1"/>
            <a:endParaRPr lang="ru-RU" altLang="ru-RU" sz="3200" b="1"/>
          </a:p>
          <a:p>
            <a:pPr eaLnBrk="1" hangingPunct="1"/>
            <a:r>
              <a:rPr lang="ru-RU" altLang="ru-RU" sz="3200" b="1"/>
              <a:t/>
            </a:r>
            <a:br>
              <a:rPr lang="ru-RU" altLang="ru-RU" sz="3200" b="1"/>
            </a:br>
            <a:endParaRPr lang="ru-RU" altLang="ru-RU" sz="3200" b="1"/>
          </a:p>
        </p:txBody>
      </p:sp>
    </p:spTree>
    <p:extLst>
      <p:ext uri="{BB962C8B-B14F-4D97-AF65-F5344CB8AC3E}">
        <p14:creationId xmlns:p14="http://schemas.microsoft.com/office/powerpoint/2010/main" val="17279016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50825" y="260350"/>
            <a:ext cx="8496300" cy="277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6600"/>
                </a:solidFill>
                <a:latin typeface="Tahoma" pitchFamily="34" charset="0"/>
              </a:rPr>
              <a:t>Музыка</a:t>
            </a:r>
            <a:r>
              <a:rPr lang="ru-RU" altLang="ru-RU" b="1">
                <a:solidFill>
                  <a:srgbClr val="FF6600"/>
                </a:solidFill>
                <a:latin typeface="Tahoma" pitchFamily="34" charset="0"/>
              </a:rPr>
              <a:t> — вид искусства, отражающий действительность в звуковых художественных образах.</a:t>
            </a:r>
            <a:r>
              <a:rPr lang="ru-RU" altLang="ru-RU" b="1">
                <a:latin typeface="Tahoma" pitchFamily="34" charset="0"/>
              </a:rPr>
              <a:t> </a:t>
            </a:r>
          </a:p>
          <a:p>
            <a:pPr eaLnBrk="1" hangingPunct="1"/>
            <a:r>
              <a:rPr lang="ru-RU" altLang="ru-RU" b="1">
                <a:latin typeface="Tahoma" pitchFamily="34" charset="0"/>
              </a:rPr>
              <a:t>Музыка может передавать эмоции, чувства людей, что выражается в ритме, интонации, мелодии. По способу исполнения она делится на </a:t>
            </a:r>
            <a:r>
              <a:rPr lang="ru-RU" altLang="ru-RU" b="1">
                <a:solidFill>
                  <a:srgbClr val="FF0066"/>
                </a:solidFill>
                <a:latin typeface="Tahoma" pitchFamily="34" charset="0"/>
              </a:rPr>
              <a:t>инструментальную и вокальную</a:t>
            </a:r>
            <a:r>
              <a:rPr lang="ru-RU" altLang="ru-RU" b="1">
                <a:latin typeface="Tahoma" pitchFamily="34" charset="0"/>
              </a:rPr>
              <a:t>.</a:t>
            </a:r>
            <a:endParaRPr lang="ru-RU" altLang="ru-RU" sz="1800" b="1"/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9050" y="3030538"/>
            <a:ext cx="49180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/>
              <a:t>. </a:t>
            </a:r>
            <a:r>
              <a:rPr lang="ru-RU" altLang="ru-RU"/>
              <a:t>Музыка делится также на:</a:t>
            </a:r>
          </a:p>
          <a:p>
            <a:pPr eaLnBrk="1" hangingPunct="1">
              <a:buFontTx/>
              <a:buChar char="-"/>
            </a:pPr>
            <a:r>
              <a:rPr lang="ru-RU" altLang="ru-RU">
                <a:solidFill>
                  <a:srgbClr val="FF6600"/>
                </a:solidFill>
              </a:rPr>
              <a:t>народную и классическую</a:t>
            </a:r>
          </a:p>
          <a:p>
            <a:pPr eaLnBrk="1" hangingPunct="1">
              <a:buFontTx/>
              <a:buChar char="-"/>
            </a:pPr>
            <a:r>
              <a:rPr lang="ru-RU" altLang="ru-RU">
                <a:solidFill>
                  <a:srgbClr val="FF6600"/>
                </a:solidFill>
              </a:rPr>
              <a:t> современную</a:t>
            </a:r>
          </a:p>
          <a:p>
            <a:pPr eaLnBrk="1" hangingPunct="1">
              <a:buFontTx/>
              <a:buChar char="-"/>
            </a:pPr>
            <a:r>
              <a:rPr lang="ru-RU" altLang="ru-RU">
                <a:solidFill>
                  <a:srgbClr val="FF6600"/>
                </a:solidFill>
              </a:rPr>
              <a:t>джазовую</a:t>
            </a:r>
          </a:p>
          <a:p>
            <a:pPr eaLnBrk="1" hangingPunct="1">
              <a:buFontTx/>
              <a:buChar char="-"/>
            </a:pPr>
            <a:r>
              <a:rPr lang="ru-RU" altLang="ru-RU">
                <a:solidFill>
                  <a:srgbClr val="FF6600"/>
                </a:solidFill>
              </a:rPr>
              <a:t>военную</a:t>
            </a:r>
          </a:p>
          <a:p>
            <a:pPr eaLnBrk="1" hangingPunct="1">
              <a:buFontTx/>
              <a:buChar char="-"/>
            </a:pPr>
            <a:r>
              <a:rPr lang="ru-RU" altLang="ru-RU">
                <a:solidFill>
                  <a:srgbClr val="FF6600"/>
                </a:solidFill>
              </a:rPr>
              <a:t>духовную</a:t>
            </a:r>
          </a:p>
        </p:txBody>
      </p:sp>
      <p:pic>
        <p:nvPicPr>
          <p:cNvPr id="22536" name="Picture 8" descr="Ludovico Einaudi - I Giorni - Есения...- я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3059113"/>
            <a:ext cx="5011737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7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23850" y="260350"/>
            <a:ext cx="8497888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6600"/>
                </a:solidFill>
                <a:latin typeface="Tahoma" pitchFamily="34" charset="0"/>
              </a:rPr>
              <a:t>Художественная литература — вид искусства, использующий в качестве единственного материала слова и конструкции естественного (письменного человеческого) языка.</a:t>
            </a:r>
            <a:br>
              <a:rPr lang="ru-RU" altLang="ru-RU" sz="2800" b="1">
                <a:solidFill>
                  <a:srgbClr val="FF6600"/>
                </a:solidFill>
                <a:latin typeface="Tahoma" pitchFamily="34" charset="0"/>
              </a:rPr>
            </a:br>
            <a:r>
              <a:rPr lang="ru-RU" altLang="ru-RU" sz="2800"/>
              <a:t>Литература </a:t>
            </a:r>
            <a:r>
              <a:rPr lang="ru-RU" altLang="ru-RU"/>
              <a:t>- письменная форма искусства слова, в широком смысле слова: совокупность любых письменных текстов.</a:t>
            </a:r>
            <a:endParaRPr lang="ru-RU" altLang="ru-RU" b="1">
              <a:latin typeface="Tahoma" pitchFamily="34" charset="0"/>
            </a:endParaRPr>
          </a:p>
        </p:txBody>
      </p:sp>
      <p:pic>
        <p:nvPicPr>
          <p:cNvPr id="23561" name="Picture 9" descr="WISHLIST.RU книга (классическая литература, история славян, психологическая литератур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789363"/>
            <a:ext cx="4075113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Все товары Книги Детская литература Детская художественная литература Популярные авторы Пушкин интернет магазин Чакона:у нас мо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60738"/>
            <a:ext cx="1905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4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8313" y="908050"/>
            <a:ext cx="8351837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chemeClr val="accent2"/>
                </a:solidFill>
              </a:rPr>
              <a:t>3. ПРОСТРАНСТВЕННО-ВРЕМЕННЫЕ</a:t>
            </a:r>
          </a:p>
          <a:p>
            <a:pPr algn="ctr" eaLnBrk="1" hangingPunct="1"/>
            <a:r>
              <a:rPr lang="ru-RU" altLang="ru-RU" sz="3200" b="1">
                <a:solidFill>
                  <a:schemeClr val="accent2"/>
                </a:solidFill>
              </a:rPr>
              <a:t>(зрелищные)</a:t>
            </a:r>
          </a:p>
          <a:p>
            <a:pPr algn="ctr" eaLnBrk="1" hangingPunct="1"/>
            <a:r>
              <a:rPr lang="ru-RU" altLang="ru-RU" sz="3200" b="1">
                <a:solidFill>
                  <a:schemeClr val="accent2"/>
                </a:solidFill>
              </a:rPr>
              <a:t> ВИДЫ ИСКУССТВА</a:t>
            </a:r>
          </a:p>
          <a:p>
            <a:pPr eaLnBrk="1" hangingPunct="1"/>
            <a:endParaRPr lang="ru-RU" altLang="ru-RU" sz="3200" b="1">
              <a:solidFill>
                <a:schemeClr val="accent2"/>
              </a:solidFill>
            </a:endParaRPr>
          </a:p>
          <a:p>
            <a:pPr algn="ctr" eaLnBrk="1" hangingPunct="1"/>
            <a:r>
              <a:rPr lang="ru-RU" altLang="ru-RU" sz="3200" b="1"/>
              <a:t>К данным видам искусства относят:</a:t>
            </a:r>
            <a:br>
              <a:rPr lang="ru-RU" altLang="ru-RU" sz="3200" b="1"/>
            </a:br>
            <a:endParaRPr lang="ru-RU" altLang="ru-RU" sz="3200" b="1"/>
          </a:p>
          <a:p>
            <a:pPr algn="ctr" eaLnBrk="1" hangingPunct="1"/>
            <a:r>
              <a:rPr lang="ru-RU" altLang="ru-RU" b="1"/>
              <a:t>1) танец;</a:t>
            </a:r>
            <a:br>
              <a:rPr lang="ru-RU" altLang="ru-RU" b="1"/>
            </a:br>
            <a:r>
              <a:rPr lang="ru-RU" altLang="ru-RU" b="1"/>
              <a:t>2) театр;</a:t>
            </a:r>
            <a:br>
              <a:rPr lang="ru-RU" altLang="ru-RU" b="1"/>
            </a:br>
            <a:r>
              <a:rPr lang="ru-RU" altLang="ru-RU" b="1"/>
              <a:t>3) киноискусство;</a:t>
            </a:r>
            <a:br>
              <a:rPr lang="ru-RU" altLang="ru-RU" b="1"/>
            </a:br>
            <a:r>
              <a:rPr lang="ru-RU" altLang="ru-RU" b="1"/>
              <a:t>4)цирковое искусство.</a:t>
            </a:r>
            <a:r>
              <a:rPr lang="ru-RU" altLang="ru-RU"/>
              <a:t> </a:t>
            </a:r>
            <a:r>
              <a:rPr lang="ru-RU" altLang="ru-RU" b="1"/>
              <a:t/>
            </a:r>
            <a:br>
              <a:rPr lang="ru-RU" altLang="ru-RU" b="1"/>
            </a:br>
            <a:endParaRPr lang="ru-RU" altLang="ru-RU" b="1"/>
          </a:p>
        </p:txBody>
      </p:sp>
    </p:spTree>
    <p:extLst>
      <p:ext uri="{BB962C8B-B14F-4D97-AF65-F5344CB8AC3E}">
        <p14:creationId xmlns:p14="http://schemas.microsoft.com/office/powerpoint/2010/main" val="1560261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79388" y="0"/>
            <a:ext cx="8964612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FF6600"/>
                </a:solidFill>
                <a:latin typeface="Tahoma" pitchFamily="34" charset="0"/>
              </a:rPr>
              <a:t>ТАНЕЦ </a:t>
            </a:r>
            <a:r>
              <a:rPr lang="ru-RU" altLang="ru-RU">
                <a:solidFill>
                  <a:srgbClr val="FF6600"/>
                </a:solidFill>
              </a:rPr>
              <a:t>- </a:t>
            </a:r>
            <a:r>
              <a:rPr lang="ru-RU" altLang="ru-RU"/>
              <a:t>вид искусства, в котором художественные образы создаются средствами пластических движений и ритмически четкой и непрерывной смены выразительных положений человеческого тела. </a:t>
            </a:r>
          </a:p>
          <a:p>
            <a:pPr eaLnBrk="1" hangingPunct="1"/>
            <a:r>
              <a:rPr lang="ru-RU" altLang="ru-RU" sz="1800"/>
              <a:t>Танец неразрывно связан с музыкой, эмоционально-образное содержание которой находит свое воплощение в его хореографической композиции, движениях, фигурах</a:t>
            </a:r>
          </a:p>
        </p:txBody>
      </p:sp>
      <p:pic>
        <p:nvPicPr>
          <p:cNvPr id="27660" name="Picture 12" descr="новости Записи с меткой новости Дневник Lanach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420938"/>
            <a:ext cx="4605337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DANCE M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538413"/>
            <a:ext cx="35274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Kunst: Хочешь хорошее настроение - ТАНЦУЙ. - Geometria.ru Krasnoyar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316413"/>
            <a:ext cx="3313113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1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79388" y="0"/>
            <a:ext cx="86423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FF6600"/>
                </a:solidFill>
                <a:latin typeface="Tahoma" pitchFamily="34" charset="0"/>
              </a:rPr>
              <a:t>ТЕАТР</a:t>
            </a:r>
            <a:r>
              <a:rPr lang="ru-RU" altLang="ru-RU">
                <a:solidFill>
                  <a:srgbClr val="FF6600"/>
                </a:solidFill>
              </a:rPr>
              <a:t>-</a:t>
            </a:r>
            <a:r>
              <a:rPr lang="ru-RU" altLang="ru-RU"/>
              <a:t> род искусства, отражающий действительность, характеры, события, конфликты, их трактовки и оценки посредством драматического действия, возникающего в процессе игры актера перед публикой. </a:t>
            </a:r>
          </a:p>
          <a:p>
            <a:pPr eaLnBrk="1" hangingPunct="1"/>
            <a:r>
              <a:rPr lang="ru-RU" altLang="ru-RU" sz="1800"/>
              <a:t>В ходе исторического развития определились три основные вида театра, отличающиеся специфическими признаками и средствами художественной выразительности: </a:t>
            </a:r>
            <a:r>
              <a:rPr lang="ru-RU" altLang="ru-RU" sz="1800" b="1"/>
              <a:t>драматический, оперный и балетный</a:t>
            </a:r>
            <a:r>
              <a:rPr lang="ru-RU" altLang="ru-RU" sz="1800"/>
              <a:t> театры. </a:t>
            </a:r>
          </a:p>
          <a:p>
            <a:pPr algn="just" eaLnBrk="1" hangingPunct="1"/>
            <a:endParaRPr lang="ru-RU" altLang="ru-RU" sz="1800"/>
          </a:p>
          <a:p>
            <a:pPr eaLnBrk="1" hangingPunct="1"/>
            <a:endParaRPr lang="ru-RU" altLang="ru-RU"/>
          </a:p>
        </p:txBody>
      </p:sp>
      <p:pic>
        <p:nvPicPr>
          <p:cNvPr id="28688" name="Picture 16" descr="Собы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3754438"/>
            <a:ext cx="45370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543175"/>
            <a:ext cx="31194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МитиноИнфо -Спектакль театра-студии &quot;Дверь&quot; &quot;Пятое измерение&quot;- Событие в МИТИНО КЦ ГУК по адресу Москва, Митинская ул., д. 31, 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468563"/>
            <a:ext cx="36210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83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323850" y="717550"/>
            <a:ext cx="8424863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FF6600"/>
                </a:solidFill>
                <a:latin typeface="Tahoma" pitchFamily="34" charset="0"/>
              </a:rPr>
              <a:t>КИНОИСКУССТВО </a:t>
            </a:r>
            <a:r>
              <a:rPr lang="ru-RU" altLang="ru-RU">
                <a:solidFill>
                  <a:srgbClr val="FF6600"/>
                </a:solidFill>
              </a:rPr>
              <a:t>-</a:t>
            </a:r>
            <a:r>
              <a:rPr lang="ru-RU" altLang="ru-RU"/>
              <a:t> вид искусства, произведения которого создаются с помощью киносъемки реальных, или специально инсценированных, или с привлечением средств мультипликации событий, фактов, явлений действительности. </a:t>
            </a:r>
            <a:r>
              <a:rPr lang="ru-RU" altLang="ru-RU" sz="2000"/>
              <a:t>Это синтетический вид искусства, соединяющий в себе литературу, театр, изобразительные искусства и музыку. </a:t>
            </a:r>
          </a:p>
        </p:txBody>
      </p:sp>
      <p:pic>
        <p:nvPicPr>
          <p:cNvPr id="15370" name="Picture 10" descr="Культура &amp; Шоубизнес &quot; Страница 6 &quot; Новости Ки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5663"/>
            <a:ext cx="367188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Различные картинки хорошего качества в широком формате на рабочий стол :: No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3395663"/>
            <a:ext cx="38401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6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323850" y="708025"/>
            <a:ext cx="8640763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 b="1"/>
              <a:t>Искусство - специфический вид отражения и формирования действительности человеком в процессе художественного творчества в соответствии с определенными эстетическими идеалами. </a:t>
            </a:r>
          </a:p>
          <a:p>
            <a:pPr algn="ctr" eaLnBrk="1" hangingPunct="1"/>
            <a:endParaRPr lang="ru-RU" altLang="ru-RU" sz="1800" b="1"/>
          </a:p>
          <a:p>
            <a:pPr algn="ctr" eaLnBrk="1" hangingPunct="1"/>
            <a:r>
              <a:rPr lang="ru-RU" altLang="ru-RU" sz="1800" b="1"/>
              <a:t/>
            </a:r>
            <a:br>
              <a:rPr lang="ru-RU" altLang="ru-RU" sz="1800" b="1"/>
            </a:br>
            <a:r>
              <a:rPr lang="ru-RU" altLang="ru-RU" sz="1800" b="1"/>
              <a:t>Виды искусства разделяются на 3 основных вида:</a:t>
            </a:r>
            <a:br>
              <a:rPr lang="ru-RU" altLang="ru-RU" sz="1800" b="1"/>
            </a:br>
            <a:endParaRPr lang="ru-RU" altLang="ru-RU" sz="1800" b="1"/>
          </a:p>
          <a:p>
            <a:pPr algn="ctr" eaLnBrk="1" hangingPunct="1"/>
            <a:r>
              <a:rPr lang="ru-RU" altLang="ru-RU" sz="1800"/>
              <a:t>1) </a:t>
            </a:r>
            <a:r>
              <a:rPr lang="ru-RU" altLang="ru-RU" sz="1800" b="1"/>
              <a:t>Пространственные;</a:t>
            </a:r>
            <a:br>
              <a:rPr lang="ru-RU" altLang="ru-RU" sz="1800" b="1"/>
            </a:br>
            <a:r>
              <a:rPr lang="ru-RU" altLang="ru-RU" sz="1800"/>
              <a:t>2) </a:t>
            </a:r>
            <a:r>
              <a:rPr lang="ru-RU" altLang="ru-RU" sz="1800" b="1"/>
              <a:t>временные;</a:t>
            </a:r>
            <a:r>
              <a:rPr lang="ru-RU" altLang="ru-RU" sz="1800"/>
              <a:t/>
            </a:r>
            <a:br>
              <a:rPr lang="ru-RU" altLang="ru-RU" sz="1800"/>
            </a:br>
            <a:r>
              <a:rPr lang="ru-RU" altLang="ru-RU" sz="1800"/>
              <a:t>3) </a:t>
            </a:r>
            <a:r>
              <a:rPr lang="ru-RU" altLang="ru-RU" sz="1800" b="1"/>
              <a:t>пространственно-временные.</a:t>
            </a:r>
            <a:r>
              <a:rPr lang="ru-RU" altLang="ru-RU" sz="1800"/>
              <a:t> </a:t>
            </a:r>
          </a:p>
        </p:txBody>
      </p:sp>
      <p:pic>
        <p:nvPicPr>
          <p:cNvPr id="5127" name="Picture 7" descr="2_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2451100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фото королей Веро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318000"/>
            <a:ext cx="30797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C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559175"/>
            <a:ext cx="2857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4116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79388" y="0"/>
            <a:ext cx="864235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FF6600"/>
                </a:solidFill>
                <a:latin typeface="Tahoma" pitchFamily="34" charset="0"/>
              </a:rPr>
              <a:t>ЦИРК </a:t>
            </a:r>
            <a:r>
              <a:rPr lang="ru-RU" altLang="ru-RU"/>
              <a:t> - вид искусства, предусматривающий демонстрацию силы, ловкости и смелости, включающий акробатику, эквилибристику, жонглирование, клоунаду,</a:t>
            </a:r>
          </a:p>
          <a:p>
            <a:pPr eaLnBrk="1" hangingPunct="1"/>
            <a:r>
              <a:rPr lang="ru-RU" altLang="ru-RU"/>
              <a:t> дрессировку животных и т.п. 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pic>
        <p:nvPicPr>
          <p:cNvPr id="20491" name="Picture 11" descr="Мировой цирк в Москве - Детский сайт Затее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3238"/>
            <a:ext cx="53562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Чем знаменит цирк - Знаменит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773238"/>
            <a:ext cx="43211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23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84150" y="0"/>
            <a:ext cx="8351838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chemeClr val="accent2"/>
                </a:solidFill>
              </a:rPr>
              <a:t>СОВРЕМЕННЫЕ</a:t>
            </a:r>
            <a:endParaRPr lang="ru-RU" altLang="ru-RU" sz="3200" b="1" dirty="0">
              <a:solidFill>
                <a:schemeClr val="accent2"/>
              </a:solidFill>
            </a:endParaRPr>
          </a:p>
          <a:p>
            <a:pPr algn="ctr" eaLnBrk="1" hangingPunct="1"/>
            <a:r>
              <a:rPr lang="ru-RU" altLang="ru-RU" sz="3200" b="1" dirty="0">
                <a:solidFill>
                  <a:schemeClr val="accent2"/>
                </a:solidFill>
              </a:rPr>
              <a:t> ВИДЫ ИСКУССТВА </a:t>
            </a:r>
            <a:r>
              <a:rPr lang="ru-RU" altLang="ru-RU" b="1" dirty="0" smtClean="0">
                <a:solidFill>
                  <a:schemeClr val="accent2"/>
                </a:solidFill>
              </a:rPr>
              <a:t>(вне </a:t>
            </a:r>
            <a:r>
              <a:rPr lang="ru-RU" altLang="ru-RU" b="1" dirty="0">
                <a:solidFill>
                  <a:schemeClr val="accent2"/>
                </a:solidFill>
              </a:rPr>
              <a:t>классификации)</a:t>
            </a:r>
          </a:p>
          <a:p>
            <a:pPr algn="ctr" eaLnBrk="1" hangingPunct="1"/>
            <a:r>
              <a:rPr lang="ru-RU" altLang="ru-RU" b="1" dirty="0"/>
              <a:t>К данным видам искусства относят:</a:t>
            </a:r>
          </a:p>
          <a:p>
            <a:pPr eaLnBrk="1" hangingPunct="1"/>
            <a:r>
              <a:rPr lang="ru-RU" altLang="ru-RU" b="1" dirty="0" err="1"/>
              <a:t>Боди</a:t>
            </a:r>
            <a:r>
              <a:rPr lang="ru-RU" altLang="ru-RU" b="1" dirty="0"/>
              <a:t> арт </a:t>
            </a:r>
            <a:r>
              <a:rPr lang="ru-RU" altLang="ru-RU" sz="1800" b="1" dirty="0"/>
              <a:t>– искусство росписи тела</a:t>
            </a:r>
          </a:p>
          <a:p>
            <a:pPr eaLnBrk="1" hangingPunct="1"/>
            <a:r>
              <a:rPr lang="ru-RU" altLang="ru-RU" b="1" dirty="0" err="1"/>
              <a:t>Автоарт</a:t>
            </a:r>
            <a:r>
              <a:rPr lang="ru-RU" altLang="ru-RU" b="1" dirty="0"/>
              <a:t> </a:t>
            </a:r>
            <a:r>
              <a:rPr lang="ru-RU" altLang="ru-RU" sz="1800" b="1" dirty="0"/>
              <a:t>– искусство росписи автомобилей</a:t>
            </a:r>
          </a:p>
          <a:p>
            <a:pPr eaLnBrk="1" hangingPunct="1"/>
            <a:r>
              <a:rPr lang="ru-RU" altLang="ru-RU" b="1" dirty="0"/>
              <a:t>Граффити </a:t>
            </a:r>
            <a:r>
              <a:rPr lang="ru-RU" altLang="ru-RU" sz="1800" b="1" dirty="0"/>
              <a:t>— изображения, рисунки или надписи, выцарапанные, написанные или нарисованные краской или чернилами на стенах и других поверхностях.</a:t>
            </a:r>
            <a:br>
              <a:rPr lang="ru-RU" altLang="ru-RU" sz="1800" b="1" dirty="0"/>
            </a:br>
            <a:r>
              <a:rPr lang="ru-RU" altLang="ru-RU" b="1" dirty="0"/>
              <a:t>Компьютерная графика: </a:t>
            </a:r>
            <a:r>
              <a:rPr lang="ru-RU" altLang="ru-RU" sz="1800" b="1" dirty="0"/>
              <a:t>3D-графика Веб-графика</a:t>
            </a:r>
          </a:p>
        </p:txBody>
      </p:sp>
      <p:pic>
        <p:nvPicPr>
          <p:cNvPr id="25611" name="Picture 11" descr="Web Page Design For Designers - Quotek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08400"/>
            <a:ext cx="331311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Онлайн Граффити на стену)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3371850"/>
            <a:ext cx="369252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Бодиарт на теле голых девуше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05263"/>
            <a:ext cx="22558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38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852936"/>
            <a:ext cx="6573416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4676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3850" y="333375"/>
            <a:ext cx="85693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chemeClr val="accent2"/>
                </a:solidFill>
              </a:rPr>
              <a:t>1. ПРОСТРАНСТВЕННЫЕ</a:t>
            </a:r>
          </a:p>
          <a:p>
            <a:pPr algn="ctr" eaLnBrk="1" hangingPunct="1"/>
            <a:r>
              <a:rPr lang="ru-RU" altLang="ru-RU" sz="3200" b="1">
                <a:solidFill>
                  <a:schemeClr val="accent2"/>
                </a:solidFill>
              </a:rPr>
              <a:t>ВИДЫ ИСКУССТВА</a:t>
            </a:r>
          </a:p>
          <a:p>
            <a:pPr algn="ctr" eaLnBrk="1" hangingPunct="1"/>
            <a:endParaRPr lang="ru-RU" altLang="ru-RU" sz="3200" b="1">
              <a:solidFill>
                <a:schemeClr val="accent2"/>
              </a:solidFill>
            </a:endParaRPr>
          </a:p>
          <a:p>
            <a:pPr algn="ctr" eaLnBrk="1" hangingPunct="1"/>
            <a:r>
              <a:rPr lang="ru-RU" altLang="ru-RU" b="1"/>
              <a:t>Пространственные искусства подразделяются: </a:t>
            </a:r>
            <a:br>
              <a:rPr lang="ru-RU" altLang="ru-RU" b="1"/>
            </a:br>
            <a:r>
              <a:rPr lang="ru-RU" altLang="ru-RU" b="1"/>
              <a:t>- на </a:t>
            </a:r>
            <a:r>
              <a:rPr lang="ru-RU" altLang="ru-RU" b="1">
                <a:solidFill>
                  <a:srgbClr val="FF0066"/>
                </a:solidFill>
              </a:rPr>
              <a:t>изобразительные искусства</a:t>
            </a:r>
            <a:r>
              <a:rPr lang="ru-RU" altLang="ru-RU" b="1"/>
              <a:t>:</a:t>
            </a:r>
            <a:r>
              <a:rPr lang="ru-RU" altLang="ru-RU"/>
              <a:t> </a:t>
            </a:r>
          </a:p>
          <a:p>
            <a:pPr algn="ctr" eaLnBrk="1" hangingPunct="1"/>
            <a:r>
              <a:rPr lang="ru-RU" altLang="ru-RU"/>
              <a:t>живопись, скульптура, графика, фотоискусство и другие; </a:t>
            </a:r>
            <a:br>
              <a:rPr lang="ru-RU" altLang="ru-RU"/>
            </a:br>
            <a:endParaRPr lang="ru-RU" altLang="ru-RU"/>
          </a:p>
          <a:p>
            <a:pPr algn="ctr" eaLnBrk="1" hangingPunct="1">
              <a:buFontTx/>
              <a:buChar char="-"/>
            </a:pPr>
            <a:r>
              <a:rPr lang="ru-RU" altLang="ru-RU" b="1">
                <a:solidFill>
                  <a:srgbClr val="FF0066"/>
                </a:solidFill>
              </a:rPr>
              <a:t>неизобразительные искусства</a:t>
            </a:r>
            <a:r>
              <a:rPr lang="ru-RU" altLang="ru-RU" b="1"/>
              <a:t>:</a:t>
            </a:r>
            <a:r>
              <a:rPr lang="ru-RU" altLang="ru-RU"/>
              <a:t> </a:t>
            </a:r>
          </a:p>
          <a:p>
            <a:pPr algn="ctr" eaLnBrk="1" hangingPunct="1">
              <a:buFontTx/>
              <a:buChar char="-"/>
            </a:pPr>
            <a:r>
              <a:rPr lang="ru-RU" altLang="ru-RU"/>
              <a:t>архитектура, </a:t>
            </a:r>
          </a:p>
          <a:p>
            <a:pPr algn="ctr" eaLnBrk="1" hangingPunct="1">
              <a:buFontTx/>
              <a:buChar char="-"/>
            </a:pPr>
            <a:r>
              <a:rPr lang="ru-RU" altLang="ru-RU"/>
              <a:t>декоративно-прикладное искусство и </a:t>
            </a:r>
          </a:p>
          <a:p>
            <a:pPr algn="ctr" eaLnBrk="1" hangingPunct="1">
              <a:buFontTx/>
              <a:buChar char="-"/>
            </a:pPr>
            <a:r>
              <a:rPr lang="ru-RU" altLang="ru-RU"/>
              <a:t>художественное конструирование (дизайн). </a:t>
            </a:r>
          </a:p>
        </p:txBody>
      </p:sp>
    </p:spTree>
    <p:extLst>
      <p:ext uri="{BB962C8B-B14F-4D97-AF65-F5344CB8AC3E}">
        <p14:creationId xmlns:p14="http://schemas.microsoft.com/office/powerpoint/2010/main" val="31616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527050"/>
            <a:ext cx="8569325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76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chemeClr val="accent2"/>
                </a:solidFill>
              </a:rPr>
              <a:t>ПРОСТРАНСТВЕННЫЕ</a:t>
            </a:r>
            <a:r>
              <a:rPr lang="ru-RU" altLang="ru-RU" sz="1800"/>
              <a:t> </a:t>
            </a:r>
            <a:r>
              <a:rPr lang="ru-RU" altLang="ru-RU" b="1">
                <a:solidFill>
                  <a:srgbClr val="FF0066"/>
                </a:solidFill>
              </a:rPr>
              <a:t>Изобразительные искусства</a:t>
            </a:r>
          </a:p>
          <a:p>
            <a:pPr eaLnBrk="1" hangingPunct="1"/>
            <a:r>
              <a:rPr lang="ru-RU" altLang="ru-RU" sz="1800" b="1"/>
              <a:t/>
            </a:r>
            <a:br>
              <a:rPr lang="ru-RU" altLang="ru-RU" sz="1800" b="1"/>
            </a:br>
            <a:r>
              <a:rPr lang="ru-RU" altLang="ru-RU" sz="1800" b="1"/>
              <a:t>Изобразительное искусство — вид искусства, главной особенностью которого является отражение действительности в наглядных, зрительно воспринимаемых образах.</a:t>
            </a:r>
            <a:br>
              <a:rPr lang="ru-RU" altLang="ru-RU" sz="1800" b="1"/>
            </a:br>
            <a:r>
              <a:rPr lang="ru-RU" altLang="ru-RU" sz="1800" b="1"/>
              <a:t>                              </a:t>
            </a:r>
            <a:r>
              <a:rPr lang="ru-RU" altLang="ru-RU"/>
              <a:t>К изобразительным искусствам относятся:</a:t>
            </a:r>
          </a:p>
          <a:p>
            <a:pPr eaLnBrk="1" hangingPunct="1"/>
            <a:endParaRPr lang="ru-RU" altLang="ru-RU" sz="1800" b="1"/>
          </a:p>
          <a:p>
            <a:pPr eaLnBrk="1" hangingPunct="1"/>
            <a:endParaRPr lang="ru-RU" altLang="ru-RU" sz="1800" b="1"/>
          </a:p>
          <a:p>
            <a:pPr eaLnBrk="1" hangingPunct="1"/>
            <a:endParaRPr lang="ru-RU" altLang="ru-RU" sz="1800" b="1"/>
          </a:p>
          <a:p>
            <a:pPr eaLnBrk="1" hangingPunct="1"/>
            <a:endParaRPr lang="ru-RU" altLang="ru-RU" b="1">
              <a:solidFill>
                <a:srgbClr val="FF0066"/>
              </a:solidFill>
            </a:endParaRPr>
          </a:p>
          <a:p>
            <a:endParaRPr lang="ru-RU" altLang="ru-RU" sz="1800">
              <a:solidFill>
                <a:srgbClr val="FF0066"/>
              </a:solidFill>
            </a:endParaRPr>
          </a:p>
        </p:txBody>
      </p:sp>
      <p:pic>
        <p:nvPicPr>
          <p:cNvPr id="6149" name="Picture 5" descr="Лассо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98850"/>
            <a:ext cx="14620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46088" y="2074863"/>
            <a:ext cx="1376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1"/>
              <a:t>живопись,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5018088" y="3028950"/>
            <a:ext cx="1220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1"/>
              <a:t>графика,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195513" y="4127500"/>
            <a:ext cx="1633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1"/>
              <a:t>скульптура,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019925" y="3481388"/>
            <a:ext cx="1930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1"/>
              <a:t>фотоискусство</a:t>
            </a:r>
          </a:p>
        </p:txBody>
      </p:sp>
      <p:pic>
        <p:nvPicPr>
          <p:cNvPr id="6171" name="Picture 27" descr="Слава Грошев Живопиcь, цена 34 100 монет, купить у Віталик Опанасюк, картинки 1600x2024 пикселей, фото от 25 марта vorotil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362200"/>
            <a:ext cx="161925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1" descr="Ручные работы из бисера на заказ от Ан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4117975"/>
            <a:ext cx="2135187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33" descr="старинный каменный Будда - Китай старинный каменный Будда производители и поставщики от ru.Made-in-China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603750"/>
            <a:ext cx="2713038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7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54" grpId="0" autoUpdateAnimBg="0"/>
      <p:bldP spid="6155" grpId="0" autoUpdateAnimBg="0"/>
      <p:bldP spid="6158" grpId="0" autoUpdateAnimBg="0"/>
      <p:bldP spid="616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50800" y="244475"/>
            <a:ext cx="9144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FF6600"/>
                </a:solidFill>
                <a:latin typeface="Tahoma" pitchFamily="34" charset="0"/>
              </a:rPr>
              <a:t>ЖИВОПИСЬ</a:t>
            </a:r>
            <a:r>
              <a:rPr lang="ru-RU" altLang="ru-RU" sz="1800"/>
              <a:t> </a:t>
            </a:r>
            <a:r>
              <a:rPr lang="ru-RU" altLang="ru-RU" sz="2000">
                <a:solidFill>
                  <a:srgbClr val="FF6600"/>
                </a:solidFill>
              </a:rPr>
              <a:t>- </a:t>
            </a:r>
            <a:r>
              <a:rPr lang="ru-RU" altLang="ru-RU">
                <a:solidFill>
                  <a:srgbClr val="FF6600"/>
                </a:solidFill>
              </a:rPr>
              <a:t>вид изобразительного искусства, произведения которого создаются на плоскости посредством цветных материалов. </a:t>
            </a:r>
          </a:p>
          <a:p>
            <a:pPr algn="ctr" eaLnBrk="1" hangingPunct="1"/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Живопись подразделяют на:</a:t>
            </a:r>
            <a:endParaRPr lang="ru-RU" altLang="ru-RU" sz="3600">
              <a:latin typeface="Tahoma" pitchFamily="34" charset="0"/>
            </a:endParaRPr>
          </a:p>
        </p:txBody>
      </p:sp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754063" y="2395538"/>
            <a:ext cx="164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i="1"/>
              <a:t>станковую</a:t>
            </a:r>
          </a:p>
        </p:txBody>
      </p:sp>
      <p:sp>
        <p:nvSpPr>
          <p:cNvPr id="12292" name="Rectangle 11"/>
          <p:cNvSpPr>
            <a:spLocks noChangeArrowheads="1"/>
          </p:cNvSpPr>
          <p:nvPr/>
        </p:nvSpPr>
        <p:spPr bwMode="auto">
          <a:xfrm>
            <a:off x="3275013" y="2419350"/>
            <a:ext cx="226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1" i="1"/>
              <a:t>монументальную</a:t>
            </a:r>
          </a:p>
        </p:txBody>
      </p:sp>
      <p:sp>
        <p:nvSpPr>
          <p:cNvPr id="12293" name="Rectangle 12"/>
          <p:cNvSpPr>
            <a:spLocks noChangeArrowheads="1"/>
          </p:cNvSpPr>
          <p:nvPr/>
        </p:nvSpPr>
        <p:spPr bwMode="auto">
          <a:xfrm>
            <a:off x="6299200" y="2419350"/>
            <a:ext cx="191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1"/>
              <a:t>декоративную</a:t>
            </a:r>
          </a:p>
        </p:txBody>
      </p:sp>
      <p:pic>
        <p:nvPicPr>
          <p:cNvPr id="10258" name="Picture 18" descr="Лекция &quot;Аскеза и Преображение&quot; в Музее изобразительных искусств - Великий Нов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2924175"/>
            <a:ext cx="406876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Детские художественные школы Москвы - Выставки - Афиш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24175"/>
            <a:ext cx="2757487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 descr="Bryce Cameron Liston Живопиcь, цена 18 423 монет, купить у Віталик Опанасюк, картинки 1600x2016 пикселей, фото от 25 марта vor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792413"/>
            <a:ext cx="318928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4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323850" y="182563"/>
            <a:ext cx="8569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FF6600"/>
                </a:solidFill>
                <a:latin typeface="Tahoma" pitchFamily="34" charset="0"/>
              </a:rPr>
              <a:t>ГРАФИКА - </a:t>
            </a:r>
            <a:r>
              <a:rPr lang="ru-RU" altLang="ru-RU">
                <a:solidFill>
                  <a:srgbClr val="FF6600"/>
                </a:solidFill>
              </a:rPr>
              <a:t>искусство изображения предметов контурными линиями и штрихами. Иногда в графике допускается применение цветных пятен.</a:t>
            </a:r>
            <a:r>
              <a:rPr lang="ru-RU" altLang="ru-RU" sz="1800">
                <a:solidFill>
                  <a:srgbClr val="FF6600"/>
                </a:solidFill>
              </a:rPr>
              <a:t> </a:t>
            </a:r>
            <a:endParaRPr lang="ru-RU" altLang="ru-RU" sz="3600">
              <a:latin typeface="Tahoma" pitchFamily="34" charset="0"/>
            </a:endParaRPr>
          </a:p>
        </p:txBody>
      </p:sp>
      <p:pic>
        <p:nvPicPr>
          <p:cNvPr id="13315" name="Picture 4" descr="http://www.glossary.ru/images/linediv2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50" y="2859088"/>
            <a:ext cx="1905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4" descr="http://www.glossary.ru/images/linediv2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2725738"/>
            <a:ext cx="1905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3" descr="http://www.glossary.ru/images/linediv2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279775"/>
            <a:ext cx="1905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 descr="http://www.glossary.ru/images/linediv2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833813"/>
            <a:ext cx="1905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http://www.glossary.ru/images/linediv2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4387850"/>
            <a:ext cx="1905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1" descr="Выставка &quot;Шедевры французской графики&quot; Aльянс Франсез Екатеринбур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298825"/>
            <a:ext cx="7137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 descr="Графика как вид изобразительного искусства. (culture.arch.arttrening) : Рассылка : Subscribe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2938462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20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79388" y="0"/>
            <a:ext cx="8642350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FF6600"/>
                </a:solidFill>
                <a:latin typeface="Tahoma" pitchFamily="34" charset="0"/>
              </a:rPr>
              <a:t>СКУЛЬПТУРА </a:t>
            </a:r>
            <a:r>
              <a:rPr lang="ru-RU" altLang="ru-RU"/>
              <a:t>- вид изобразительного искусства, произведения которого имеют физически материальный, предметный объем и трехмерную форму, размещенную в реальном пространстве. </a:t>
            </a:r>
          </a:p>
          <a:p>
            <a:pPr algn="ctr" eaLnBrk="1" hangingPunct="1"/>
            <a:r>
              <a:rPr lang="ru-RU" altLang="ru-RU" sz="1800"/>
              <a:t>Главными объектами скульптуры являются человек и изображения животного мира. Основными разновидностями скульптуры являются круглая скульптура и рельеф. </a:t>
            </a:r>
          </a:p>
        </p:txBody>
      </p:sp>
      <p:pic>
        <p:nvPicPr>
          <p:cNvPr id="14349" name="Picture 13" descr="Peter Jansen - Скульптуры в движении (21 фото) &quot; SwTeam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284538"/>
            <a:ext cx="4591050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ataLife Engine Версия для печати Скульпту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349500"/>
            <a:ext cx="286702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Форумы ЗНАЕТЕ ЛИ ВЫ,ЧТО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363788"/>
            <a:ext cx="2922588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0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9388" y="0"/>
            <a:ext cx="86423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FF6600"/>
                </a:solidFill>
                <a:latin typeface="Tahoma" pitchFamily="34" charset="0"/>
              </a:rPr>
              <a:t>ФОТОИСКУССТВО </a:t>
            </a:r>
            <a:r>
              <a:rPr lang="ru-RU" altLang="ru-RU">
                <a:solidFill>
                  <a:srgbClr val="FF6600"/>
                </a:solidFill>
              </a:rPr>
              <a:t>- искусство создания художественной фотографии</a:t>
            </a:r>
            <a:endParaRPr lang="ru-RU" altLang="ru-RU"/>
          </a:p>
        </p:txBody>
      </p:sp>
      <p:pic>
        <p:nvPicPr>
          <p:cNvPr id="16397" name="Picture 13" descr="Фото Искусство (Обмен опытом, обучение, демонстрация работ)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7639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Swimming Towards the Light by cole thompson #fineartphotography #pho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246188"/>
            <a:ext cx="3903663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Фото, искусство, мода, летать, девушка, фотографии Фото, Картикни, Стиль, Мода, Дизайн, Искусство, Творчество, Люди, Л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4027488"/>
            <a:ext cx="4098925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 descr="Amit Bar Fine Art Photography - galle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40100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3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50825" y="260350"/>
            <a:ext cx="782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chemeClr val="accent2"/>
                </a:solidFill>
              </a:rPr>
              <a:t>ПРОСТРАНСТВЕННЫЕ</a:t>
            </a:r>
            <a:r>
              <a:rPr lang="ru-RU" altLang="ru-RU" sz="1800"/>
              <a:t> </a:t>
            </a:r>
            <a:r>
              <a:rPr lang="ru-RU" altLang="ru-RU" b="1">
                <a:solidFill>
                  <a:srgbClr val="FF0066"/>
                </a:solidFill>
              </a:rPr>
              <a:t>Неизобразительные искусства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349875" y="1844675"/>
            <a:ext cx="2149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rgbClr val="FF6600"/>
                </a:solidFill>
              </a:rPr>
              <a:t> </a:t>
            </a:r>
            <a:r>
              <a:rPr lang="ru-RU" altLang="ru-RU" sz="1800" b="1">
                <a:solidFill>
                  <a:srgbClr val="FF6600"/>
                </a:solidFill>
              </a:rPr>
              <a:t>дизайн</a:t>
            </a:r>
          </a:p>
          <a:p>
            <a:pPr algn="ctr" eaLnBrk="1" hangingPunct="1"/>
            <a:r>
              <a:rPr lang="ru-RU" altLang="ru-RU" sz="1800"/>
              <a:t>(художественное</a:t>
            </a:r>
          </a:p>
          <a:p>
            <a:pPr algn="ctr" eaLnBrk="1" hangingPunct="1"/>
            <a:r>
              <a:rPr lang="ru-RU" altLang="ru-RU" sz="1800"/>
              <a:t> конструирование)</a:t>
            </a:r>
          </a:p>
          <a:p>
            <a:pPr algn="ctr" eaLnBrk="1" hangingPunct="1"/>
            <a:r>
              <a:rPr lang="ru-RU" altLang="ru-RU" sz="1800" b="1"/>
              <a:t>.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922338" y="3990975"/>
            <a:ext cx="1835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2352" rIns="76176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FF6600"/>
                </a:solidFill>
              </a:rPr>
              <a:t>архитектура</a:t>
            </a:r>
            <a:r>
              <a:rPr lang="ru-RU" altLang="ru-RU" sz="1800" b="1"/>
              <a:t> 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160463" y="1092200"/>
            <a:ext cx="180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FF6600"/>
                </a:solidFill>
              </a:rPr>
              <a:t>декоративно-</a:t>
            </a:r>
          </a:p>
          <a:p>
            <a:pPr eaLnBrk="1" hangingPunct="1"/>
            <a:r>
              <a:rPr lang="ru-RU" altLang="ru-RU" sz="1800" b="1">
                <a:solidFill>
                  <a:srgbClr val="FF6600"/>
                </a:solidFill>
              </a:rPr>
              <a:t>прикладное,</a:t>
            </a:r>
          </a:p>
        </p:txBody>
      </p:sp>
      <p:pic>
        <p:nvPicPr>
          <p:cNvPr id="7185" name="Picture 17" descr="Декоративно прикладное искусство - Составление личного горос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733550"/>
            <a:ext cx="36639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АНДРЕА ПАЛЛАДИО. Andrea Palladio Информагентство СА &quot;Архитекто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483100"/>
            <a:ext cx="28638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1" descr="Fashion Design Sketches 2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763838"/>
            <a:ext cx="3233738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1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utoUpdateAnimBg="0"/>
      <p:bldP spid="7178" grpId="0" autoUpdateAnimBg="0"/>
      <p:bldP spid="718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</TotalTime>
  <Words>524</Words>
  <Application>Microsoft Office PowerPoint</Application>
  <PresentationFormat>Экран (4:3)</PresentationFormat>
  <Paragraphs>83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Литейная</vt:lpstr>
      <vt:lpstr>Виды искусства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искусства</dc:title>
  <dc:creator>xacker</dc:creator>
  <cp:lastModifiedBy>xacker</cp:lastModifiedBy>
  <cp:revision>2</cp:revision>
  <dcterms:created xsi:type="dcterms:W3CDTF">2014-10-08T19:42:07Z</dcterms:created>
  <dcterms:modified xsi:type="dcterms:W3CDTF">2014-11-29T20:23:29Z</dcterms:modified>
</cp:coreProperties>
</file>