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2" r:id="rId6"/>
    <p:sldId id="261" r:id="rId7"/>
    <p:sldId id="272" r:id="rId8"/>
    <p:sldId id="274" r:id="rId9"/>
    <p:sldId id="278" r:id="rId10"/>
    <p:sldId id="277" r:id="rId11"/>
    <p:sldId id="276" r:id="rId12"/>
    <p:sldId id="281" r:id="rId13"/>
    <p:sldId id="280" r:id="rId14"/>
    <p:sldId id="282" r:id="rId15"/>
    <p:sldId id="283" r:id="rId16"/>
    <p:sldId id="284" r:id="rId17"/>
    <p:sldId id="266" r:id="rId18"/>
    <p:sldId id="268" r:id="rId19"/>
    <p:sldId id="269" r:id="rId20"/>
    <p:sldId id="270" r:id="rId21"/>
    <p:sldId id="271" r:id="rId22"/>
    <p:sldId id="285" r:id="rId23"/>
    <p:sldId id="288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FF"/>
    <a:srgbClr val="0A0EC6"/>
    <a:srgbClr val="13DB39"/>
    <a:srgbClr val="339933"/>
    <a:srgbClr val="0EE0DB"/>
    <a:srgbClr val="9966FF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9.xml"/><Relationship Id="rId10" Type="http://schemas.openxmlformats.org/officeDocument/2006/relationships/slide" Target="slide22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714356"/>
            <a:ext cx="635798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800" b="1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13DB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Урок </a:t>
            </a:r>
          </a:p>
          <a:p>
            <a:pPr algn="ctr"/>
            <a:r>
              <a:rPr lang="ru-RU" sz="8800" b="1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13DB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развития</a:t>
            </a:r>
          </a:p>
          <a:p>
            <a:pPr algn="ctr"/>
            <a:r>
              <a:rPr lang="ru-RU" sz="8800" b="1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13DB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речи</a:t>
            </a:r>
            <a:endParaRPr lang="ru-RU" sz="8800" b="1" dirty="0">
              <a:ln w="12700">
                <a:solidFill>
                  <a:srgbClr val="FF66FF"/>
                </a:solidFill>
                <a:prstDash val="solid"/>
              </a:ln>
              <a:solidFill>
                <a:srgbClr val="13DB3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5500702"/>
            <a:ext cx="4421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C0099"/>
                </a:solidFill>
                <a:latin typeface="Bookman Old Style" pitchFamily="18" charset="0"/>
              </a:rPr>
              <a:t>автор –</a:t>
            </a:r>
          </a:p>
          <a:p>
            <a:r>
              <a:rPr lang="ru-RU" b="1" i="1" dirty="0" smtClean="0">
                <a:solidFill>
                  <a:srgbClr val="CC0099"/>
                </a:solidFill>
                <a:latin typeface="Bookman Old Style" pitchFamily="18" charset="0"/>
              </a:rPr>
              <a:t>Зорина Александра Дмитриевна</a:t>
            </a:r>
          </a:p>
          <a:p>
            <a:r>
              <a:rPr lang="ru-RU" b="1" i="1" dirty="0" smtClean="0">
                <a:solidFill>
                  <a:srgbClr val="CC0099"/>
                </a:solidFill>
                <a:latin typeface="Bookman Old Style" pitchFamily="18" charset="0"/>
              </a:rPr>
              <a:t>г. Ижевск</a:t>
            </a:r>
            <a:endParaRPr lang="ru-RU" b="1" i="1" dirty="0">
              <a:solidFill>
                <a:srgbClr val="CC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2359"/>
            <a:ext cx="89584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 пользе рыжих лесных муравьев: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DB39"/>
                </a:solidFill>
                <a:latin typeface="Bookman Old Style" pitchFamily="18" charset="0"/>
              </a:rPr>
              <a:t>За один час муравьи уничтожают </a:t>
            </a:r>
          </a:p>
          <a:p>
            <a:pPr algn="ctr"/>
            <a:r>
              <a:rPr lang="ru-RU" sz="2800" b="1" dirty="0" smtClean="0">
                <a:solidFill>
                  <a:srgbClr val="13DB39"/>
                </a:solidFill>
                <a:latin typeface="Bookman Old Style" pitchFamily="18" charset="0"/>
              </a:rPr>
              <a:t>более 100 тысяч тлей и 2 тысячи гусениц.</a:t>
            </a:r>
            <a:endParaRPr lang="ru-RU" sz="2800" b="1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A0EC6"/>
                </a:solidFill>
                <a:latin typeface="Bookman Old Style" pitchFamily="18" charset="0"/>
              </a:rPr>
              <a:t>За один день одна муравьиная семья</a:t>
            </a:r>
          </a:p>
          <a:p>
            <a:pPr algn="ctr"/>
            <a:r>
              <a:rPr lang="ru-RU" sz="2800" b="1" dirty="0" smtClean="0">
                <a:solidFill>
                  <a:srgbClr val="0A0EC6"/>
                </a:solidFill>
                <a:latin typeface="Bookman Old Style" pitchFamily="18" charset="0"/>
              </a:rPr>
              <a:t> уничтожает 1 кг гусениц.</a:t>
            </a:r>
            <a:endParaRPr lang="ru-RU" sz="2800" b="1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За один месяц - 1млн. гусениц</a:t>
            </a:r>
            <a:r>
              <a:rPr lang="ru-RU" sz="2800" b="1" dirty="0" smtClean="0">
                <a:latin typeface="Bookman Old Style" pitchFamily="18" charset="0"/>
              </a:rPr>
              <a:t>.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Поэтому под охрану муравейники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взяло государство, был издан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указ о том, что виновные в повреждении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и в уничтожении муравейников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подвергаются штрафу. 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ейник охран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     Вот видите, какой многоэтажный дом-крепость  выстраивают себе муравьи. Так его долго и трудно строить и так легко некоторым людям сломать его.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      В одном муравейнике живут  миллионы муравьев- санитаров леса.  Даже муравьи-солдаты стойкие защитники муравейника  не помогут  против злого человека.  Не страшны человеку их муравьиные челюсти  и не действует на человека муравьиный яд. </a:t>
            </a:r>
          </a:p>
        </p:txBody>
      </p:sp>
      <p:sp>
        <p:nvSpPr>
          <p:cNvPr id="4" name="TextBox 3"/>
          <p:cNvSpPr txBox="1"/>
          <p:nvPr/>
        </p:nvSpPr>
        <p:spPr>
          <a:xfrm rot="20438833">
            <a:off x="-98896" y="3234836"/>
            <a:ext cx="93436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НЕ РАЗОРЯЙТЕ МУРАВЕЙНИКИ!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85794"/>
            <a:ext cx="892971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В лесной чаще          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строили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Рыжие           - трудолюбивые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Это их           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               имеет обычно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куполообразную  форму, которая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предохраняет его от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Построен              из             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214290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Составьте рассказ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71480"/>
            <a:ext cx="1382170" cy="117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2918"/>
            <a:ext cx="1289566" cy="122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428736"/>
            <a:ext cx="1357322" cy="11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666864"/>
            <a:ext cx="1357322" cy="120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643182"/>
            <a:ext cx="1135488" cy="107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371435"/>
            <a:ext cx="1500198" cy="14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286256"/>
            <a:ext cx="1273557" cy="12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5499265"/>
            <a:ext cx="1428760" cy="135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5429264"/>
            <a:ext cx="1357322" cy="11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4884976"/>
            <a:ext cx="1928826" cy="174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554971"/>
            <a:ext cx="1357322" cy="130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1428760" cy="121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214282" y="285728"/>
            <a:ext cx="89297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</a:rPr>
              <a:t>             </a:t>
            </a: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Весь день снуют муравьи по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соседству с            . Одни             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другие —   </a:t>
            </a:r>
            <a:endParaRPr lang="ru-RU" sz="3200" b="1" u="sng" dirty="0" smtClean="0">
              <a:latin typeface="Bookman Old Style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Подсчитано, что семья  из одного муравейника за сутки уничтожает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                          .                  очень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полезные насекомые. Оберегая           , мы сохраняем наши           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85794"/>
            <a:ext cx="1510260" cy="143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00108"/>
            <a:ext cx="145733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071678"/>
            <a:ext cx="1500197" cy="12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2437" y="4143380"/>
            <a:ext cx="1303745" cy="11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4214818"/>
            <a:ext cx="1571636" cy="1057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10-30 тыс. 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4714884"/>
            <a:ext cx="1435140" cy="136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14290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Составьте рассказ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85720" y="785794"/>
            <a:ext cx="88582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В лесной чаще          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строили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Рыжие           - трудолюбивые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Это их           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               имеет обычно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куполообразную  форму, которая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предохраняет его от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Построен              из             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4357694"/>
            <a:ext cx="178595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10- 30 тыс. 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85729"/>
            <a:ext cx="87154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</a:rPr>
              <a:t>             </a:t>
            </a: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Весь день снуют муравьи по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соседству с            . Одни             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другие —   </a:t>
            </a:r>
            <a:endParaRPr lang="ru-RU" sz="3200" b="1" u="sng" dirty="0" smtClean="0">
              <a:latin typeface="Bookman Old Style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Подсчитано, что семья  из одного муравейника за сутки уничтожает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                          .                  очень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Bookman Old Style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</a:rPr>
              <a:t>полезные насекомые. Оберегая         , мы сохраняем наши           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343" y="1071546"/>
            <a:ext cx="881042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     Муравей</a:t>
            </a:r>
            <a:r>
              <a:rPr lang="ru-RU" sz="3200" b="1" dirty="0" smtClean="0">
                <a:latin typeface="Bookman Old Style" pitchFamily="18" charset="0"/>
              </a:rPr>
              <a:t>  - маленькое насекомое.</a:t>
            </a:r>
          </a:p>
          <a:p>
            <a:r>
              <a:rPr lang="ru-RU" sz="3200" b="1" dirty="0" smtClean="0">
                <a:latin typeface="Bookman Old Style" pitchFamily="18" charset="0"/>
              </a:rPr>
              <a:t> Лесной  муравей рыжего цвета.</a:t>
            </a:r>
          </a:p>
          <a:p>
            <a:r>
              <a:rPr lang="ru-RU" sz="3200" b="1" dirty="0" smtClean="0">
                <a:latin typeface="Bookman Old Style" pitchFamily="18" charset="0"/>
              </a:rPr>
              <a:t>     Его тело состоит из груди, </a:t>
            </a:r>
          </a:p>
          <a:p>
            <a:r>
              <a:rPr lang="ru-RU" sz="3200" b="1" dirty="0" smtClean="0">
                <a:latin typeface="Bookman Old Style" pitchFamily="18" charset="0"/>
              </a:rPr>
              <a:t>брюшка, головы и 6 лапок.</a:t>
            </a:r>
          </a:p>
          <a:p>
            <a:r>
              <a:rPr lang="ru-RU" sz="3200" b="1" dirty="0" smtClean="0">
                <a:latin typeface="Bookman Old Style" pitchFamily="18" charset="0"/>
              </a:rPr>
              <a:t>Грудь, голова, лапки муравья рыжие,</a:t>
            </a:r>
          </a:p>
          <a:p>
            <a:r>
              <a:rPr lang="ru-RU" sz="3200" b="1" dirty="0" smtClean="0">
                <a:latin typeface="Bookman Old Style" pitchFamily="18" charset="0"/>
              </a:rPr>
              <a:t>а брюшко черного цвета.</a:t>
            </a:r>
          </a:p>
          <a:p>
            <a:r>
              <a:rPr lang="ru-RU" sz="3200" b="1" dirty="0" smtClean="0">
                <a:latin typeface="Bookman Old Style" pitchFamily="18" charset="0"/>
              </a:rPr>
              <a:t>    На голове у него есть глаза, жвала,</a:t>
            </a:r>
          </a:p>
          <a:p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усики-антенки</a:t>
            </a:r>
            <a:r>
              <a:rPr lang="ru-RU" sz="3200" b="1" dirty="0" smtClean="0">
                <a:latin typeface="Bookman Old Style" pitchFamily="18" charset="0"/>
              </a:rPr>
              <a:t>. 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92961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Покрытие </a:t>
            </a:r>
          </a:p>
          <a:p>
            <a:pPr algn="ctr"/>
            <a:endParaRPr lang="ru-RU" sz="3200" b="1" i="1" dirty="0" smtClean="0">
              <a:solidFill>
                <a:srgbClr val="0A0EC6"/>
              </a:solidFill>
              <a:latin typeface="Bookman Old Style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0A0EC6"/>
                </a:solidFill>
                <a:latin typeface="Bookman Old Style" pitchFamily="18" charset="0"/>
              </a:rPr>
              <a:t>1</a:t>
            </a:r>
            <a:r>
              <a:rPr lang="ru-RU" sz="3200" dirty="0" smtClean="0">
                <a:latin typeface="Bookman Old Style" pitchFamily="18" charset="0"/>
              </a:rPr>
              <a:t>. </a:t>
            </a:r>
            <a:r>
              <a:rPr lang="ru-RU" sz="3200" b="1" dirty="0" smtClean="0">
                <a:latin typeface="Bookman Old Style" pitchFamily="18" charset="0"/>
              </a:rPr>
              <a:t>Покрытие из иголок и веточек.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Защищает жилище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от превратностей погоды,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ремонтируется и обновляется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рабочими муравьями. </a:t>
            </a:r>
          </a:p>
          <a:p>
            <a:r>
              <a:rPr lang="ru-RU" b="1" i="1" dirty="0" smtClean="0">
                <a:solidFill>
                  <a:srgbClr val="0A0EC6"/>
                </a:solidFill>
                <a:latin typeface="Bookman Old Style" pitchFamily="18" charset="0"/>
              </a:rPr>
              <a:t>  </a:t>
            </a:r>
            <a:endParaRPr lang="ru-RU" b="1" i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142984"/>
            <a:ext cx="85011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0A0EC6"/>
              </a:solidFill>
              <a:latin typeface="Bookman Old Style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A0EC6"/>
                </a:solidFill>
                <a:latin typeface="Bookman Old Style" pitchFamily="18" charset="0"/>
              </a:rPr>
              <a:t>"Солярий»</a:t>
            </a:r>
          </a:p>
          <a:p>
            <a:r>
              <a:rPr lang="ru-RU" sz="4000" b="1" i="1" dirty="0" smtClean="0">
                <a:solidFill>
                  <a:srgbClr val="0A0EC6"/>
                </a:solidFill>
                <a:latin typeface="Bookman Old Style" pitchFamily="18" charset="0"/>
              </a:rPr>
              <a:t>      </a:t>
            </a:r>
            <a:r>
              <a:rPr lang="ru-RU" sz="4000" b="1" dirty="0" smtClean="0">
                <a:solidFill>
                  <a:srgbClr val="0A0EC6"/>
                </a:solidFill>
                <a:latin typeface="Bookman Old Style" pitchFamily="18" charset="0"/>
              </a:rPr>
              <a:t>2</a:t>
            </a:r>
            <a:r>
              <a:rPr lang="ru-RU" sz="4000" b="1" i="1" dirty="0" smtClean="0">
                <a:solidFill>
                  <a:srgbClr val="0A0EC6"/>
                </a:solidFill>
                <a:latin typeface="Bookman Old Style" pitchFamily="18" charset="0"/>
              </a:rPr>
              <a:t>. </a:t>
            </a:r>
            <a:r>
              <a:rPr lang="ru-RU" sz="3200" b="1" dirty="0" smtClean="0">
                <a:latin typeface="Bookman Old Style" pitchFamily="18" charset="0"/>
              </a:rPr>
              <a:t>Камера, </a:t>
            </a:r>
          </a:p>
          <a:p>
            <a:r>
              <a:rPr lang="ru-RU" sz="3200" b="1" dirty="0" smtClean="0">
                <a:latin typeface="Bookman Old Style" pitchFamily="18" charset="0"/>
              </a:rPr>
              <a:t>нагреваемая  лучами солнца.</a:t>
            </a:r>
          </a:p>
          <a:p>
            <a:r>
              <a:rPr lang="ru-RU" sz="3200" b="1" dirty="0" smtClean="0">
                <a:latin typeface="Bookman Old Style" pitchFamily="18" charset="0"/>
              </a:rPr>
              <a:t> Весной обитатели </a:t>
            </a:r>
          </a:p>
          <a:p>
            <a:r>
              <a:rPr lang="ru-RU" sz="3200" b="1" dirty="0" smtClean="0">
                <a:latin typeface="Bookman Old Style" pitchFamily="18" charset="0"/>
              </a:rPr>
              <a:t>забегают сюда погреться</a:t>
            </a:r>
            <a:r>
              <a:rPr lang="ru-RU" sz="4000" b="1" dirty="0" smtClean="0">
                <a:latin typeface="Bookman Old Style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 tooltip="назад"/>
          </p:cNvPr>
          <p:cNvSpPr/>
          <p:nvPr/>
        </p:nvSpPr>
        <p:spPr>
          <a:xfrm>
            <a:off x="6643702" y="600076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428596" y="214290"/>
            <a:ext cx="821537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0A0EC6"/>
              </a:solidFill>
              <a:latin typeface="Bookman Old Style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Вход  </a:t>
            </a:r>
          </a:p>
          <a:p>
            <a:r>
              <a:rPr lang="ru-RU" sz="2800" b="1" dirty="0" smtClean="0">
                <a:solidFill>
                  <a:srgbClr val="0A0EC6"/>
                </a:solidFill>
                <a:latin typeface="Bookman Old Style" pitchFamily="18" charset="0"/>
              </a:rPr>
              <a:t>3</a:t>
            </a:r>
            <a:r>
              <a:rPr lang="ru-RU" sz="2400" b="1" dirty="0" smtClean="0">
                <a:latin typeface="Bookman Old Style" pitchFamily="18" charset="0"/>
              </a:rPr>
              <a:t>. </a:t>
            </a:r>
            <a:r>
              <a:rPr lang="ru-RU" sz="2300" b="1" dirty="0" smtClean="0">
                <a:latin typeface="Bookman Old Style" pitchFamily="18" charset="0"/>
              </a:rPr>
              <a:t>Один из входов. Охраняется солдатами.</a:t>
            </a:r>
          </a:p>
          <a:p>
            <a:r>
              <a:rPr lang="ru-RU" sz="2300" b="1" dirty="0" smtClean="0">
                <a:latin typeface="Bookman Old Style" pitchFamily="18" charset="0"/>
              </a:rPr>
              <a:t> Служит вентиляционным каналом.  Муравьи-солдаты  охраняют все входы и выходы в муравейнике. У них очень большая голова и очень сильные челюсти,  и сами они крупнее обычных муравьев.   Своей головой они закрывают  вход в муравейник.  Возвращающийся рабочий муравей, </a:t>
            </a:r>
          </a:p>
          <a:p>
            <a:r>
              <a:rPr lang="ru-RU" sz="2300" b="1" dirty="0" smtClean="0">
                <a:latin typeface="Bookman Old Style" pitchFamily="18" charset="0"/>
              </a:rPr>
              <a:t>подходит к закрытому входу, стучит усиками по голове  солдата, который после этого знака впускает муравья.  Это очень сильные муравьи, если на муравейник    нападают враги, они первые встречают их и часто </a:t>
            </a:r>
          </a:p>
          <a:p>
            <a:r>
              <a:rPr lang="ru-RU" sz="2300" b="1" dirty="0" smtClean="0">
                <a:latin typeface="Bookman Old Style" pitchFamily="18" charset="0"/>
              </a:rPr>
              <a:t>с позором прогоняют.</a:t>
            </a:r>
            <a:endParaRPr lang="ru-RU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71942"/>
            <a:ext cx="288380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-2673"/>
          <a:stretch>
            <a:fillRect/>
          </a:stretch>
        </p:blipFill>
        <p:spPr bwMode="auto">
          <a:xfrm rot="1267152">
            <a:off x="3152271" y="124663"/>
            <a:ext cx="4396113" cy="28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857224" y="64291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9966FF"/>
                </a:solidFill>
                <a:latin typeface="Bookman Old Style" pitchFamily="18" charset="0"/>
              </a:rPr>
              <a:t>Насекомые</a:t>
            </a:r>
            <a:endParaRPr lang="ru-RU" sz="4000" b="1" i="1" dirty="0">
              <a:solidFill>
                <a:srgbClr val="9966FF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2676">
            <a:off x="261656" y="2305507"/>
            <a:ext cx="4000528" cy="264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02584">
            <a:off x="5482554" y="2049691"/>
            <a:ext cx="3291204" cy="306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786454"/>
            <a:ext cx="490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atin typeface="Bookman Old Style" pitchFamily="18" charset="0"/>
              </a:rPr>
              <a:t>Кто лишний?</a:t>
            </a:r>
            <a:endParaRPr lang="ru-RU" sz="4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000108"/>
            <a:ext cx="860004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sz="3600" b="1" i="1" dirty="0" smtClean="0">
                <a:solidFill>
                  <a:srgbClr val="0A0EC6"/>
                </a:solidFill>
                <a:latin typeface="Bookman Old Style" pitchFamily="18" charset="0"/>
              </a:rPr>
              <a:t>"Кладбище".</a:t>
            </a:r>
          </a:p>
          <a:p>
            <a:endParaRPr lang="ru-RU" sz="3600" b="1" dirty="0" smtClean="0">
              <a:latin typeface="Bookman Old Style" pitchFamily="18" charset="0"/>
            </a:endParaRPr>
          </a:p>
          <a:p>
            <a:r>
              <a:rPr lang="ru-RU" sz="3600" b="1" dirty="0" smtClean="0">
                <a:solidFill>
                  <a:srgbClr val="0A0EC6"/>
                </a:solidFill>
                <a:latin typeface="Bookman Old Style" pitchFamily="18" charset="0"/>
              </a:rPr>
              <a:t>4.</a:t>
            </a:r>
            <a:r>
              <a:rPr lang="ru-RU" sz="3600" b="1" dirty="0" smtClean="0">
                <a:latin typeface="Bookman Old Style" pitchFamily="18" charset="0"/>
              </a:rPr>
              <a:t> Сюда рабочие муравьи относят  умерших собратьев </a:t>
            </a:r>
          </a:p>
          <a:p>
            <a:r>
              <a:rPr lang="ru-RU" sz="3600" b="1" dirty="0" smtClean="0">
                <a:latin typeface="Bookman Old Style" pitchFamily="18" charset="0"/>
              </a:rPr>
              <a:t>и мусор. </a:t>
            </a:r>
          </a:p>
          <a:p>
            <a:r>
              <a:rPr lang="ru-RU" sz="3600" b="1" dirty="0" smtClean="0">
                <a:latin typeface="Bookman Old Style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1357298"/>
            <a:ext cx="66437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A0EC6"/>
                </a:solidFill>
                <a:effectLst/>
                <a:latin typeface="Bookman Old Style" pitchFamily="18" charset="0"/>
                <a:ea typeface="Times New Roman" pitchFamily="18" charset="0"/>
              </a:rPr>
              <a:t>Зимовальная камера.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A0EC6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A0EC6"/>
                </a:solidFill>
                <a:effectLst/>
                <a:latin typeface="Bookman Old Style" pitchFamily="18" charset="0"/>
                <a:ea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Насекомые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собираются здесь,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чтобы  пережить  холода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в состоянии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полуспячки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14422"/>
            <a:ext cx="80032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Царская камера.</a:t>
            </a:r>
          </a:p>
          <a:p>
            <a:pPr algn="ctr"/>
            <a:endParaRPr lang="ru-RU" sz="3200" b="1" i="1" dirty="0" smtClean="0">
              <a:solidFill>
                <a:srgbClr val="0A0EC6"/>
              </a:solidFill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rgbClr val="0A0EC6"/>
                </a:solidFill>
                <a:latin typeface="Bookman Old Style" pitchFamily="18" charset="0"/>
              </a:rPr>
              <a:t>7</a:t>
            </a:r>
            <a:r>
              <a:rPr lang="ru-RU" sz="3200" b="1" dirty="0" smtClean="0">
                <a:latin typeface="Bookman Old Style" pitchFamily="18" charset="0"/>
              </a:rPr>
              <a:t>. Царская камера, </a:t>
            </a:r>
          </a:p>
          <a:p>
            <a:r>
              <a:rPr lang="ru-RU" sz="3200" b="1" dirty="0" smtClean="0">
                <a:latin typeface="Bookman Old Style" pitchFamily="18" charset="0"/>
              </a:rPr>
              <a:t>где живет матка,</a:t>
            </a:r>
          </a:p>
          <a:p>
            <a:r>
              <a:rPr lang="ru-RU" sz="3200" b="1" dirty="0" smtClean="0">
                <a:latin typeface="Bookman Old Style" pitchFamily="18" charset="0"/>
              </a:rPr>
              <a:t> откладывающая до полутора </a:t>
            </a:r>
          </a:p>
          <a:p>
            <a:r>
              <a:rPr lang="ru-RU" sz="3200" b="1" dirty="0" smtClean="0">
                <a:latin typeface="Bookman Old Style" pitchFamily="18" charset="0"/>
              </a:rPr>
              <a:t>тысяч яиц в день. </a:t>
            </a:r>
          </a:p>
          <a:p>
            <a:r>
              <a:rPr lang="ru-RU" sz="3200" b="1" dirty="0" smtClean="0">
                <a:latin typeface="Bookman Old Style" pitchFamily="18" charset="0"/>
              </a:rPr>
              <a:t>За ней ухаживают </a:t>
            </a:r>
          </a:p>
          <a:p>
            <a:r>
              <a:rPr lang="ru-RU" sz="3200" b="1" dirty="0" smtClean="0">
                <a:latin typeface="Bookman Old Style" pitchFamily="18" charset="0"/>
              </a:rPr>
              <a:t>рабочие муравьи-няньки. 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 tooltip="назад"/>
          </p:cNvPr>
          <p:cNvSpPr/>
          <p:nvPr/>
        </p:nvSpPr>
        <p:spPr>
          <a:xfrm>
            <a:off x="6786578" y="600076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89297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Детская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</a:p>
          <a:p>
            <a:pPr algn="ctr"/>
            <a:endParaRPr lang="ru-RU" sz="3200" b="1" dirty="0" smtClean="0"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rgbClr val="0A0EC6"/>
                </a:solidFill>
                <a:latin typeface="Bookman Old Style" pitchFamily="18" charset="0"/>
              </a:rPr>
              <a:t>8</a:t>
            </a:r>
            <a:r>
              <a:rPr lang="ru-RU" sz="3200" b="1" dirty="0" smtClean="0">
                <a:latin typeface="Bookman Old Style" pitchFamily="18" charset="0"/>
              </a:rPr>
              <a:t>. </a:t>
            </a:r>
            <a:r>
              <a:rPr lang="ru-RU" sz="2800" b="1" dirty="0" smtClean="0">
                <a:latin typeface="Bookman Old Style" pitchFamily="18" charset="0"/>
              </a:rPr>
              <a:t>Камеры с яйцами, личинками и куколками. Муравьи-няньки ухаживают за “царицей”. Они следят за ее чистотой, а так же берегут яйца и личинки. Они постоянно переносят их в сухие места с нужной температурой. Когда личинки вырастают, они начинают подавать сигналы “выпустите меня”, муравьи-няньки бросаются к ним, разрывают коконы и выпускают молодых муравьев наружу.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7816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«Коровник»</a:t>
            </a:r>
          </a:p>
          <a:p>
            <a:endParaRPr lang="ru-RU" sz="3200" b="1" dirty="0" smtClean="0"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rgbClr val="0A0EC6"/>
                </a:solidFill>
                <a:latin typeface="Bookman Old Style" pitchFamily="18" charset="0"/>
              </a:rPr>
              <a:t>9.</a:t>
            </a:r>
            <a:r>
              <a:rPr lang="ru-RU" sz="3200" b="1" dirty="0" smtClean="0">
                <a:latin typeface="Bookman Old Style" pitchFamily="18" charset="0"/>
              </a:rPr>
              <a:t> Здесь муравьи содержат тлей. 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 tooltip="назад"/>
          </p:cNvPr>
          <p:cNvSpPr/>
          <p:nvPr/>
        </p:nvSpPr>
        <p:spPr>
          <a:xfrm>
            <a:off x="6286512" y="5643578"/>
            <a:ext cx="1621350" cy="627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A0EC6"/>
                </a:solidFill>
                <a:latin typeface="Arial Black" pitchFamily="34" charset="0"/>
                <a:hlinkClick r:id="rId2" action="ppaction://hlinksldjump"/>
              </a:rPr>
              <a:t>назад</a:t>
            </a:r>
            <a:endParaRPr lang="ru-RU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7"/>
            <a:ext cx="835824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A0EC6"/>
                </a:solidFill>
                <a:latin typeface="Bookman Old Style" pitchFamily="18" charset="0"/>
              </a:rPr>
              <a:t>«Мясная кладовая»</a:t>
            </a:r>
          </a:p>
          <a:p>
            <a:pPr algn="ctr"/>
            <a:endParaRPr lang="ru-RU" sz="3200" b="1" i="1" dirty="0" smtClean="0">
              <a:solidFill>
                <a:srgbClr val="0A0EC6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0A0EC6"/>
                </a:solidFill>
                <a:latin typeface="Bookman Old Style" pitchFamily="18" charset="0"/>
              </a:rPr>
              <a:t>10.  </a:t>
            </a:r>
            <a:r>
              <a:rPr lang="ru-RU" sz="2800" b="1" dirty="0" smtClean="0">
                <a:latin typeface="Bookman Old Style" pitchFamily="18" charset="0"/>
              </a:rPr>
              <a:t>Сюда  фуражиры приносят гусениц</a:t>
            </a:r>
          </a:p>
          <a:p>
            <a:r>
              <a:rPr lang="ru-RU" sz="2800" b="1" dirty="0" smtClean="0">
                <a:latin typeface="Bookman Old Style" pitchFamily="18" charset="0"/>
              </a:rPr>
              <a:t> и другую добычу. Муравьи-фуражиры</a:t>
            </a:r>
          </a:p>
          <a:p>
            <a:r>
              <a:rPr lang="ru-RU" sz="2800" b="1" dirty="0" smtClean="0">
                <a:latin typeface="Bookman Old Style" pitchFamily="18" charset="0"/>
              </a:rPr>
              <a:t> отлично знают свой охотничий участок  и дорогу домой. Если муравьиную   тропу перегородить лабиринтом, то они,  поблуждав по закоулкам, найдут дорогу домой,  и будут помнить её ещё 4 дня, даже если была плохая погода и они не выходили на охоту.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раве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15404" cy="6536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8" y="5286388"/>
            <a:ext cx="427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  <a:latin typeface="Bookman Old Style" pitchFamily="18" charset="0"/>
              </a:rPr>
              <a:t>рыжий лесной</a:t>
            </a:r>
            <a:endParaRPr lang="ru-RU" sz="4000" b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ей стро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-24"/>
            <a:ext cx="7929618" cy="59472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A0EC6"/>
                </a:solidFill>
                <a:latin typeface="Bookman Old Style" pitchFamily="18" charset="0"/>
              </a:rPr>
              <a:t>Опишите муравья по плану:</a:t>
            </a:r>
            <a:endParaRPr lang="ru-RU" sz="32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00063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64" y="4286256"/>
            <a:ext cx="5143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Размеры насекомого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Части тела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Количество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Цвет </a:t>
            </a:r>
          </a:p>
          <a:p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857224" y="5000636"/>
            <a:ext cx="2500330" cy="1357322"/>
          </a:xfrm>
          <a:prstGeom prst="foldedCorner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66FF"/>
                </a:solidFill>
                <a:latin typeface="Bookman Old Style" pitchFamily="18" charset="0"/>
                <a:hlinkClick r:id="rId3" action="ppaction://hlinksldjump"/>
              </a:rPr>
              <a:t>проверь</a:t>
            </a:r>
            <a:endParaRPr lang="ru-RU" sz="4000" b="1" dirty="0">
              <a:solidFill>
                <a:srgbClr val="FF66FF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2143116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жвалы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ейник в лесу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7554" y="1714488"/>
            <a:ext cx="5572132" cy="4857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85794"/>
            <a:ext cx="36433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В нем  обитает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 семейство рыжего 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лесного муравья.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Имеет сложное 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многокамерное 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устройство. </a:t>
            </a:r>
          </a:p>
          <a:p>
            <a:endParaRPr lang="ru-RU" sz="28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9066"/>
            <a:ext cx="5117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В таком муравейнике, 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возведенном на старом пне, 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могут жить до полутора </a:t>
            </a:r>
          </a:p>
          <a:p>
            <a:pPr algn="ctr"/>
            <a:r>
              <a:rPr lang="ru-RU" sz="2400" b="1" dirty="0" smtClean="0">
                <a:solidFill>
                  <a:srgbClr val="0A0EC6"/>
                </a:solidFill>
                <a:latin typeface="Bookman Old Style" pitchFamily="18" charset="0"/>
              </a:rPr>
              <a:t>миллионов муравьев. </a:t>
            </a:r>
            <a:endParaRPr lang="ru-RU" sz="24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57166"/>
            <a:ext cx="3982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Муравейник.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ей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486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A0EC6"/>
                </a:solidFill>
                <a:latin typeface="Bookman Old Style" pitchFamily="18" charset="0"/>
              </a:rPr>
              <a:t>2. солярий</a:t>
            </a:r>
            <a:endParaRPr lang="ru-RU" sz="2400" b="1" i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2" y="500042"/>
            <a:ext cx="173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A0EC6"/>
                </a:solidFill>
                <a:latin typeface="Bookman Old Style" pitchFamily="18" charset="0"/>
              </a:rPr>
              <a:t>3.входы</a:t>
            </a:r>
            <a:endParaRPr lang="ru-RU" sz="2400" b="1" i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71462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A0EC6"/>
                </a:solidFill>
                <a:latin typeface="Bookman Old Style" pitchFamily="18" charset="0"/>
              </a:rPr>
              <a:t>4. кладбище</a:t>
            </a:r>
            <a:endParaRPr lang="ru-RU" sz="2400" b="1" i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929198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5.зимовальная камера</a:t>
            </a:r>
            <a:endParaRPr lang="ru-RU" sz="2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3929066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A0EC6"/>
                </a:solidFill>
                <a:latin typeface="Bookman Old Style" pitchFamily="18" charset="0"/>
              </a:rPr>
              <a:t>6.амбар с зерном</a:t>
            </a:r>
            <a:endParaRPr lang="ru-RU" sz="2400" b="1" i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6215082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13DB39"/>
                </a:solidFill>
                <a:latin typeface="Bookman Old Style" pitchFamily="18" charset="0"/>
              </a:rPr>
              <a:t>7.царская камера</a:t>
            </a:r>
            <a:endParaRPr lang="ru-RU" sz="2400" b="1" i="1" dirty="0">
              <a:solidFill>
                <a:srgbClr val="13DB39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57826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13DB39"/>
                </a:solidFill>
                <a:latin typeface="Bookman Old Style" pitchFamily="18" charset="0"/>
              </a:rPr>
              <a:t>8.детская</a:t>
            </a:r>
            <a:endParaRPr lang="ru-RU" sz="2400" b="1" i="1" dirty="0">
              <a:solidFill>
                <a:srgbClr val="13DB39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857496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66FF"/>
                </a:solidFill>
                <a:latin typeface="Bookman Old Style" pitchFamily="18" charset="0"/>
              </a:rPr>
              <a:t>9.коровник для тлей</a:t>
            </a:r>
            <a:endParaRPr lang="ru-RU" sz="2400" b="1" i="1" dirty="0">
              <a:solidFill>
                <a:srgbClr val="FF66FF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298" y="407194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EE0DB"/>
                </a:solidFill>
                <a:latin typeface="Bookman Old Style" pitchFamily="18" charset="0"/>
              </a:rPr>
              <a:t>10.мясная кладовая</a:t>
            </a:r>
            <a:endParaRPr lang="ru-RU" sz="2400" b="1" i="1" dirty="0">
              <a:solidFill>
                <a:srgbClr val="0EE0DB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3572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A0EC6"/>
                </a:solidFill>
                <a:latin typeface="Bookman Old Style" pitchFamily="18" charset="0"/>
              </a:rPr>
              <a:t>1. покрытие</a:t>
            </a:r>
            <a:endParaRPr lang="ru-RU" sz="2400" b="1" i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20002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hlinkClick r:id="rId3" action="ppaction://hlinksldjump"/>
              </a:rPr>
              <a:t>1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810" y="5000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hlinkClick r:id="rId4" action="ppaction://hlinksldjump"/>
              </a:rPr>
              <a:t>2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0958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A0EC6"/>
                </a:solidFill>
                <a:latin typeface="Arial Black" pitchFamily="34" charset="0"/>
                <a:hlinkClick r:id="rId5" action="ppaction://hlinksldjump"/>
              </a:rPr>
              <a:t>3</a:t>
            </a:r>
            <a:endParaRPr lang="ru-RU" sz="2400" b="1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22" name="TextBox 21">
            <a:hlinkClick r:id="rId6" action="ppaction://hlinksldjump" tooltip="4"/>
          </p:cNvPr>
          <p:cNvSpPr txBox="1"/>
          <p:nvPr/>
        </p:nvSpPr>
        <p:spPr>
          <a:xfrm>
            <a:off x="5786446" y="22145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A0EC6"/>
                </a:solidFill>
                <a:latin typeface="Arial Black" pitchFamily="34" charset="0"/>
              </a:rPr>
              <a:t>4</a:t>
            </a:r>
            <a:endParaRPr lang="ru-RU" sz="2400" b="1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23" name="TextBox 22">
            <a:hlinkClick r:id="rId6" action="ppaction://hlinksldjump" tooltip="4"/>
          </p:cNvPr>
          <p:cNvSpPr txBox="1"/>
          <p:nvPr/>
        </p:nvSpPr>
        <p:spPr>
          <a:xfrm>
            <a:off x="6215074" y="44291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A0EC6"/>
                </a:solidFill>
                <a:latin typeface="Arial Black" pitchFamily="34" charset="0"/>
                <a:hlinkClick r:id="rId7" action="ppaction://hlinksldjump"/>
              </a:rPr>
              <a:t>5</a:t>
            </a:r>
            <a:endParaRPr lang="ru-RU" sz="2400" b="1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24" name="TextBox 23">
            <a:hlinkClick r:id="rId8" action="ppaction://hlinksldjump" tooltip="9"/>
          </p:cNvPr>
          <p:cNvSpPr txBox="1"/>
          <p:nvPr/>
        </p:nvSpPr>
        <p:spPr>
          <a:xfrm>
            <a:off x="1285852" y="38576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A0EC6"/>
                </a:solidFill>
                <a:latin typeface="Arial Black" pitchFamily="34" charset="0"/>
                <a:hlinkClick r:id="rId8" action="ppaction://hlinksldjump"/>
              </a:rPr>
              <a:t>9</a:t>
            </a:r>
            <a:endParaRPr lang="ru-RU" sz="2400" b="1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6" action="ppaction://hlinksldjump" tooltip="4"/>
          </p:cNvPr>
          <p:cNvSpPr txBox="1"/>
          <p:nvPr/>
        </p:nvSpPr>
        <p:spPr>
          <a:xfrm>
            <a:off x="1857356" y="57150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A0EC6"/>
                </a:solidFill>
                <a:latin typeface="Arial Black" pitchFamily="34" charset="0"/>
                <a:hlinkClick r:id="rId9" action="ppaction://hlinksldjump"/>
              </a:rPr>
              <a:t>8</a:t>
            </a:r>
            <a:endParaRPr lang="ru-RU" sz="2400" b="1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hlinkClick r:id="rId6" action="ppaction://hlinksldjump" tooltip="4"/>
          </p:cNvPr>
          <p:cNvSpPr txBox="1"/>
          <p:nvPr/>
        </p:nvSpPr>
        <p:spPr>
          <a:xfrm>
            <a:off x="7643834" y="5286388"/>
            <a:ext cx="40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A0EC6"/>
                </a:solidFill>
                <a:latin typeface="Arial Black" pitchFamily="34" charset="0"/>
                <a:hlinkClick r:id="rId10" action="ppaction://hlinksldjump"/>
              </a:rPr>
              <a:t>7</a:t>
            </a:r>
            <a:endParaRPr lang="ru-RU" sz="2400" b="1" dirty="0">
              <a:solidFill>
                <a:srgbClr val="0A0EC6"/>
              </a:solidFill>
              <a:latin typeface="Arial Black" pitchFamily="34" charset="0"/>
            </a:endParaRPr>
          </a:p>
        </p:txBody>
      </p:sp>
      <p:sp>
        <p:nvSpPr>
          <p:cNvPr id="28" name="TextBox 27">
            <a:hlinkClick r:id="rId11" action="ppaction://hlinksldjump" tooltip="4"/>
          </p:cNvPr>
          <p:cNvSpPr txBox="1"/>
          <p:nvPr/>
        </p:nvSpPr>
        <p:spPr>
          <a:xfrm>
            <a:off x="2000232" y="400050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A0EC6"/>
                </a:solidFill>
                <a:latin typeface="Arial Black" pitchFamily="34" charset="0"/>
              </a:rPr>
              <a:t>10</a:t>
            </a:r>
            <a:endParaRPr lang="ru-RU" sz="2400" b="1" dirty="0">
              <a:solidFill>
                <a:srgbClr val="0A0EC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ей распределение тру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32255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9933"/>
                </a:solidFill>
                <a:latin typeface="Bookman Old Style" pitchFamily="18" charset="0"/>
              </a:rPr>
              <a:t>В муравейнике</a:t>
            </a:r>
          </a:p>
          <a:p>
            <a:pPr algn="ctr"/>
            <a:r>
              <a:rPr lang="ru-RU" sz="2800" b="1" dirty="0" smtClean="0">
                <a:solidFill>
                  <a:srgbClr val="339933"/>
                </a:solidFill>
                <a:latin typeface="Bookman Old Style" pitchFamily="18" charset="0"/>
              </a:rPr>
              <a:t> у муравьёв </a:t>
            </a:r>
          </a:p>
          <a:p>
            <a:pPr algn="ctr"/>
            <a:r>
              <a:rPr lang="ru-RU" sz="2800" b="1" dirty="0" smtClean="0">
                <a:solidFill>
                  <a:srgbClr val="339933"/>
                </a:solidFill>
                <a:latin typeface="Bookman Old Style" pitchFamily="18" charset="0"/>
              </a:rPr>
              <a:t>строгое </a:t>
            </a:r>
          </a:p>
          <a:p>
            <a:pPr algn="ctr"/>
            <a:r>
              <a:rPr lang="ru-RU" sz="2800" b="1" dirty="0" smtClean="0">
                <a:solidFill>
                  <a:srgbClr val="339933"/>
                </a:solidFill>
                <a:latin typeface="Bookman Old Style" pitchFamily="18" charset="0"/>
              </a:rPr>
              <a:t>распределение </a:t>
            </a:r>
          </a:p>
          <a:p>
            <a:pPr algn="ctr"/>
            <a:r>
              <a:rPr lang="ru-RU" sz="2800" b="1" dirty="0" smtClean="0">
                <a:solidFill>
                  <a:srgbClr val="339933"/>
                </a:solidFill>
                <a:latin typeface="Bookman Old Style" pitchFamily="18" charset="0"/>
              </a:rPr>
              <a:t>труда</a:t>
            </a:r>
            <a:endParaRPr lang="ru-RU" sz="2800" b="1" dirty="0">
              <a:solidFill>
                <a:srgbClr val="339933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6143644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A0EC6"/>
                </a:solidFill>
                <a:latin typeface="Bookman Old Style" pitchFamily="18" charset="0"/>
              </a:rPr>
              <a:t>пастухи</a:t>
            </a:r>
            <a:endParaRPr lang="ru-RU" sz="28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14338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A0EC6"/>
                </a:solidFill>
                <a:latin typeface="Bookman Old Style" pitchFamily="18" charset="0"/>
              </a:rPr>
              <a:t>няньки </a:t>
            </a:r>
            <a:endParaRPr lang="ru-RU" sz="28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571480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A0EC6"/>
                </a:solidFill>
                <a:latin typeface="Bookman Old Style" pitchFamily="18" charset="0"/>
              </a:rPr>
              <a:t>фуражиры</a:t>
            </a:r>
            <a:endParaRPr lang="ru-RU" sz="28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ьи 2 деру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709"/>
            <a:ext cx="9144000" cy="6697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128586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A0EC6"/>
                </a:solidFill>
                <a:latin typeface="Bookman Old Style" pitchFamily="18" charset="0"/>
              </a:rPr>
              <a:t>солдаты</a:t>
            </a:r>
            <a:endParaRPr lang="ru-RU" sz="36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36" t="6709" r="10909" b="7195"/>
          <a:stretch>
            <a:fillRect/>
          </a:stretch>
        </p:blipFill>
        <p:spPr bwMode="auto">
          <a:xfrm>
            <a:off x="1214414" y="785794"/>
            <a:ext cx="709349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1285860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A0EC6"/>
                </a:solidFill>
                <a:latin typeface="Bookman Old Style" pitchFamily="18" charset="0"/>
              </a:rPr>
              <a:t>фуражиры</a:t>
            </a:r>
            <a:endParaRPr lang="ru-RU" sz="3600" b="1" dirty="0">
              <a:solidFill>
                <a:srgbClr val="0A0EC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769</Words>
  <Application>Microsoft Office PowerPoint</Application>
  <PresentationFormat>Экран (4:3)</PresentationFormat>
  <Paragraphs>187</Paragraphs>
  <Slides>25</Slides>
  <Notes>0</Notes>
  <HiddenSlides>10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61</cp:revision>
  <dcterms:modified xsi:type="dcterms:W3CDTF">2011-10-31T16:23:25Z</dcterms:modified>
</cp:coreProperties>
</file>