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59" r:id="rId7"/>
    <p:sldId id="260" r:id="rId8"/>
    <p:sldId id="262" r:id="rId9"/>
    <p:sldId id="268" r:id="rId10"/>
    <p:sldId id="265" r:id="rId11"/>
    <p:sldId id="266" r:id="rId12"/>
    <p:sldId id="267" r:id="rId13"/>
    <p:sldId id="269" r:id="rId14"/>
    <p:sldId id="270" r:id="rId15"/>
    <p:sldId id="273" r:id="rId16"/>
    <p:sldId id="271"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7E3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A6B020-1AF3-4B00-93D5-FB0D66F09A87}" type="datetimeFigureOut">
              <a:rPr lang="ru-RU" smtClean="0"/>
              <a:pPr/>
              <a:t>31.10.2011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0BBE74-099B-46FB-A6F1-6CEA2791A94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6B020-1AF3-4B00-93D5-FB0D66F09A87}" type="datetimeFigureOut">
              <a:rPr lang="ru-RU" smtClean="0"/>
              <a:pPr/>
              <a:t>31.10.2011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BBE74-099B-46FB-A6F1-6CEA2791A94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7290" y="857232"/>
            <a:ext cx="4643470" cy="4154984"/>
          </a:xfrm>
          <a:prstGeom prst="rect">
            <a:avLst/>
          </a:prstGeom>
          <a:noFill/>
        </p:spPr>
        <p:txBody>
          <a:bodyPr wrap="square" rtlCol="0">
            <a:spAutoFit/>
          </a:bodyPr>
          <a:lstStyle/>
          <a:p>
            <a:pPr algn="ctr"/>
            <a:r>
              <a:rPr lang="ru-RU" sz="8800" b="1" i="1" dirty="0" smtClean="0">
                <a:solidFill>
                  <a:schemeClr val="bg1"/>
                </a:solidFill>
                <a:latin typeface="Monotype Corsiva" pitchFamily="66" charset="0"/>
              </a:rPr>
              <a:t>Урок развития речи</a:t>
            </a:r>
            <a:endParaRPr lang="ru-RU" sz="8800" b="1" i="1" dirty="0">
              <a:solidFill>
                <a:schemeClr val="bg1"/>
              </a:solidFill>
              <a:latin typeface="Monotype Corsiva" pitchFamily="66" charset="0"/>
            </a:endParaRPr>
          </a:p>
        </p:txBody>
      </p:sp>
      <p:sp>
        <p:nvSpPr>
          <p:cNvPr id="3" name="TextBox 2"/>
          <p:cNvSpPr txBox="1"/>
          <p:nvPr/>
        </p:nvSpPr>
        <p:spPr>
          <a:xfrm>
            <a:off x="3643306" y="5000636"/>
            <a:ext cx="4421403" cy="923330"/>
          </a:xfrm>
          <a:prstGeom prst="rect">
            <a:avLst/>
          </a:prstGeom>
          <a:noFill/>
        </p:spPr>
        <p:txBody>
          <a:bodyPr wrap="square" rtlCol="0">
            <a:spAutoFit/>
          </a:bodyPr>
          <a:lstStyle/>
          <a:p>
            <a:r>
              <a:rPr lang="ru-RU" b="1" i="1" dirty="0" smtClean="0">
                <a:solidFill>
                  <a:schemeClr val="bg1"/>
                </a:solidFill>
                <a:latin typeface="Bookman Old Style" pitchFamily="18" charset="0"/>
              </a:rPr>
              <a:t>а</a:t>
            </a:r>
            <a:r>
              <a:rPr lang="ru-RU" b="1" i="1" dirty="0" smtClean="0">
                <a:solidFill>
                  <a:schemeClr val="bg1"/>
                </a:solidFill>
                <a:latin typeface="Bookman Old Style" pitchFamily="18" charset="0"/>
              </a:rPr>
              <a:t>втор</a:t>
            </a:r>
          </a:p>
          <a:p>
            <a:r>
              <a:rPr lang="ru-RU" b="1" i="1" dirty="0" smtClean="0">
                <a:solidFill>
                  <a:schemeClr val="bg1"/>
                </a:solidFill>
                <a:latin typeface="Bookman Old Style" pitchFamily="18" charset="0"/>
              </a:rPr>
              <a:t>Зорина Александра Дмитриевна</a:t>
            </a:r>
          </a:p>
          <a:p>
            <a:r>
              <a:rPr lang="ru-RU" b="1" i="1" dirty="0" smtClean="0">
                <a:solidFill>
                  <a:schemeClr val="bg1"/>
                </a:solidFill>
                <a:latin typeface="Bookman Old Style" pitchFamily="18" charset="0"/>
              </a:rPr>
              <a:t>г</a:t>
            </a:r>
            <a:r>
              <a:rPr lang="ru-RU" b="1" i="1" dirty="0" smtClean="0">
                <a:solidFill>
                  <a:schemeClr val="bg1"/>
                </a:solidFill>
                <a:latin typeface="Bookman Old Style" pitchFamily="18" charset="0"/>
              </a:rPr>
              <a:t>.Ижевск</a:t>
            </a:r>
            <a:endParaRPr lang="ru-RU" b="1" i="1" dirty="0">
              <a:solidFill>
                <a:schemeClr val="bg1"/>
              </a:solidFill>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52425" y="681038"/>
            <a:ext cx="8439150" cy="5495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714348" y="1142984"/>
            <a:ext cx="4214842" cy="4344461"/>
          </a:xfrm>
          <a:prstGeom prst="rect">
            <a:avLst/>
          </a:prstGeom>
          <a:noFill/>
          <a:ln w="9525">
            <a:noFill/>
            <a:miter lim="800000"/>
            <a:headEnd/>
            <a:tailEnd/>
          </a:ln>
          <a:effectLst/>
        </p:spPr>
      </p:pic>
      <p:sp>
        <p:nvSpPr>
          <p:cNvPr id="3" name="TextBox 2"/>
          <p:cNvSpPr txBox="1"/>
          <p:nvPr/>
        </p:nvSpPr>
        <p:spPr>
          <a:xfrm>
            <a:off x="5143504" y="1000108"/>
            <a:ext cx="3316935" cy="2554545"/>
          </a:xfrm>
          <a:prstGeom prst="rect">
            <a:avLst/>
          </a:prstGeom>
          <a:noFill/>
        </p:spPr>
        <p:txBody>
          <a:bodyPr wrap="none" rtlCol="0">
            <a:spAutoFit/>
          </a:bodyPr>
          <a:lstStyle/>
          <a:p>
            <a:pPr algn="ctr"/>
            <a:r>
              <a:rPr lang="ru-RU" sz="4000" b="1" dirty="0" smtClean="0">
                <a:solidFill>
                  <a:schemeClr val="bg1"/>
                </a:solidFill>
                <a:latin typeface="Book Antiqua" pitchFamily="18" charset="0"/>
              </a:rPr>
              <a:t>Как</a:t>
            </a:r>
          </a:p>
          <a:p>
            <a:pPr algn="ctr"/>
            <a:r>
              <a:rPr lang="ru-RU" sz="4000" b="1" dirty="0" smtClean="0">
                <a:solidFill>
                  <a:schemeClr val="bg1"/>
                </a:solidFill>
                <a:latin typeface="Book Antiqua" pitchFamily="18" charset="0"/>
              </a:rPr>
              <a:t> муха </a:t>
            </a:r>
          </a:p>
          <a:p>
            <a:pPr algn="ctr"/>
            <a:r>
              <a:rPr lang="ru-RU" sz="4000" b="1" dirty="0">
                <a:solidFill>
                  <a:schemeClr val="bg1"/>
                </a:solidFill>
                <a:latin typeface="Book Antiqua" pitchFamily="18" charset="0"/>
              </a:rPr>
              <a:t>с</a:t>
            </a:r>
            <a:r>
              <a:rPr lang="ru-RU" sz="4000" b="1" dirty="0" smtClean="0">
                <a:solidFill>
                  <a:schemeClr val="bg1"/>
                </a:solidFill>
                <a:latin typeface="Book Antiqua" pitchFamily="18" charset="0"/>
              </a:rPr>
              <a:t>идит</a:t>
            </a:r>
          </a:p>
          <a:p>
            <a:pPr algn="ctr"/>
            <a:r>
              <a:rPr lang="ru-RU" sz="4000" b="1" dirty="0" smtClean="0">
                <a:solidFill>
                  <a:schemeClr val="bg1"/>
                </a:solidFill>
                <a:latin typeface="Book Antiqua" pitchFamily="18" charset="0"/>
              </a:rPr>
              <a:t> на потолке?</a:t>
            </a:r>
            <a:endParaRPr lang="ru-RU" sz="40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1142984"/>
            <a:ext cx="7429552" cy="4524315"/>
          </a:xfrm>
          <a:prstGeom prst="rect">
            <a:avLst/>
          </a:prstGeom>
        </p:spPr>
        <p:txBody>
          <a:bodyPr wrap="square">
            <a:spAutoFit/>
          </a:bodyPr>
          <a:lstStyle/>
          <a:p>
            <a:pPr algn="ctr"/>
            <a:r>
              <a:rPr lang="ru-RU" sz="2400" b="1" dirty="0">
                <a:latin typeface="Book Antiqua" pitchFamily="18" charset="0"/>
              </a:rPr>
              <a:t>Оказывается у мух на конце лапок острые коготки, которыми они цепляются за неровности шершавой поверхности. Но даже если бы потолок был идеально гладким, мух это бы вряд ли смутило - между коготками ещё есть и подушечки-присоски, которые обеспечивают движение даже по стеклянной поверхности. На передних ногах у мух есть еще крохотные волоски — органы вкуса. Они различают то, что и мы - сладкое, горькое, кислое, соленое, но делают это гораздо чувствительнее нашего языка.</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714348" y="857232"/>
            <a:ext cx="5500726" cy="5244101"/>
          </a:xfrm>
          <a:prstGeom prst="rect">
            <a:avLst/>
          </a:prstGeom>
          <a:noFill/>
          <a:ln w="9525">
            <a:noFill/>
            <a:miter lim="800000"/>
            <a:headEnd/>
            <a:tailEnd/>
          </a:ln>
          <a:effectLst/>
        </p:spPr>
      </p:pic>
      <p:sp>
        <p:nvSpPr>
          <p:cNvPr id="4" name="TextBox 3"/>
          <p:cNvSpPr txBox="1"/>
          <p:nvPr/>
        </p:nvSpPr>
        <p:spPr>
          <a:xfrm>
            <a:off x="2928926" y="714356"/>
            <a:ext cx="3929090" cy="1231106"/>
          </a:xfrm>
          <a:prstGeom prst="rect">
            <a:avLst/>
          </a:prstGeom>
          <a:noFill/>
        </p:spPr>
        <p:txBody>
          <a:bodyPr wrap="square" rtlCol="0">
            <a:spAutoFit/>
          </a:bodyPr>
          <a:lstStyle/>
          <a:p>
            <a:r>
              <a:rPr lang="ru-RU" sz="2800" b="1" dirty="0" smtClean="0">
                <a:solidFill>
                  <a:srgbClr val="FF0000"/>
                </a:solidFill>
                <a:latin typeface="Book Antiqua" pitchFamily="18" charset="0"/>
              </a:rPr>
              <a:t>Крылья  (чьи?)  мухи</a:t>
            </a:r>
          </a:p>
          <a:p>
            <a:r>
              <a:rPr lang="ru-RU" sz="2800" b="1" dirty="0" smtClean="0">
                <a:solidFill>
                  <a:srgbClr val="FF0000"/>
                </a:solidFill>
                <a:latin typeface="Book Antiqua" pitchFamily="18" charset="0"/>
              </a:rPr>
              <a:t>Крылья (какие?) ….</a:t>
            </a:r>
          </a:p>
          <a:p>
            <a:endParaRPr lang="ru-RU" dirty="0"/>
          </a:p>
        </p:txBody>
      </p:sp>
      <p:sp>
        <p:nvSpPr>
          <p:cNvPr id="5" name="TextBox 4"/>
          <p:cNvSpPr txBox="1"/>
          <p:nvPr/>
        </p:nvSpPr>
        <p:spPr>
          <a:xfrm>
            <a:off x="4714876" y="4929198"/>
            <a:ext cx="3193503" cy="830997"/>
          </a:xfrm>
          <a:prstGeom prst="rect">
            <a:avLst/>
          </a:prstGeom>
          <a:noFill/>
        </p:spPr>
        <p:txBody>
          <a:bodyPr wrap="none" rtlCol="0">
            <a:spAutoFit/>
          </a:bodyPr>
          <a:lstStyle/>
          <a:p>
            <a:r>
              <a:rPr lang="ru-RU" sz="4800" b="1" dirty="0" smtClean="0">
                <a:solidFill>
                  <a:srgbClr val="FF0000"/>
                </a:solidFill>
                <a:latin typeface="Book Antiqua" pitchFamily="18" charset="0"/>
              </a:rPr>
              <a:t>мушиные</a:t>
            </a:r>
            <a:endParaRPr lang="ru-RU" sz="4800" b="1" dirty="0">
              <a:solidFill>
                <a:srgbClr val="FF0000"/>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57158" y="571481"/>
            <a:ext cx="85725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Book Antiqua" pitchFamily="18" charset="0"/>
                <a:ea typeface="Times New Roman" pitchFamily="18" charset="0"/>
              </a:rPr>
              <a:t>      Посмотрим на мушиные крылья. Их всего два.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Book Antiqua" pitchFamily="18" charset="0"/>
                <a:ea typeface="Times New Roman" pitchFamily="18" charset="0"/>
              </a:rPr>
              <a:t>И два крохотных жужжальца, расположенные позади крыльев.</a:t>
            </a:r>
            <a:endParaRPr kumimoji="0" lang="ru-RU" sz="2400" b="1" i="0" u="none" strike="noStrike" cap="none" normalizeH="0" baseline="0" dirty="0" smtClean="0">
              <a:ln>
                <a:noFill/>
              </a:ln>
              <a:solidFill>
                <a:schemeClr val="tx1"/>
              </a:solidFill>
              <a:effectLst/>
              <a:latin typeface="Book Antiqu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Book Antiqua" pitchFamily="18" charset="0"/>
                <a:ea typeface="Times New Roman" pitchFamily="18" charset="0"/>
              </a:rPr>
              <a:t>          То, что муха взлетает мгновенно, знает каждый, кто пытался хоть раз её поймать. Муха не набирает скорость постепенно, а стартует сразу на полной скорости, запуская свой мотор на полную мощность. Как же ей это удается? Жужжальца, мухи постоянно, качаются. Когда муха сидит, они все время сотрясают мускулатуру крыльев, держа её в постоянной готовности к высокому ритму сокращений.</a:t>
            </a:r>
            <a:endParaRPr kumimoji="0" lang="ru-RU" sz="2400" b="1" i="0" u="none" strike="noStrike" cap="none" normalizeH="0" baseline="0" dirty="0" smtClean="0">
              <a:ln>
                <a:noFill/>
              </a:ln>
              <a:solidFill>
                <a:schemeClr val="tx1"/>
              </a:solidFill>
              <a:effectLst/>
              <a:latin typeface="Book Antiqu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Book Antiqua" pitchFamily="18" charset="0"/>
                <a:ea typeface="Times New Roman" pitchFamily="18" charset="0"/>
              </a:rPr>
              <a:t>      Жужжание летящей мухи создают её крылья. Они могут совершать более 300 взмахов в секунду! Каким же долговечным должен быть материал, работающий в таких условиях.</a:t>
            </a:r>
            <a:endParaRPr kumimoji="0" lang="ru-RU" sz="2400" b="1" i="0" u="none" strike="noStrike" cap="none" normalizeH="0" baseline="0" dirty="0" smtClean="0">
              <a:ln>
                <a:noFill/>
              </a:ln>
              <a:solidFill>
                <a:schemeClr val="tx1"/>
              </a:solidFill>
              <a:effectLst/>
              <a:latin typeface="Book Antiqu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928662" y="857232"/>
            <a:ext cx="6215106" cy="4984943"/>
          </a:xfrm>
          <a:prstGeom prst="rect">
            <a:avLst/>
          </a:prstGeom>
          <a:noFill/>
          <a:ln w="9525">
            <a:noFill/>
            <a:miter lim="800000"/>
            <a:headEnd/>
            <a:tailEnd/>
          </a:ln>
          <a:effectLst/>
        </p:spPr>
      </p:pic>
      <p:sp>
        <p:nvSpPr>
          <p:cNvPr id="3" name="TextBox 2"/>
          <p:cNvSpPr txBox="1"/>
          <p:nvPr/>
        </p:nvSpPr>
        <p:spPr>
          <a:xfrm>
            <a:off x="4786314" y="1357298"/>
            <a:ext cx="4071966" cy="830997"/>
          </a:xfrm>
          <a:prstGeom prst="rect">
            <a:avLst/>
          </a:prstGeom>
          <a:noFill/>
        </p:spPr>
        <p:txBody>
          <a:bodyPr wrap="square" rtlCol="0">
            <a:spAutoFit/>
          </a:bodyPr>
          <a:lstStyle/>
          <a:p>
            <a:r>
              <a:rPr lang="ru-RU" sz="4800" b="1" dirty="0" smtClean="0">
                <a:latin typeface="Book Antiqua" pitchFamily="18" charset="0"/>
              </a:rPr>
              <a:t>жужжальца</a:t>
            </a:r>
            <a:endParaRPr lang="ru-RU" sz="4800" b="1" dirty="0">
              <a:latin typeface="Book Antiqua"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71472" y="1000108"/>
            <a:ext cx="807249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Book Antiqua" pitchFamily="18" charset="0"/>
                <a:ea typeface="Times New Roman" pitchFamily="18" charset="0"/>
              </a:rPr>
              <a:t>Идеальный аэроплан</a:t>
            </a:r>
            <a:endParaRPr kumimoji="0" lang="ru-RU" sz="2400" b="1" i="0" u="none" strike="noStrike" cap="none" normalizeH="0" baseline="0" dirty="0" smtClean="0">
              <a:ln>
                <a:noFill/>
              </a:ln>
              <a:solidFill>
                <a:schemeClr val="bg1"/>
              </a:solidFill>
              <a:effectLst/>
              <a:latin typeface="Book Antiqu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bg1"/>
                </a:solidFill>
                <a:effectLst/>
                <a:latin typeface="Book Antiqua" pitchFamily="18" charset="0"/>
                <a:ea typeface="Times New Roman" pitchFamily="18" charset="0"/>
              </a:rPr>
              <a:t>   Муха – кладезь неразгаданных инженерных загадок. Что бы вы сказали о летательном аппарате, которому для взлёта и посадки не нужна взлетно-посадочная полоса, который взлетает без разбега и с любой поверхности, в тоже время высокоэкономичный, высокоскоростной, высокоманевренный и надежный? Пока что такой аппарат — хрустальная мечта всех авиаконструкторов, пилотов и пассажиров. Тем не менее, такой аппарат есть. Поднимите голову и вполне возможно вы его увидите на потолке своей комнаты.</a:t>
            </a:r>
            <a:endParaRPr kumimoji="0" lang="ru-RU" sz="2400" b="1" i="0" u="none" strike="noStrike" cap="none" normalizeH="0" baseline="0" dirty="0" smtClean="0">
              <a:ln>
                <a:noFill/>
              </a:ln>
              <a:solidFill>
                <a:schemeClr val="bg1"/>
              </a:solidFill>
              <a:effectLst/>
              <a:latin typeface="Book Antiqu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bg1"/>
              </a:solidFill>
              <a:effectLst/>
              <a:latin typeface="Arial" pitchFamily="34" charset="0"/>
            </a:endParaRPr>
          </a:p>
        </p:txBody>
      </p:sp>
      <p:pic>
        <p:nvPicPr>
          <p:cNvPr id="28675" name="Picture 3"/>
          <p:cNvPicPr>
            <a:picLocks noChangeAspect="1" noChangeArrowheads="1"/>
          </p:cNvPicPr>
          <p:nvPr/>
        </p:nvPicPr>
        <p:blipFill>
          <a:blip r:embed="rId2" cstate="print"/>
          <a:srcRect/>
          <a:stretch>
            <a:fillRect/>
          </a:stretch>
        </p:blipFill>
        <p:spPr bwMode="auto">
          <a:xfrm>
            <a:off x="357158" y="1000108"/>
            <a:ext cx="8238036" cy="478634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8673"/>
                                        </p:tgtEl>
                                        <p:attrNameLst>
                                          <p:attrName>style.visibility</p:attrName>
                                        </p:attrNameLst>
                                      </p:cBhvr>
                                      <p:to>
                                        <p:strVal val="visible"/>
                                      </p:to>
                                    </p:set>
                                    <p:animEffect transition="in" filter="wipe(up)">
                                      <p:cBhvr>
                                        <p:cTn id="7" dur="500"/>
                                        <p:tgtEl>
                                          <p:spTgt spid="286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28675"/>
                                        </p:tgtEl>
                                        <p:attrNameLst>
                                          <p:attrName>ppt_x</p:attrName>
                                        </p:attrNameLst>
                                      </p:cBhvr>
                                      <p:tavLst>
                                        <p:tav tm="0">
                                          <p:val>
                                            <p:strVal val="ppt_x"/>
                                          </p:val>
                                        </p:tav>
                                        <p:tav tm="100000">
                                          <p:val>
                                            <p:strVal val="ppt_x"/>
                                          </p:val>
                                        </p:tav>
                                      </p:tavLst>
                                    </p:anim>
                                    <p:anim calcmode="lin" valueType="num">
                                      <p:cBhvr additive="base">
                                        <p:cTn id="12" dur="500"/>
                                        <p:tgtEl>
                                          <p:spTgt spid="28675"/>
                                        </p:tgtEl>
                                        <p:attrNameLst>
                                          <p:attrName>ppt_y</p:attrName>
                                        </p:attrNameLst>
                                      </p:cBhvr>
                                      <p:tavLst>
                                        <p:tav tm="0">
                                          <p:val>
                                            <p:strVal val="ppt_y"/>
                                          </p:val>
                                        </p:tav>
                                        <p:tav tm="100000">
                                          <p:val>
                                            <p:strVal val="1+ppt_h/2"/>
                                          </p:val>
                                        </p:tav>
                                      </p:tavLst>
                                    </p:anim>
                                    <p:set>
                                      <p:cBhvr>
                                        <p:cTn id="13"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1010245"/>
            <a:ext cx="8358214" cy="5293757"/>
          </a:xfrm>
          <a:prstGeom prst="rect">
            <a:avLst/>
          </a:prstGeom>
          <a:noFill/>
        </p:spPr>
        <p:txBody>
          <a:bodyPr wrap="square" rtlCol="0">
            <a:spAutoFit/>
          </a:bodyPr>
          <a:lstStyle/>
          <a:p>
            <a:pPr algn="ctr"/>
            <a:r>
              <a:rPr lang="ru-RU" sz="4000" b="1" dirty="0" smtClean="0">
                <a:solidFill>
                  <a:schemeClr val="bg1"/>
                </a:solidFill>
                <a:latin typeface="Book Antiqua" pitchFamily="18" charset="0"/>
              </a:rPr>
              <a:t>Расскажите о мухе по плану:</a:t>
            </a:r>
          </a:p>
          <a:p>
            <a:pPr marL="342900" indent="-342900">
              <a:buFont typeface="+mj-lt"/>
              <a:buAutoNum type="arabicPeriod"/>
            </a:pPr>
            <a:r>
              <a:rPr lang="ru-RU" sz="4000" b="1" dirty="0" smtClean="0">
                <a:latin typeface="Book Antiqua" pitchFamily="18" charset="0"/>
              </a:rPr>
              <a:t>Муха - это насекомое.</a:t>
            </a:r>
          </a:p>
          <a:p>
            <a:pPr marL="342900" indent="-342900">
              <a:buFont typeface="+mj-lt"/>
              <a:buAutoNum type="arabicPeriod"/>
            </a:pPr>
            <a:r>
              <a:rPr lang="ru-RU" sz="4000" b="1" dirty="0" smtClean="0">
                <a:latin typeface="Book Antiqua" pitchFamily="18" charset="0"/>
              </a:rPr>
              <a:t>Размеры и цвет частей тела </a:t>
            </a:r>
          </a:p>
          <a:p>
            <a:pPr marL="342900" indent="-342900">
              <a:buFont typeface="+mj-lt"/>
              <a:buAutoNum type="arabicPeriod"/>
              <a:tabLst>
                <a:tab pos="7178675" algn="l"/>
              </a:tabLst>
            </a:pPr>
            <a:r>
              <a:rPr lang="ru-RU" sz="4000" b="1" dirty="0" smtClean="0">
                <a:latin typeface="Book Antiqua" pitchFamily="18" charset="0"/>
              </a:rPr>
              <a:t>На голове у мухи…</a:t>
            </a:r>
          </a:p>
          <a:p>
            <a:pPr marL="342900" indent="-342900">
              <a:buFont typeface="+mj-lt"/>
              <a:buAutoNum type="arabicPeriod"/>
            </a:pPr>
            <a:r>
              <a:rPr lang="ru-RU" sz="4000" b="1" dirty="0" smtClean="0">
                <a:solidFill>
                  <a:schemeClr val="bg1"/>
                </a:solidFill>
                <a:latin typeface="Book Antiqua" pitchFamily="18" charset="0"/>
              </a:rPr>
              <a:t>Как муха сидит на потолке</a:t>
            </a:r>
          </a:p>
          <a:p>
            <a:pPr marL="342900" indent="-342900">
              <a:buFont typeface="+mj-lt"/>
              <a:buAutoNum type="arabicPeriod"/>
            </a:pPr>
            <a:r>
              <a:rPr lang="ru-RU" sz="4000" b="1" dirty="0" smtClean="0">
                <a:solidFill>
                  <a:schemeClr val="bg1"/>
                </a:solidFill>
                <a:latin typeface="Book Antiqua" pitchFamily="18" charset="0"/>
              </a:rPr>
              <a:t>Как муха жужжит</a:t>
            </a:r>
          </a:p>
          <a:p>
            <a:pPr marL="342900" indent="-342900">
              <a:buFont typeface="+mj-lt"/>
              <a:buAutoNum type="arabicPeriod"/>
            </a:pPr>
            <a:r>
              <a:rPr lang="ru-RU" sz="4000" b="1" dirty="0" smtClean="0">
                <a:latin typeface="Book Antiqua" pitchFamily="18" charset="0"/>
              </a:rPr>
              <a:t>Чем вредна муха, чем полезна</a:t>
            </a:r>
          </a:p>
          <a:p>
            <a:pPr marL="342900" indent="-342900">
              <a:buFont typeface="+mj-lt"/>
              <a:buAutoNum type="arabicPeriod"/>
            </a:pPr>
            <a:r>
              <a:rPr lang="ru-RU" sz="4000" b="1" dirty="0" smtClean="0">
                <a:latin typeface="Book Antiqua" pitchFamily="18" charset="0"/>
              </a:rPr>
              <a:t>Как избавится от мух</a:t>
            </a:r>
            <a:endParaRPr lang="ru-RU" dirty="0" smtClean="0"/>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1214422"/>
            <a:ext cx="7441461" cy="4708981"/>
          </a:xfrm>
          <a:prstGeom prst="rect">
            <a:avLst/>
          </a:prstGeom>
          <a:noFill/>
        </p:spPr>
        <p:txBody>
          <a:bodyPr wrap="none" rtlCol="0">
            <a:spAutoFit/>
          </a:bodyPr>
          <a:lstStyle/>
          <a:p>
            <a:pPr algn="ctr"/>
            <a:r>
              <a:rPr lang="ru-RU" sz="6000" b="1" i="1" dirty="0" smtClean="0">
                <a:solidFill>
                  <a:schemeClr val="bg1"/>
                </a:solidFill>
                <a:latin typeface="Book Antiqua" pitchFamily="18" charset="0"/>
              </a:rPr>
              <a:t>Разгадайте загадку</a:t>
            </a:r>
          </a:p>
          <a:p>
            <a:pPr algn="ctr"/>
            <a:endParaRPr lang="ru-RU" sz="6000" b="1" dirty="0">
              <a:latin typeface="Book Antiqua" pitchFamily="18" charset="0"/>
            </a:endParaRPr>
          </a:p>
          <a:p>
            <a:pPr algn="ctr"/>
            <a:endParaRPr lang="ru-RU" sz="6000" b="1" dirty="0" smtClean="0">
              <a:latin typeface="Book Antiqua" pitchFamily="18" charset="0"/>
            </a:endParaRPr>
          </a:p>
          <a:p>
            <a:pPr algn="ctr"/>
            <a:r>
              <a:rPr lang="ru-RU" sz="6000" b="1" dirty="0" smtClean="0">
                <a:solidFill>
                  <a:srgbClr val="FFFF00"/>
                </a:solidFill>
                <a:latin typeface="Book Antiqua" pitchFamily="18" charset="0"/>
              </a:rPr>
              <a:t>Кто над нами</a:t>
            </a:r>
          </a:p>
          <a:p>
            <a:pPr algn="ctr"/>
            <a:r>
              <a:rPr lang="ru-RU" sz="6000" b="1" dirty="0" smtClean="0">
                <a:solidFill>
                  <a:srgbClr val="FFFF00"/>
                </a:solidFill>
                <a:latin typeface="Book Antiqua" pitchFamily="18" charset="0"/>
              </a:rPr>
              <a:t> вверх ногами?</a:t>
            </a:r>
            <a:endParaRPr lang="ru-RU" sz="6000" b="1" dirty="0">
              <a:solidFill>
                <a:srgbClr val="FFFF00"/>
              </a:solidFill>
              <a:latin typeface="Book Antiqu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уха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1538" y="785794"/>
            <a:ext cx="75724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Надоедливое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жужжание и щекочущие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прикосновения мух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выведут из себя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даже очень уравновешенных </a:t>
            </a:r>
          </a:p>
          <a:p>
            <a:pPr marL="0" marR="0" lvl="0" indent="0" algn="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                    спокойных людей.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chemeClr val="bg1"/>
              </a:solidFill>
              <a:effectLst/>
              <a:latin typeface="Book Antiqua" pitchFamily="18" charset="0"/>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Отсюда и название мухи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FF0000"/>
                </a:solidFill>
                <a:effectLst/>
                <a:latin typeface="Book Antiqua" pitchFamily="18" charset="0"/>
                <a:ea typeface="Times New Roman" pitchFamily="18" charset="0"/>
              </a:rPr>
              <a:t>“цокотуха”, </a:t>
            </a: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то есть тараторка,</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bg1"/>
                </a:solidFill>
                <a:effectLst/>
                <a:latin typeface="Book Antiqua" pitchFamily="18" charset="0"/>
                <a:ea typeface="Times New Roman" pitchFamily="18" charset="0"/>
              </a:rPr>
              <a:t> болтушка, говорунья, трещотка.</a:t>
            </a:r>
            <a:endParaRPr kumimoji="0" lang="ru-RU" sz="3200" b="1" i="0" u="none" strike="noStrike" cap="none" normalizeH="0" baseline="0" dirty="0" smtClean="0">
              <a:ln>
                <a:noFill/>
              </a:ln>
              <a:solidFill>
                <a:schemeClr val="bg1"/>
              </a:solidFill>
              <a:effectLst/>
              <a:latin typeface="Book Antiqua"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3200" b="1" i="0" u="none" strike="noStrike" cap="none" normalizeH="0" baseline="0" dirty="0" smtClean="0">
              <a:ln>
                <a:noFill/>
              </a:ln>
              <a:solidFill>
                <a:schemeClr val="bg1"/>
              </a:solidFill>
              <a:effectLst/>
              <a:latin typeface="Book Antiqua"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уха1.jpg"/>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1357290" y="1000108"/>
            <a:ext cx="5112297" cy="923330"/>
          </a:xfrm>
          <a:prstGeom prst="rect">
            <a:avLst/>
          </a:prstGeom>
          <a:noFill/>
        </p:spPr>
        <p:txBody>
          <a:bodyPr wrap="none" rtlCol="0">
            <a:spAutoFit/>
          </a:bodyPr>
          <a:lstStyle/>
          <a:p>
            <a:r>
              <a:rPr lang="ru-RU" sz="5400" b="1" dirty="0" smtClean="0">
                <a:latin typeface="Book Antiqua" pitchFamily="18" charset="0"/>
              </a:rPr>
              <a:t>Муха  -  это…? </a:t>
            </a:r>
            <a:endParaRPr lang="ru-RU" sz="5400" b="1" dirty="0">
              <a:latin typeface="Book Antiqua" pitchFamily="18" charset="0"/>
            </a:endParaRPr>
          </a:p>
        </p:txBody>
      </p:sp>
      <p:sp>
        <p:nvSpPr>
          <p:cNvPr id="4" name="TextBox 3"/>
          <p:cNvSpPr txBox="1"/>
          <p:nvPr/>
        </p:nvSpPr>
        <p:spPr>
          <a:xfrm>
            <a:off x="928662" y="4643446"/>
            <a:ext cx="4655442" cy="1200329"/>
          </a:xfrm>
          <a:prstGeom prst="rect">
            <a:avLst/>
          </a:prstGeom>
          <a:noFill/>
        </p:spPr>
        <p:txBody>
          <a:bodyPr wrap="none" rtlCol="0">
            <a:spAutoFit/>
          </a:bodyPr>
          <a:lstStyle/>
          <a:p>
            <a:r>
              <a:rPr lang="ru-RU" sz="7200" b="1" i="1" dirty="0" smtClean="0">
                <a:solidFill>
                  <a:srgbClr val="FF0000"/>
                </a:solidFill>
                <a:latin typeface="Book Antiqua" pitchFamily="18" charset="0"/>
              </a:rPr>
              <a:t>насекомое</a:t>
            </a:r>
            <a:endParaRPr lang="ru-RU" sz="7200" b="1" i="1" dirty="0">
              <a:solidFill>
                <a:srgbClr val="FF0000"/>
              </a:solidFill>
              <a:latin typeface="Book Antiqua" pitchFamily="18" charset="0"/>
            </a:endParaRPr>
          </a:p>
        </p:txBody>
      </p:sp>
      <p:sp>
        <p:nvSpPr>
          <p:cNvPr id="5" name="TextBox 4"/>
          <p:cNvSpPr txBox="1"/>
          <p:nvPr/>
        </p:nvSpPr>
        <p:spPr>
          <a:xfrm>
            <a:off x="5857884" y="5000636"/>
            <a:ext cx="2880917" cy="769441"/>
          </a:xfrm>
          <a:prstGeom prst="rect">
            <a:avLst/>
          </a:prstGeom>
          <a:noFill/>
        </p:spPr>
        <p:txBody>
          <a:bodyPr wrap="square" rtlCol="0">
            <a:spAutoFit/>
          </a:bodyPr>
          <a:lstStyle/>
          <a:p>
            <a:r>
              <a:rPr lang="ru-RU" sz="4400" b="1" dirty="0" smtClean="0">
                <a:latin typeface="Book Antiqua" pitchFamily="18" charset="0"/>
              </a:rPr>
              <a:t>докажите</a:t>
            </a:r>
            <a:endParaRPr lang="ru-RU" sz="4400" b="1"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уха 2.jpg"/>
          <p:cNvPicPr>
            <a:picLocks noChangeAspect="1"/>
          </p:cNvPicPr>
          <p:nvPr/>
        </p:nvPicPr>
        <p:blipFill>
          <a:blip r:embed="rId2" cstate="print"/>
          <a:stretch>
            <a:fillRect/>
          </a:stretch>
        </p:blipFill>
        <p:spPr>
          <a:xfrm>
            <a:off x="0" y="0"/>
            <a:ext cx="9215502" cy="6911627"/>
          </a:xfrm>
          <a:prstGeom prst="rect">
            <a:avLst/>
          </a:prstGeom>
        </p:spPr>
      </p:pic>
      <p:sp>
        <p:nvSpPr>
          <p:cNvPr id="3" name="TextBox 2"/>
          <p:cNvSpPr txBox="1"/>
          <p:nvPr/>
        </p:nvSpPr>
        <p:spPr>
          <a:xfrm rot="188362">
            <a:off x="6494831" y="1354622"/>
            <a:ext cx="2581156" cy="2554545"/>
          </a:xfrm>
          <a:prstGeom prst="rect">
            <a:avLst/>
          </a:prstGeom>
          <a:noFill/>
        </p:spPr>
        <p:txBody>
          <a:bodyPr wrap="none" rtlCol="0">
            <a:spAutoFit/>
          </a:bodyPr>
          <a:lstStyle/>
          <a:p>
            <a:pPr algn="ctr"/>
            <a:r>
              <a:rPr lang="ru-RU" sz="3200" b="1" dirty="0" smtClean="0">
                <a:solidFill>
                  <a:schemeClr val="bg1"/>
                </a:solidFill>
                <a:latin typeface="Book Antiqua" pitchFamily="18" charset="0"/>
              </a:rPr>
              <a:t>Найдите</a:t>
            </a:r>
          </a:p>
          <a:p>
            <a:pPr algn="ctr"/>
            <a:r>
              <a:rPr lang="ru-RU" sz="3200" b="1" dirty="0" smtClean="0">
                <a:solidFill>
                  <a:schemeClr val="bg1"/>
                </a:solidFill>
                <a:latin typeface="Book Antiqua" pitchFamily="18" charset="0"/>
              </a:rPr>
              <a:t> среди</a:t>
            </a:r>
          </a:p>
          <a:p>
            <a:pPr algn="ctr"/>
            <a:r>
              <a:rPr lang="ru-RU" sz="3200" b="1" dirty="0" smtClean="0">
                <a:solidFill>
                  <a:schemeClr val="bg1"/>
                </a:solidFill>
                <a:latin typeface="Book Antiqua" pitchFamily="18" charset="0"/>
              </a:rPr>
              <a:t> этих</a:t>
            </a:r>
          </a:p>
          <a:p>
            <a:pPr algn="ctr"/>
            <a:r>
              <a:rPr lang="ru-RU" sz="3200" b="1" dirty="0" smtClean="0">
                <a:solidFill>
                  <a:schemeClr val="bg1"/>
                </a:solidFill>
                <a:latin typeface="Book Antiqua" pitchFamily="18" charset="0"/>
              </a:rPr>
              <a:t> насекомых </a:t>
            </a:r>
          </a:p>
          <a:p>
            <a:pPr algn="ctr"/>
            <a:r>
              <a:rPr lang="ru-RU" sz="3200" b="1" dirty="0" smtClean="0">
                <a:solidFill>
                  <a:schemeClr val="bg1"/>
                </a:solidFill>
                <a:latin typeface="Book Antiqua" pitchFamily="18" charset="0"/>
              </a:rPr>
              <a:t>муху.</a:t>
            </a:r>
            <a:endParaRPr lang="ru-RU" sz="3200" b="1" dirty="0">
              <a:solidFill>
                <a:schemeClr val="bg1"/>
              </a:solidFill>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уха голова.jpg"/>
          <p:cNvPicPr>
            <a:picLocks noChangeAspect="1"/>
          </p:cNvPicPr>
          <p:nvPr/>
        </p:nvPicPr>
        <p:blipFill>
          <a:blip r:embed="rId2" cstate="print"/>
          <a:stretch>
            <a:fillRect/>
          </a:stretch>
        </p:blipFill>
        <p:spPr>
          <a:xfrm>
            <a:off x="-31" y="-24"/>
            <a:ext cx="9144031" cy="6858024"/>
          </a:xfrm>
          <a:prstGeom prst="rect">
            <a:avLst/>
          </a:prstGeom>
        </p:spPr>
      </p:pic>
      <p:sp>
        <p:nvSpPr>
          <p:cNvPr id="3" name="TextBox 2"/>
          <p:cNvSpPr txBox="1"/>
          <p:nvPr/>
        </p:nvSpPr>
        <p:spPr>
          <a:xfrm rot="231320">
            <a:off x="5719665" y="1357298"/>
            <a:ext cx="3424335" cy="1938992"/>
          </a:xfrm>
          <a:prstGeom prst="rect">
            <a:avLst/>
          </a:prstGeom>
          <a:noFill/>
        </p:spPr>
        <p:txBody>
          <a:bodyPr wrap="none" rtlCol="0">
            <a:spAutoFit/>
          </a:bodyPr>
          <a:lstStyle/>
          <a:p>
            <a:pPr algn="ctr"/>
            <a:r>
              <a:rPr lang="ru-RU" sz="4000" b="1" dirty="0" smtClean="0">
                <a:solidFill>
                  <a:schemeClr val="bg1"/>
                </a:solidFill>
                <a:latin typeface="Book Antiqua" pitchFamily="18" charset="0"/>
              </a:rPr>
              <a:t>Рассмотрите </a:t>
            </a:r>
          </a:p>
          <a:p>
            <a:pPr algn="ctr"/>
            <a:r>
              <a:rPr lang="ru-RU" sz="4000" b="1" dirty="0" smtClean="0">
                <a:solidFill>
                  <a:schemeClr val="bg1"/>
                </a:solidFill>
                <a:latin typeface="Book Antiqua" pitchFamily="18" charset="0"/>
              </a:rPr>
              <a:t>голову </a:t>
            </a:r>
          </a:p>
          <a:p>
            <a:pPr algn="ctr"/>
            <a:r>
              <a:rPr lang="ru-RU" sz="4000" b="1" dirty="0" smtClean="0">
                <a:solidFill>
                  <a:schemeClr val="bg1"/>
                </a:solidFill>
                <a:latin typeface="Book Antiqua" pitchFamily="18" charset="0"/>
              </a:rPr>
              <a:t>мухи</a:t>
            </a:r>
            <a:endParaRPr lang="ru-RU" sz="4000" b="1" dirty="0">
              <a:solidFill>
                <a:schemeClr val="bg1"/>
              </a:solidFill>
              <a:latin typeface="Book Antiqua" pitchFamily="18" charset="0"/>
            </a:endParaRPr>
          </a:p>
        </p:txBody>
      </p:sp>
      <p:sp>
        <p:nvSpPr>
          <p:cNvPr id="4" name="TextBox 3"/>
          <p:cNvSpPr txBox="1"/>
          <p:nvPr/>
        </p:nvSpPr>
        <p:spPr>
          <a:xfrm>
            <a:off x="1571604" y="1928802"/>
            <a:ext cx="1356462" cy="646331"/>
          </a:xfrm>
          <a:prstGeom prst="rect">
            <a:avLst/>
          </a:prstGeom>
          <a:noFill/>
        </p:spPr>
        <p:txBody>
          <a:bodyPr wrap="none" rtlCol="0">
            <a:spAutoFit/>
          </a:bodyPr>
          <a:lstStyle/>
          <a:p>
            <a:r>
              <a:rPr lang="ru-RU" sz="3600" b="1" dirty="0" smtClean="0">
                <a:solidFill>
                  <a:schemeClr val="bg1"/>
                </a:solidFill>
                <a:latin typeface="Book Antiqua" pitchFamily="18" charset="0"/>
              </a:rPr>
              <a:t>глаза</a:t>
            </a:r>
            <a:endParaRPr lang="ru-RU" sz="3600" b="1" dirty="0">
              <a:solidFill>
                <a:schemeClr val="bg1"/>
              </a:solidFill>
              <a:latin typeface="Book Antiqua" pitchFamily="18" charset="0"/>
            </a:endParaRPr>
          </a:p>
        </p:txBody>
      </p:sp>
      <p:sp>
        <p:nvSpPr>
          <p:cNvPr id="5" name="TextBox 4"/>
          <p:cNvSpPr txBox="1"/>
          <p:nvPr/>
        </p:nvSpPr>
        <p:spPr>
          <a:xfrm>
            <a:off x="3214678" y="4643446"/>
            <a:ext cx="1963999" cy="646331"/>
          </a:xfrm>
          <a:prstGeom prst="rect">
            <a:avLst/>
          </a:prstGeom>
          <a:noFill/>
        </p:spPr>
        <p:txBody>
          <a:bodyPr wrap="none" rtlCol="0">
            <a:spAutoFit/>
          </a:bodyPr>
          <a:lstStyle/>
          <a:p>
            <a:r>
              <a:rPr lang="ru-RU" sz="3600" b="1" dirty="0" smtClean="0">
                <a:solidFill>
                  <a:schemeClr val="bg1"/>
                </a:solidFill>
                <a:latin typeface="Book Antiqua" pitchFamily="18" charset="0"/>
              </a:rPr>
              <a:t>хоботок</a:t>
            </a:r>
            <a:endParaRPr lang="ru-RU" sz="3600" b="1" dirty="0">
              <a:solidFill>
                <a:schemeClr val="bg1"/>
              </a:solidFill>
              <a:latin typeface="Book Antiqua" pitchFamily="18" charset="0"/>
            </a:endParaRPr>
          </a:p>
        </p:txBody>
      </p:sp>
      <p:sp>
        <p:nvSpPr>
          <p:cNvPr id="6" name="TextBox 5"/>
          <p:cNvSpPr txBox="1"/>
          <p:nvPr/>
        </p:nvSpPr>
        <p:spPr>
          <a:xfrm>
            <a:off x="5278839" y="3357562"/>
            <a:ext cx="3865161" cy="1015663"/>
          </a:xfrm>
          <a:prstGeom prst="rect">
            <a:avLst/>
          </a:prstGeom>
          <a:noFill/>
        </p:spPr>
        <p:txBody>
          <a:bodyPr wrap="none" rtlCol="0">
            <a:spAutoFit/>
          </a:bodyPr>
          <a:lstStyle/>
          <a:p>
            <a:r>
              <a:rPr lang="ru-RU" sz="3600" b="1" dirty="0">
                <a:solidFill>
                  <a:schemeClr val="bg1"/>
                </a:solidFill>
                <a:latin typeface="Book Antiqua" pitchFamily="18" charset="0"/>
              </a:rPr>
              <a:t>п</a:t>
            </a:r>
            <a:r>
              <a:rPr lang="ru-RU" sz="3600" b="1" dirty="0" smtClean="0">
                <a:solidFill>
                  <a:schemeClr val="bg1"/>
                </a:solidFill>
                <a:latin typeface="Book Antiqua" pitchFamily="18" charset="0"/>
              </a:rPr>
              <a:t>ередние лапки</a:t>
            </a:r>
          </a:p>
          <a:p>
            <a:pPr algn="ctr"/>
            <a:r>
              <a:rPr lang="ru-RU" sz="2400" b="1" dirty="0">
                <a:latin typeface="Book Antiqua" pitchFamily="18" charset="0"/>
              </a:rPr>
              <a:t>р</a:t>
            </a:r>
            <a:r>
              <a:rPr lang="ru-RU" sz="2400" b="1" dirty="0" smtClean="0">
                <a:latin typeface="Book Antiqua" pitchFamily="18" charset="0"/>
              </a:rPr>
              <a:t>азличают вкус</a:t>
            </a:r>
            <a:endParaRPr lang="ru-RU" sz="2400" b="1"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4">
                                            <p:txEl>
                                              <p:pRg st="0" end="0"/>
                                            </p:txEl>
                                          </p:spTgt>
                                        </p:tgtEl>
                                      </p:cBhvr>
                                    </p:animEffect>
                                  </p:childTnLst>
                                </p:cTn>
                              </p:par>
                              <p:par>
                                <p:cTn id="11" presetID="48" presetClass="entr" presetSubtype="0" accel="5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fade">
                                      <p:cBhvr>
                                        <p:cTn id="16" dur="1000"/>
                                        <p:tgtEl>
                                          <p:spTgt spid="5"/>
                                        </p:tgtEl>
                                      </p:cBhvr>
                                    </p:animEffect>
                                  </p:childTnLst>
                                </p:cTn>
                              </p:par>
                              <p:par>
                                <p:cTn id="17" presetID="48" presetClass="entr" presetSubtype="0" accel="5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fade">
                                      <p:cBhvr>
                                        <p:cTn id="2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1000108"/>
            <a:ext cx="8143932" cy="4585871"/>
          </a:xfrm>
          <a:prstGeom prst="rect">
            <a:avLst/>
          </a:prstGeom>
          <a:noFill/>
        </p:spPr>
        <p:txBody>
          <a:bodyPr wrap="square" rtlCol="0">
            <a:spAutoFit/>
          </a:bodyPr>
          <a:lstStyle/>
          <a:p>
            <a:pPr algn="ctr"/>
            <a:r>
              <a:rPr lang="ru-RU" sz="3600" b="1" dirty="0">
                <a:solidFill>
                  <a:schemeClr val="bg1"/>
                </a:solidFill>
              </a:rPr>
              <a:t>”</a:t>
            </a:r>
            <a:r>
              <a:rPr lang="ru-RU" sz="3600" b="1" dirty="0">
                <a:solidFill>
                  <a:schemeClr val="bg1"/>
                </a:solidFill>
                <a:latin typeface="Book Antiqua" pitchFamily="18" charset="0"/>
              </a:rPr>
              <a:t>Мухи — разносчики заразы”.</a:t>
            </a:r>
          </a:p>
          <a:p>
            <a:r>
              <a:rPr lang="ru-RU" sz="3200" b="1" dirty="0">
                <a:solidFill>
                  <a:schemeClr val="bg1"/>
                </a:solidFill>
                <a:latin typeface="Book Antiqua" pitchFamily="18" charset="0"/>
              </a:rPr>
              <a:t>Чем могут “наградить” человека мухи? </a:t>
            </a:r>
            <a:endParaRPr lang="ru-RU" sz="3200" b="1" dirty="0" smtClean="0">
              <a:solidFill>
                <a:schemeClr val="bg1"/>
              </a:solidFill>
              <a:latin typeface="Book Antiqua" pitchFamily="18" charset="0"/>
            </a:endParaRPr>
          </a:p>
          <a:p>
            <a:r>
              <a:rPr lang="ru-RU" sz="3200" b="1" dirty="0" smtClean="0">
                <a:solidFill>
                  <a:schemeClr val="bg1"/>
                </a:solidFill>
                <a:latin typeface="Book Antiqua" pitchFamily="18" charset="0"/>
              </a:rPr>
              <a:t>Дизентерией </a:t>
            </a:r>
            <a:r>
              <a:rPr lang="ru-RU" sz="3200" b="1" dirty="0">
                <a:solidFill>
                  <a:schemeClr val="bg1"/>
                </a:solidFill>
                <a:latin typeface="Book Antiqua" pitchFamily="18" charset="0"/>
              </a:rPr>
              <a:t>и холерой, брюшным тифом </a:t>
            </a:r>
            <a:r>
              <a:rPr lang="ru-RU" sz="3200" b="1" dirty="0" smtClean="0">
                <a:solidFill>
                  <a:schemeClr val="bg1"/>
                </a:solidFill>
                <a:latin typeface="Book Antiqua" pitchFamily="18" charset="0"/>
              </a:rPr>
              <a:t> и </a:t>
            </a:r>
            <a:r>
              <a:rPr lang="ru-RU" sz="3200" b="1" dirty="0">
                <a:solidFill>
                  <a:schemeClr val="bg1"/>
                </a:solidFill>
                <a:latin typeface="Book Antiqua" pitchFamily="18" charset="0"/>
              </a:rPr>
              <a:t>туберкулезом, сибирской </a:t>
            </a:r>
            <a:r>
              <a:rPr lang="ru-RU" sz="3200" b="1" dirty="0" smtClean="0">
                <a:solidFill>
                  <a:schemeClr val="bg1"/>
                </a:solidFill>
                <a:latin typeface="Book Antiqua" pitchFamily="18" charset="0"/>
              </a:rPr>
              <a:t>     язвой                         и </a:t>
            </a:r>
            <a:r>
              <a:rPr lang="ru-RU" sz="3200" b="1" dirty="0">
                <a:solidFill>
                  <a:schemeClr val="bg1"/>
                </a:solidFill>
                <a:latin typeface="Book Antiqua" pitchFamily="18" charset="0"/>
              </a:rPr>
              <a:t>дифтерией, полиомиелитом </a:t>
            </a:r>
            <a:endParaRPr lang="ru-RU" sz="3200" b="1" dirty="0" smtClean="0">
              <a:solidFill>
                <a:schemeClr val="bg1"/>
              </a:solidFill>
              <a:latin typeface="Book Antiqua" pitchFamily="18" charset="0"/>
            </a:endParaRPr>
          </a:p>
          <a:p>
            <a:r>
              <a:rPr lang="ru-RU" sz="3200" b="1" dirty="0" smtClean="0">
                <a:solidFill>
                  <a:schemeClr val="bg1"/>
                </a:solidFill>
                <a:latin typeface="Book Antiqua" pitchFamily="18" charset="0"/>
              </a:rPr>
              <a:t>и </a:t>
            </a:r>
            <a:r>
              <a:rPr lang="ru-RU" sz="3200" b="1" dirty="0">
                <a:solidFill>
                  <a:schemeClr val="bg1"/>
                </a:solidFill>
                <a:latin typeface="Book Antiqua" pitchFamily="18" charset="0"/>
              </a:rPr>
              <a:t>многими другими</a:t>
            </a:r>
            <a:r>
              <a:rPr lang="ru-RU" sz="3200" b="1" dirty="0" smtClean="0">
                <a:solidFill>
                  <a:schemeClr val="bg1"/>
                </a:solidFill>
                <a:latin typeface="Book Antiqua" pitchFamily="18" charset="0"/>
              </a:rPr>
              <a:t>.</a:t>
            </a:r>
          </a:p>
          <a:p>
            <a:r>
              <a:rPr lang="ru-RU" sz="3200" b="1" dirty="0" smtClean="0">
                <a:solidFill>
                  <a:schemeClr val="bg1"/>
                </a:solidFill>
                <a:latin typeface="Book Antiqua" pitchFamily="18" charset="0"/>
              </a:rPr>
              <a:t> </a:t>
            </a:r>
            <a:r>
              <a:rPr lang="ru-RU" sz="3200" b="1" dirty="0">
                <a:solidFill>
                  <a:schemeClr val="bg1"/>
                </a:solidFill>
                <a:latin typeface="Book Antiqua" pitchFamily="18" charset="0"/>
              </a:rPr>
              <a:t>Полный список включает более 30-ти болезней.</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2910" y="857232"/>
            <a:ext cx="7572428" cy="4708981"/>
          </a:xfrm>
          <a:prstGeom prst="rect">
            <a:avLst/>
          </a:prstGeom>
        </p:spPr>
        <p:txBody>
          <a:bodyPr wrap="square">
            <a:spAutoFit/>
          </a:bodyPr>
          <a:lstStyle/>
          <a:p>
            <a:r>
              <a:rPr lang="ru-RU" dirty="0" smtClean="0"/>
              <a:t>        </a:t>
            </a:r>
            <a:r>
              <a:rPr lang="ru-RU" sz="2000" b="1" dirty="0" smtClean="0">
                <a:latin typeface="Book Antiqua" pitchFamily="18" charset="0"/>
              </a:rPr>
              <a:t>Огромную армию мух уничтожает  </a:t>
            </a:r>
            <a:r>
              <a:rPr lang="ru-RU" sz="2000" b="1" dirty="0">
                <a:latin typeface="Book Antiqua" pitchFamily="18" charset="0"/>
              </a:rPr>
              <a:t>армия их естественных врагов - жуков, пауков, стрекоз, жаб, </a:t>
            </a:r>
            <a:r>
              <a:rPr lang="ru-RU" sz="2000" b="1" dirty="0" smtClean="0">
                <a:latin typeface="Book Antiqua" pitchFamily="18" charset="0"/>
              </a:rPr>
              <a:t>птиц,  муравьёв- они поедают их яйца. </a:t>
            </a:r>
            <a:r>
              <a:rPr lang="ru-RU" sz="2000" b="1" dirty="0">
                <a:latin typeface="Book Antiqua" pitchFamily="18" charset="0"/>
              </a:rPr>
              <a:t>Даже растения и те ловят мух, тем самым уменьшая их численность. Среди них — знаменитые грибы </a:t>
            </a:r>
            <a:r>
              <a:rPr lang="ru-RU" sz="2000" b="1" dirty="0" smtClean="0">
                <a:latin typeface="Book Antiqua" pitchFamily="18" charset="0"/>
              </a:rPr>
              <a:t>мухоморы.  </a:t>
            </a:r>
            <a:r>
              <a:rPr lang="ru-RU" sz="2000" b="1" dirty="0">
                <a:latin typeface="Book Antiqua" pitchFamily="18" charset="0"/>
              </a:rPr>
              <a:t>Они выделяют целый химический букет: одно вещество привлекает мух запахом, другие убивают их. </a:t>
            </a:r>
            <a:endParaRPr lang="ru-RU" sz="2000" b="1" dirty="0" smtClean="0">
              <a:latin typeface="Book Antiqua" pitchFamily="18" charset="0"/>
            </a:endParaRPr>
          </a:p>
          <a:p>
            <a:r>
              <a:rPr lang="ru-RU" sz="2000" b="1" dirty="0" smtClean="0">
                <a:latin typeface="Book Antiqua" pitchFamily="18" charset="0"/>
              </a:rPr>
              <a:t>Человек </a:t>
            </a:r>
            <a:r>
              <a:rPr lang="ru-RU" sz="2000" b="1" dirty="0">
                <a:latin typeface="Book Antiqua" pitchFamily="18" charset="0"/>
              </a:rPr>
              <a:t>тоже не отстаёт, ведя непрестанную борьбу с мухами</a:t>
            </a:r>
            <a:r>
              <a:rPr lang="ru-RU" sz="2000" b="1" dirty="0" smtClean="0">
                <a:latin typeface="Book Antiqua" pitchFamily="18" charset="0"/>
              </a:rPr>
              <a:t>.</a:t>
            </a:r>
            <a:r>
              <a:rPr lang="ru-RU" sz="2000" b="1" dirty="0">
                <a:latin typeface="Book Antiqua" pitchFamily="18" charset="0"/>
              </a:rPr>
              <a:t> Чтобы избавиться от мух, </a:t>
            </a:r>
            <a:endParaRPr lang="ru-RU" sz="2000" b="1" dirty="0" smtClean="0">
              <a:latin typeface="Book Antiqua" pitchFamily="18" charset="0"/>
            </a:endParaRPr>
          </a:p>
          <a:p>
            <a:r>
              <a:rPr lang="ru-RU" sz="2000" b="1" dirty="0" smtClean="0">
                <a:latin typeface="Book Antiqua" pitchFamily="18" charset="0"/>
              </a:rPr>
              <a:t>советуют </a:t>
            </a:r>
            <a:r>
              <a:rPr lang="ru-RU" sz="2000" b="1" dirty="0">
                <a:latin typeface="Book Antiqua" pitchFamily="18" charset="0"/>
              </a:rPr>
              <a:t>обсадить места </a:t>
            </a:r>
            <a:endParaRPr lang="ru-RU" sz="2000" b="1" dirty="0" smtClean="0">
              <a:latin typeface="Book Antiqua" pitchFamily="18" charset="0"/>
            </a:endParaRPr>
          </a:p>
          <a:p>
            <a:r>
              <a:rPr lang="ru-RU" sz="2000" b="1" dirty="0" smtClean="0">
                <a:latin typeface="Book Antiqua" pitchFamily="18" charset="0"/>
              </a:rPr>
              <a:t>сброса </a:t>
            </a:r>
            <a:r>
              <a:rPr lang="ru-RU" sz="2000" b="1" dirty="0">
                <a:latin typeface="Book Antiqua" pitchFamily="18" charset="0"/>
              </a:rPr>
              <a:t>мусора, нечистот </a:t>
            </a:r>
            <a:endParaRPr lang="ru-RU" sz="2000" b="1" dirty="0" smtClean="0">
              <a:latin typeface="Book Antiqua" pitchFamily="18" charset="0"/>
            </a:endParaRPr>
          </a:p>
          <a:p>
            <a:r>
              <a:rPr lang="ru-RU" sz="2000" b="1" dirty="0" smtClean="0">
                <a:latin typeface="Book Antiqua" pitchFamily="18" charset="0"/>
              </a:rPr>
              <a:t>черемухой</a:t>
            </a:r>
            <a:r>
              <a:rPr lang="ru-RU" sz="2000" b="1" dirty="0">
                <a:latin typeface="Book Antiqua" pitchFamily="18" charset="0"/>
              </a:rPr>
              <a:t>. Эти </a:t>
            </a:r>
            <a:r>
              <a:rPr lang="ru-RU" sz="2000" b="1" dirty="0" smtClean="0">
                <a:latin typeface="Book Antiqua" pitchFamily="18" charset="0"/>
              </a:rPr>
              <a:t>простые</a:t>
            </a:r>
          </a:p>
          <a:p>
            <a:r>
              <a:rPr lang="ru-RU" sz="2000" b="1" dirty="0" smtClean="0">
                <a:latin typeface="Book Antiqua" pitchFamily="18" charset="0"/>
              </a:rPr>
              <a:t> </a:t>
            </a:r>
            <a:r>
              <a:rPr lang="ru-RU" sz="2000" b="1" dirty="0">
                <a:latin typeface="Book Antiqua" pitchFamily="18" charset="0"/>
              </a:rPr>
              <a:t>профилактические меры </a:t>
            </a:r>
            <a:endParaRPr lang="ru-RU" sz="2000" b="1" dirty="0" smtClean="0">
              <a:latin typeface="Book Antiqua" pitchFamily="18" charset="0"/>
            </a:endParaRPr>
          </a:p>
          <a:p>
            <a:r>
              <a:rPr lang="ru-RU" sz="2000" b="1" dirty="0" smtClean="0">
                <a:latin typeface="Book Antiqua" pitchFamily="18" charset="0"/>
              </a:rPr>
              <a:t>могут </a:t>
            </a:r>
            <a:r>
              <a:rPr lang="ru-RU" sz="2000" b="1" dirty="0">
                <a:latin typeface="Book Antiqua" pitchFamily="18" charset="0"/>
              </a:rPr>
              <a:t>дать неплохие результаты.</a:t>
            </a:r>
          </a:p>
          <a:p>
            <a:endParaRPr lang="ru-RU" sz="2000" b="1" dirty="0">
              <a:latin typeface="Book Antiqua" pitchFamily="18" charset="0"/>
            </a:endParaRPr>
          </a:p>
        </p:txBody>
      </p:sp>
      <p:pic>
        <p:nvPicPr>
          <p:cNvPr id="24578" name="Picture 2"/>
          <p:cNvPicPr>
            <a:picLocks noChangeAspect="1" noChangeArrowheads="1"/>
          </p:cNvPicPr>
          <p:nvPr/>
        </p:nvPicPr>
        <p:blipFill>
          <a:blip r:embed="rId2" cstate="print"/>
          <a:srcRect/>
          <a:stretch>
            <a:fillRect/>
          </a:stretch>
        </p:blipFill>
        <p:spPr bwMode="auto">
          <a:xfrm>
            <a:off x="5143504" y="3571876"/>
            <a:ext cx="3143272" cy="2367932"/>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cstate="print"/>
          <a:srcRect/>
          <a:stretch>
            <a:fillRect/>
          </a:stretch>
        </p:blipFill>
        <p:spPr bwMode="auto">
          <a:xfrm>
            <a:off x="500034" y="891522"/>
            <a:ext cx="4572032" cy="341378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blinds(horizontal)">
                                      <p:cBhvr>
                                        <p:cTn id="7" dur="500"/>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TotalTime>
  <Words>561</Words>
  <Application>Microsoft Office PowerPoint</Application>
  <PresentationFormat>Экран (4:3)</PresentationFormat>
  <Paragraphs>69</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Tycoon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Dacha</dc:creator>
  <cp:lastModifiedBy>Admin</cp:lastModifiedBy>
  <cp:revision>24</cp:revision>
  <dcterms:created xsi:type="dcterms:W3CDTF">2011-04-11T17:08:33Z</dcterms:created>
  <dcterms:modified xsi:type="dcterms:W3CDTF">2011-10-31T18:24:16Z</dcterms:modified>
</cp:coreProperties>
</file>