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56" r:id="rId2"/>
    <p:sldId id="264" r:id="rId3"/>
    <p:sldId id="268" r:id="rId4"/>
    <p:sldId id="269" r:id="rId5"/>
    <p:sldId id="270" r:id="rId6"/>
    <p:sldId id="281" r:id="rId7"/>
    <p:sldId id="267" r:id="rId8"/>
    <p:sldId id="266" r:id="rId9"/>
    <p:sldId id="271" r:id="rId10"/>
    <p:sldId id="259" r:id="rId11"/>
    <p:sldId id="285" r:id="rId12"/>
    <p:sldId id="272" r:id="rId13"/>
    <p:sldId id="279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CC"/>
    <a:srgbClr val="FF6699"/>
    <a:srgbClr val="99FF66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40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73801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92513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70911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187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15484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1067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2740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67845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65874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82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47465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94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436096" cy="2564904"/>
          </a:xfrm>
          <a:noFill/>
        </p:spPr>
        <p:txBody>
          <a:bodyPr>
            <a:normAutofit/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Презентация к уроку окружающего мира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в 1 классе УМК «Школа России» автор А.А Плешаков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44" y="1828800"/>
            <a:ext cx="9144000" cy="301511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200" b="1" spc="600" dirty="0" smtClean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«Как листок стал  письмом»</a:t>
            </a:r>
          </a:p>
          <a:p>
            <a:pPr algn="ctr"/>
            <a:r>
              <a:rPr lang="ru-RU" sz="3200" b="1" spc="600" dirty="0" smtClean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Хлямина С.Ж</a:t>
            </a:r>
          </a:p>
          <a:p>
            <a:pPr algn="ctr"/>
            <a:r>
              <a:rPr lang="ru-RU" sz="3200" b="1" spc="600" dirty="0" smtClean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учитель начальных классов МБОУ СОШ №18 </a:t>
            </a:r>
            <a:r>
              <a:rPr lang="ru-RU" sz="3200" b="1" spc="600" dirty="0" err="1" smtClean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г.Астрахани</a:t>
            </a:r>
            <a:endParaRPr lang="ru-RU" sz="3200" b="1" spc="600" dirty="0">
              <a:ln w="38100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818758"/>
            <a:ext cx="2619375" cy="1743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25177"/>
            <a:ext cx="2162175" cy="2114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573" y="4817301"/>
            <a:ext cx="2705100" cy="1685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858" y="4429697"/>
            <a:ext cx="2057400" cy="221932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1 из 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4057678" cy="3121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Картинка 19 из 7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000" y="5661248"/>
            <a:ext cx="4777795" cy="3424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771" y="4904010"/>
            <a:ext cx="3028950" cy="1514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446" y="1071546"/>
            <a:ext cx="2133600" cy="2143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7196" y="4675410"/>
            <a:ext cx="2628900" cy="174307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8215370" cy="2143140"/>
          </a:xfrm>
          <a:prstGeom prst="cloudCallout">
            <a:avLst>
              <a:gd name="adj1" fmla="val -21325"/>
              <a:gd name="adj2" fmla="val 15526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Представь, что твой знакомый живёт в каком-нибудь городе. Придумай поздравление ко дню его рождения. А какое поздравление ты сам хотел бы получить? На чём обычно пишут поздравления?</a:t>
            </a:r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5842" name="Picture 2" descr="Картинка 107 из 135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6124"/>
            <a:ext cx="428625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4786346" cy="3071834"/>
          </a:xfrm>
          <a:prstGeom prst="cloudCallout">
            <a:avLst>
              <a:gd name="adj1" fmla="val -14585"/>
              <a:gd name="adj2" fmla="val 8914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Несется по суше,</a:t>
            </a:r>
            <a:b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Несется по морю,</a:t>
            </a:r>
            <a:b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Летит самолетом</a:t>
            </a:r>
            <a:b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воздушном просторе.</a:t>
            </a:r>
            <a:b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вот наконец</a:t>
            </a:r>
            <a:b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Прибывает оно </a:t>
            </a:r>
            <a:b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 дальнего края, </a:t>
            </a:r>
            <a:b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Вестями полно.</a:t>
            </a:r>
            <a:r>
              <a:rPr lang="ru-RU" sz="2000" dirty="0" smtClean="0">
                <a:solidFill>
                  <a:srgbClr val="663300"/>
                </a:solidFill>
              </a:rPr>
              <a:t/>
            </a:r>
            <a:br>
              <a:rPr lang="ru-RU" sz="2000" dirty="0" smtClean="0">
                <a:solidFill>
                  <a:srgbClr val="663300"/>
                </a:solidFill>
              </a:rPr>
            </a:br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540" y="4737108"/>
            <a:ext cx="2533650" cy="1809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335" y="4737108"/>
            <a:ext cx="2390775" cy="191452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5643602" cy="2143140"/>
          </a:xfrm>
          <a:prstGeom prst="cloudCallout">
            <a:avLst>
              <a:gd name="adj1" fmla="val -22768"/>
              <a:gd name="adj2" fmla="val 14387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она — полным полна,</a:t>
            </a:r>
            <a:b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 почтальоном путь-дорогу</a:t>
            </a:r>
            <a:b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Делит вместе:</a:t>
            </a:r>
            <a:b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Носит вести</a:t>
            </a:r>
            <a:b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худеет понемногу?</a:t>
            </a:r>
            <a:b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1746" name="Picture 2" descr="Картинка 3 из 35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2857496"/>
            <a:ext cx="4320271" cy="362902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5143504" y="785794"/>
            <a:ext cx="3786214" cy="2143140"/>
          </a:xfrm>
          <a:prstGeom prst="cloudCallout">
            <a:avLst>
              <a:gd name="adj1" fmla="val 13336"/>
              <a:gd name="adj2" fmla="val 13439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 синего цвета,</a:t>
            </a:r>
            <a:b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Висим на стене.</a:t>
            </a:r>
            <a:b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много приветов</a:t>
            </a:r>
            <a:b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Храним мы в себе.</a:t>
            </a:r>
            <a:b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2770" name="Picture 2" descr="Картинка 5 из 145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86058"/>
            <a:ext cx="50768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7929618" cy="2143140"/>
          </a:xfrm>
          <a:prstGeom prst="cloudCallout">
            <a:avLst>
              <a:gd name="adj1" fmla="val -20434"/>
              <a:gd name="adj2" fmla="val 15526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 время учебы вместе с нами Муравей Вопросик научился неплохо читать и писать. И ему очень захотелось рассказать об этом своему другу Муравьишке. Но тот живет далеко, в другой стране. Как быть?</a:t>
            </a:r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714752"/>
            <a:ext cx="4932985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8501122" cy="2071702"/>
          </a:xfrm>
          <a:prstGeom prst="cloudCallout">
            <a:avLst>
              <a:gd name="adj1" fmla="val -22504"/>
              <a:gd name="adj2" fmla="val 16136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предложила Муравьишке лист бумаги. Муравей удивился: „Как же мой листок попадет к другу? Разве листок может путешествовать?“                                                               Я ответила: „Просто листок — нет. Нужно, чтобы он превратился…“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9273914" flipH="1">
            <a:off x="4991543" y="3474935"/>
            <a:ext cx="3889743" cy="22076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isometricTopUp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3435080" y="548680"/>
            <a:ext cx="4857784" cy="2714644"/>
          </a:xfrm>
          <a:prstGeom prst="cloudCallout">
            <a:avLst>
              <a:gd name="adj1" fmla="val 17221"/>
              <a:gd name="adj2" fmla="val 10371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Сбоку марка и картинка.</a:t>
            </a:r>
            <a:b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круглых штампах</a:t>
            </a:r>
            <a:b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Грудь и спинка.</a:t>
            </a:r>
            <a:b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Маленькое очень,</a:t>
            </a:r>
            <a:b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Быстрое, как птица,</a:t>
            </a:r>
            <a:b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захочешь — </a:t>
            </a:r>
            <a:b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 море умчится.</a:t>
            </a:r>
            <a:r>
              <a:rPr lang="ru-RU" sz="2000" dirty="0" smtClean="0">
                <a:solidFill>
                  <a:srgbClr val="663300"/>
                </a:solidFill>
              </a:rPr>
              <a:t/>
            </a:r>
            <a:br>
              <a:rPr lang="ru-RU" sz="2000" dirty="0" smtClean="0">
                <a:solidFill>
                  <a:srgbClr val="663300"/>
                </a:solidFill>
              </a:rPr>
            </a:br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150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pic>
        <p:nvPicPr>
          <p:cNvPr id="21510" name="Picture 6" descr="Картинка 684 из 23717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6536" y="2594582"/>
            <a:ext cx="5072098" cy="395485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812" y="4443379"/>
            <a:ext cx="2095500" cy="2190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098" y="4657691"/>
            <a:ext cx="2600325" cy="1762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105777"/>
            <a:ext cx="2543175" cy="180022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7572428" cy="1785950"/>
          </a:xfrm>
          <a:prstGeom prst="cloudCallout">
            <a:avLst>
              <a:gd name="adj1" fmla="val -14971"/>
              <a:gd name="adj2" fmla="val 18904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Когда листок станет письмом, он сможет путешествовать. Вот сегодня мы и узнаем, как путешествует письмо. А что нужно, чтобы листок стал письмом?</a:t>
            </a:r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2530" name="Picture 2" descr="Картинка 90 из 1427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84947">
            <a:off x="3838555" y="3433126"/>
            <a:ext cx="4885217" cy="2456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Картинка 34 из 3155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75758">
            <a:off x="7538128" y="3154126"/>
            <a:ext cx="975268" cy="69897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8501122" cy="2143140"/>
          </a:xfrm>
          <a:prstGeom prst="cloudCallout">
            <a:avLst>
              <a:gd name="adj1" fmla="val -21463"/>
              <a:gd name="adj2" fmla="val 15296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 верно сказали, что на письме должна быть марка. Марка — это проездной билет письма, она оплачивает его путешествие. Но марки бывают очень интересными, красивыми, и многие люди их коллекционируют.</a:t>
            </a:r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Картинка 34 из 3155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75758">
            <a:off x="4514897" y="3270542"/>
            <a:ext cx="4047373" cy="2900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642918"/>
            <a:ext cx="228601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ОТПРАВИТЕЛЬ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72264" y="6072206"/>
            <a:ext cx="1571636" cy="642942"/>
          </a:xfrm>
          <a:prstGeom prst="rect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АДРЕСАТ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5214950"/>
            <a:ext cx="985050" cy="1497008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928670"/>
            <a:ext cx="1408113" cy="2139950"/>
          </a:xfrm>
          <a:prstGeom prst="rect">
            <a:avLst/>
          </a:prstGeom>
          <a:noFill/>
        </p:spPr>
      </p:pic>
      <p:pic>
        <p:nvPicPr>
          <p:cNvPr id="7" name="Picture 2" descr="Картинка 90 из 1427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84947">
            <a:off x="1839867" y="1982063"/>
            <a:ext cx="1467634" cy="737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блако 8"/>
          <p:cNvSpPr/>
          <p:nvPr/>
        </p:nvSpPr>
        <p:spPr>
          <a:xfrm>
            <a:off x="4429124" y="857232"/>
            <a:ext cx="3643338" cy="12144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Отправитель – это тот, кто отправляет письмо.</a:t>
            </a:r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2214546" y="5500702"/>
            <a:ext cx="3643338" cy="114300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Адресат – это                   тот, кто получает письмо.</a:t>
            </a:r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91 0.05209 L 0.48629 0.44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ртинка 66 из 145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285992"/>
            <a:ext cx="4310076" cy="4189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836712"/>
            <a:ext cx="4786346" cy="1785950"/>
          </a:xfrm>
          <a:prstGeom prst="cloudCallout">
            <a:avLst>
              <a:gd name="adj1" fmla="val -14971"/>
              <a:gd name="adj2" fmla="val 18904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 стене на видном месте</a:t>
            </a:r>
            <a:b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Собирает вести вместе,</a:t>
            </a:r>
            <a:b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 потом его жильцы</a:t>
            </a:r>
            <a:b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Полетят во все концы.</a:t>
            </a:r>
            <a:b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643306" y="785794"/>
            <a:ext cx="5357850" cy="3357586"/>
          </a:xfrm>
          <a:prstGeom prst="cloudCallout">
            <a:avLst>
              <a:gd name="adj1" fmla="val -238"/>
              <a:gd name="adj2" fmla="val 7956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 этих ящиков работники почты забирают в специальных мешках все опущенные письма и отвозят их на почту для сортировки.</a:t>
            </a:r>
          </a:p>
          <a:p>
            <a:pPr algn="ctr"/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    На каждое письмо работники почты ставят штамп с датой отправления                   письма.</a:t>
            </a:r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3555" name="Picture 3" descr="Картинка 1 из 797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33983" y="1095371"/>
            <a:ext cx="4714876" cy="5595950"/>
          </a:xfrm>
          <a:prstGeom prst="rect">
            <a:avLst/>
          </a:prstGeom>
          <a:noFill/>
        </p:spPr>
      </p:pic>
      <p:pic>
        <p:nvPicPr>
          <p:cNvPr id="8" name="Picture 8" descr="http://www.newsland.ru/public/upload/news/big_pochta_rossii_1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14414" y="3714752"/>
            <a:ext cx="2361026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545</TotalTime>
  <Words>106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Karmen</vt:lpstr>
      <vt:lpstr>Tw Cen MT</vt:lpstr>
      <vt:lpstr>Tw Cen MT Condensed</vt:lpstr>
      <vt:lpstr>Wingdings 3</vt:lpstr>
      <vt:lpstr>Интеграл</vt:lpstr>
      <vt:lpstr>Презентация к уроку окружающего мира   в 1 классе УМК «Школа России» автор А.А Плешаков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Хлямина Сажида</cp:lastModifiedBy>
  <cp:revision>70</cp:revision>
  <dcterms:modified xsi:type="dcterms:W3CDTF">2014-11-30T07:52:42Z</dcterms:modified>
</cp:coreProperties>
</file>