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sldIdLst>
    <p:sldId id="257" r:id="rId3"/>
    <p:sldId id="256" r:id="rId4"/>
    <p:sldId id="259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9" r:id="rId15"/>
    <p:sldId id="270" r:id="rId16"/>
    <p:sldId id="268" r:id="rId17"/>
    <p:sldId id="273" r:id="rId18"/>
    <p:sldId id="271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41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011863"/>
            <a:ext cx="2160588" cy="539750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 algn="l">
              <a:defRPr sz="1400">
                <a:solidFill>
                  <a:srgbClr val="D7E4BD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sz="quarter" idx="19"/>
          </p:nvPr>
        </p:nvSpPr>
        <p:spPr>
          <a:xfrm>
            <a:off x="971603" y="296792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 noChangeAspect="1"/>
          </p:cNvSpPr>
          <p:nvPr>
            <p:ph type="pic" sz="quarter" idx="20"/>
          </p:nvPr>
        </p:nvSpPr>
        <p:spPr>
          <a:xfrm>
            <a:off x="4860035" y="296792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 noChangeAspect="1"/>
          </p:cNvSpPr>
          <p:nvPr>
            <p:ph type="pic" sz="quarter" idx="21"/>
          </p:nvPr>
        </p:nvSpPr>
        <p:spPr>
          <a:xfrm>
            <a:off x="971603" y="1568627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Рисунок 2"/>
          <p:cNvSpPr>
            <a:spLocks noGrp="1" noChangeAspect="1"/>
          </p:cNvSpPr>
          <p:nvPr>
            <p:ph type="pic" sz="quarter" idx="22"/>
          </p:nvPr>
        </p:nvSpPr>
        <p:spPr>
          <a:xfrm>
            <a:off x="971603" y="2864771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2"/>
          <p:cNvSpPr>
            <a:spLocks noGrp="1" noChangeAspect="1"/>
          </p:cNvSpPr>
          <p:nvPr>
            <p:ph type="pic" sz="quarter" idx="23"/>
          </p:nvPr>
        </p:nvSpPr>
        <p:spPr>
          <a:xfrm>
            <a:off x="971603" y="4160915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Рисунок 2"/>
          <p:cNvSpPr>
            <a:spLocks noGrp="1" noChangeAspect="1"/>
          </p:cNvSpPr>
          <p:nvPr>
            <p:ph type="pic" sz="quarter" idx="24"/>
          </p:nvPr>
        </p:nvSpPr>
        <p:spPr>
          <a:xfrm>
            <a:off x="2915819" y="2864771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2"/>
          <p:cNvSpPr>
            <a:spLocks noGrp="1" noChangeAspect="1"/>
          </p:cNvSpPr>
          <p:nvPr>
            <p:ph type="pic" sz="quarter" idx="25"/>
          </p:nvPr>
        </p:nvSpPr>
        <p:spPr>
          <a:xfrm>
            <a:off x="2915819" y="4160915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"/>
          <p:cNvSpPr>
            <a:spLocks noGrp="1" noChangeAspect="1"/>
          </p:cNvSpPr>
          <p:nvPr>
            <p:ph type="pic" sz="quarter" idx="26"/>
          </p:nvPr>
        </p:nvSpPr>
        <p:spPr>
          <a:xfrm>
            <a:off x="6804251" y="5457059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/>
          <p:cNvSpPr>
            <a:spLocks noGrp="1" noChangeAspect="1"/>
          </p:cNvSpPr>
          <p:nvPr>
            <p:ph type="pic" sz="quarter" idx="27"/>
          </p:nvPr>
        </p:nvSpPr>
        <p:spPr>
          <a:xfrm>
            <a:off x="2915819" y="296792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/>
          <p:cNvSpPr>
            <a:spLocks noGrp="1" noChangeAspect="1"/>
          </p:cNvSpPr>
          <p:nvPr>
            <p:ph type="pic" sz="quarter" idx="28"/>
          </p:nvPr>
        </p:nvSpPr>
        <p:spPr>
          <a:xfrm>
            <a:off x="4860035" y="4160915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Рисунок 2"/>
          <p:cNvSpPr>
            <a:spLocks noGrp="1" noChangeAspect="1"/>
          </p:cNvSpPr>
          <p:nvPr>
            <p:ph type="pic" sz="quarter" idx="29"/>
          </p:nvPr>
        </p:nvSpPr>
        <p:spPr>
          <a:xfrm>
            <a:off x="2915819" y="5457059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Рисунок 2"/>
          <p:cNvSpPr>
            <a:spLocks noGrp="1" noChangeAspect="1"/>
          </p:cNvSpPr>
          <p:nvPr>
            <p:ph type="pic" sz="quarter" idx="30"/>
          </p:nvPr>
        </p:nvSpPr>
        <p:spPr>
          <a:xfrm>
            <a:off x="971603" y="5457059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Рисунок 2"/>
          <p:cNvSpPr>
            <a:spLocks noGrp="1" noChangeAspect="1"/>
          </p:cNvSpPr>
          <p:nvPr>
            <p:ph type="pic" sz="quarter" idx="31"/>
          </p:nvPr>
        </p:nvSpPr>
        <p:spPr>
          <a:xfrm>
            <a:off x="4860035" y="5457059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Рисунок 2"/>
          <p:cNvSpPr>
            <a:spLocks noGrp="1" noChangeAspect="1"/>
          </p:cNvSpPr>
          <p:nvPr>
            <p:ph type="pic" sz="quarter" idx="32"/>
          </p:nvPr>
        </p:nvSpPr>
        <p:spPr>
          <a:xfrm>
            <a:off x="4860035" y="1568627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2"/>
          <p:cNvSpPr>
            <a:spLocks noGrp="1" noChangeAspect="1"/>
          </p:cNvSpPr>
          <p:nvPr>
            <p:ph type="pic" sz="quarter" idx="33"/>
          </p:nvPr>
        </p:nvSpPr>
        <p:spPr>
          <a:xfrm>
            <a:off x="4860035" y="2864771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Рисунок 2"/>
          <p:cNvSpPr>
            <a:spLocks noGrp="1" noChangeAspect="1"/>
          </p:cNvSpPr>
          <p:nvPr>
            <p:ph type="pic" sz="quarter" idx="35"/>
          </p:nvPr>
        </p:nvSpPr>
        <p:spPr>
          <a:xfrm>
            <a:off x="6804251" y="4160915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2" name="Рисунок 2"/>
          <p:cNvSpPr>
            <a:spLocks noGrp="1" noChangeAspect="1"/>
          </p:cNvSpPr>
          <p:nvPr>
            <p:ph type="pic" sz="quarter" idx="36"/>
          </p:nvPr>
        </p:nvSpPr>
        <p:spPr>
          <a:xfrm>
            <a:off x="6804251" y="1568627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sz="quarter" idx="37"/>
          </p:nvPr>
        </p:nvSpPr>
        <p:spPr>
          <a:xfrm>
            <a:off x="6804251" y="2864771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Рисунок 2"/>
          <p:cNvSpPr>
            <a:spLocks noGrp="1"/>
          </p:cNvSpPr>
          <p:nvPr>
            <p:ph type="pic" sz="quarter" idx="38"/>
          </p:nvPr>
        </p:nvSpPr>
        <p:spPr>
          <a:xfrm>
            <a:off x="6795370" y="314900"/>
            <a:ext cx="1544400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5" name="Рисунок 2"/>
          <p:cNvSpPr>
            <a:spLocks noGrp="1" noChangeAspect="1"/>
          </p:cNvSpPr>
          <p:nvPr>
            <p:ph type="pic" sz="quarter" idx="39"/>
          </p:nvPr>
        </p:nvSpPr>
        <p:spPr>
          <a:xfrm>
            <a:off x="2915819" y="1568627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2592000" y="252000"/>
            <a:ext cx="63000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2267745" y="5516562"/>
            <a:ext cx="6624736" cy="1152797"/>
          </a:xfrm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7200" baseline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/>
          </p:nvPr>
        </p:nvSpPr>
        <p:spPr>
          <a:xfrm>
            <a:off x="2555776" y="4868863"/>
            <a:ext cx="6337399" cy="576262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107950" y="1843956"/>
            <a:ext cx="2376488" cy="2953196"/>
          </a:xfr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1800" i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8"/>
          </p:nvPr>
        </p:nvSpPr>
        <p:spPr>
          <a:xfrm>
            <a:off x="0" y="6011863"/>
            <a:ext cx="2160588" cy="539750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 algn="l">
              <a:defRPr sz="1400">
                <a:solidFill>
                  <a:srgbClr val="D7E4BD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9"/>
          </p:nvPr>
        </p:nvSpPr>
        <p:spPr>
          <a:xfrm>
            <a:off x="-7938" y="0"/>
            <a:ext cx="2160588" cy="1619250"/>
          </a:xfrm>
        </p:spPr>
        <p:txBody>
          <a:bodyPr anchor="t"/>
          <a:lstStyle>
            <a:lvl1pPr algn="l">
              <a:defRPr sz="7200">
                <a:solidFill>
                  <a:srgbClr val="D7E4BD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н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1259632" y="548110"/>
            <a:ext cx="6661440" cy="4681090"/>
          </a:xfrm>
        </p:spPr>
        <p:txBody>
          <a:bodyPr rtlCol="0">
            <a:normAutofit/>
          </a:bodyPr>
          <a:lstStyle>
            <a:lvl1pPr marL="0" indent="0"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2267745" y="5949280"/>
            <a:ext cx="6624736" cy="720079"/>
          </a:xfrm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6000" baseline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/>
          </p:nvPr>
        </p:nvSpPr>
        <p:spPr>
          <a:xfrm>
            <a:off x="1331640" y="5373216"/>
            <a:ext cx="6552728" cy="576262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280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0" y="6011863"/>
            <a:ext cx="2160588" cy="539750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 algn="l">
              <a:defRPr sz="1400">
                <a:solidFill>
                  <a:srgbClr val="D7E4B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8"/>
          </p:nvPr>
        </p:nvSpPr>
        <p:spPr>
          <a:xfrm>
            <a:off x="-7938" y="0"/>
            <a:ext cx="2160588" cy="1619250"/>
          </a:xfrm>
        </p:spPr>
        <p:txBody>
          <a:bodyPr anchor="t"/>
          <a:lstStyle>
            <a:lvl1pPr algn="l">
              <a:defRPr sz="7200">
                <a:solidFill>
                  <a:srgbClr val="D7E4BD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4"/>
          <p:cNvSpPr>
            <a:spLocks noGrp="1"/>
          </p:cNvSpPr>
          <p:nvPr>
            <p:ph type="body" sz="quarter" idx="15"/>
          </p:nvPr>
        </p:nvSpPr>
        <p:spPr>
          <a:xfrm>
            <a:off x="467544" y="332656"/>
            <a:ext cx="6624736" cy="1152797"/>
          </a:xfrm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7200" baseline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2592000" y="252000"/>
            <a:ext cx="63000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2267745" y="5516562"/>
            <a:ext cx="6624736" cy="1152797"/>
          </a:xfrm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7200" baseline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/>
          </p:nvPr>
        </p:nvSpPr>
        <p:spPr>
          <a:xfrm>
            <a:off x="2555776" y="4868863"/>
            <a:ext cx="6337399" cy="576262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107950" y="1843956"/>
            <a:ext cx="2376488" cy="2953196"/>
          </a:xfr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1800" i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8"/>
          </p:nvPr>
        </p:nvSpPr>
        <p:spPr>
          <a:xfrm>
            <a:off x="0" y="6011863"/>
            <a:ext cx="2160588" cy="539750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 algn="l">
              <a:defRPr sz="1400">
                <a:solidFill>
                  <a:srgbClr val="D7E4BD"/>
                </a:solidFill>
              </a:defRPr>
            </a:lvl1pPr>
          </a:lstStyle>
          <a:p>
            <a:r>
              <a:rPr lang="ru-RU"/>
              <a:t>"Литература", №19/2010. ИД "Первое сентября"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9"/>
          </p:nvPr>
        </p:nvSpPr>
        <p:spPr>
          <a:xfrm>
            <a:off x="-7938" y="0"/>
            <a:ext cx="2160588" cy="1619250"/>
          </a:xfrm>
        </p:spPr>
        <p:txBody>
          <a:bodyPr anchor="t"/>
          <a:lstStyle>
            <a:lvl1pPr algn="l">
              <a:defRPr sz="9600">
                <a:solidFill>
                  <a:srgbClr val="D7E4BD"/>
                </a:solidFill>
              </a:defRPr>
            </a:lvl1pPr>
          </a:lstStyle>
          <a:p>
            <a:fld id="{AF848B1B-47DE-4019-A6D2-76DCA9EC04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_2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2592000" y="252000"/>
            <a:ext cx="3024000" cy="4320000"/>
          </a:xfrm>
        </p:spPr>
        <p:txBody>
          <a:bodyPr rtlCol="0">
            <a:normAutofit/>
          </a:bodyPr>
          <a:lstStyle>
            <a:lvl1pPr marL="0" indent="0"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2267745" y="5516562"/>
            <a:ext cx="6624736" cy="1152797"/>
          </a:xfrm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7200" baseline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/>
          </p:nvPr>
        </p:nvSpPr>
        <p:spPr>
          <a:xfrm>
            <a:off x="2555776" y="4868863"/>
            <a:ext cx="6337399" cy="576262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107950" y="1843956"/>
            <a:ext cx="2376488" cy="2953196"/>
          </a:xfr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1800" i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18"/>
          </p:nvPr>
        </p:nvSpPr>
        <p:spPr>
          <a:xfrm>
            <a:off x="5868144" y="260648"/>
            <a:ext cx="3024000" cy="4320000"/>
          </a:xfrm>
        </p:spPr>
        <p:txBody>
          <a:bodyPr rtlCol="0">
            <a:normAutofit/>
          </a:bodyPr>
          <a:lstStyle>
            <a:lvl1pPr marL="0" indent="0"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9"/>
          </p:nvPr>
        </p:nvSpPr>
        <p:spPr>
          <a:xfrm>
            <a:off x="0" y="6011863"/>
            <a:ext cx="2160588" cy="539750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 algn="l">
              <a:defRPr sz="1400">
                <a:solidFill>
                  <a:srgbClr val="D7E4BD"/>
                </a:solidFill>
              </a:defRPr>
            </a:lvl1pPr>
          </a:lstStyle>
          <a:p>
            <a:r>
              <a:rPr lang="ru-RU"/>
              <a:t>"Литература", №19/2010. ИД "Первое сентября"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20"/>
          </p:nvPr>
        </p:nvSpPr>
        <p:spPr>
          <a:xfrm>
            <a:off x="-7938" y="0"/>
            <a:ext cx="2160588" cy="1619250"/>
          </a:xfrm>
        </p:spPr>
        <p:txBody>
          <a:bodyPr anchor="t"/>
          <a:lstStyle>
            <a:lvl1pPr algn="l">
              <a:defRPr sz="9600">
                <a:solidFill>
                  <a:srgbClr val="D7E4BD"/>
                </a:solidFill>
              </a:defRPr>
            </a:lvl1pPr>
          </a:lstStyle>
          <a:p>
            <a:fld id="{7181379D-3AFC-4E3B-84B5-A1FA6822F6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ru-RU"/>
              <a:t>"Литература", №19/2010. ИД "Первое сентября"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1C982DA-2136-4D44-A51C-5E08EC09A8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.su/44963" TargetMode="External"/><Relationship Id="rId2" Type="http://schemas.openxmlformats.org/officeDocument/2006/relationships/hyperlink" Target="http://www.people.su/433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Муниципальное бюджетное общеобразовательное учреждение </a:t>
            </a:r>
          </a:p>
          <a:p>
            <a:pPr algn="ctr">
              <a:buNone/>
            </a:pPr>
            <a:r>
              <a:rPr lang="ru-RU" sz="1800" dirty="0" smtClean="0"/>
              <a:t>«Средняя общеобразовательная казачья кадетская школа села Знаменка»</a:t>
            </a:r>
          </a:p>
          <a:p>
            <a:pPr algn="ctr">
              <a:buNone/>
            </a:pPr>
            <a:r>
              <a:rPr lang="ru-RU" sz="1800" dirty="0" smtClean="0"/>
              <a:t>Нерчинский район, Забайкальский край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Презентация к уроку литературного чтения в 3 классе по теме </a:t>
            </a:r>
          </a:p>
          <a:p>
            <a:pPr algn="ctr">
              <a:buNone/>
            </a:pPr>
            <a:r>
              <a:rPr lang="ru-RU" sz="1800" dirty="0" smtClean="0"/>
              <a:t>С. Маршак «Урок вежливости»</a:t>
            </a:r>
          </a:p>
          <a:p>
            <a:pPr algn="ctr">
              <a:buNone/>
            </a:pPr>
            <a:r>
              <a:rPr lang="ru-RU" sz="1800" dirty="0" smtClean="0"/>
              <a:t>И.Пивоварова «Вежливый слон»</a:t>
            </a:r>
          </a:p>
          <a:p>
            <a:pPr algn="ctr">
              <a:buNone/>
            </a:pPr>
            <a:r>
              <a:rPr lang="ru-RU" sz="1800" dirty="0" smtClean="0"/>
              <a:t>Б. </a:t>
            </a:r>
            <a:r>
              <a:rPr lang="ru-RU" sz="1800" dirty="0" err="1" smtClean="0"/>
              <a:t>Заходер</a:t>
            </a:r>
            <a:r>
              <a:rPr lang="ru-RU" sz="1800" dirty="0" smtClean="0"/>
              <a:t> «Очень вежливый Индюк»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Составила: учитель начальных классов </a:t>
            </a:r>
          </a:p>
          <a:p>
            <a:pPr algn="ctr">
              <a:buNone/>
            </a:pPr>
            <a:r>
              <a:rPr lang="ru-RU" sz="1800" dirty="0" smtClean="0"/>
              <a:t>Хаустова Татьяна Александровна</a:t>
            </a:r>
          </a:p>
          <a:p>
            <a:pPr algn="ctr">
              <a:buNone/>
            </a:pPr>
            <a:r>
              <a:rPr lang="ru-RU" sz="1800" dirty="0" smtClean="0"/>
              <a:t>2014 год</a:t>
            </a:r>
          </a:p>
          <a:p>
            <a:pPr algn="ctr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dirty="0" smtClean="0"/>
              <a:t>Как называют  тех, кто в глаза говорит одно, а за глаза другое?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r>
              <a:rPr lang="ru-RU" sz="4400" dirty="0" smtClean="0"/>
              <a:t>Двуличные </a:t>
            </a:r>
          </a:p>
          <a:p>
            <a:r>
              <a:rPr lang="ru-RU" sz="4400" dirty="0" smtClean="0"/>
              <a:t>Неискренние </a:t>
            </a:r>
          </a:p>
          <a:p>
            <a:r>
              <a:rPr lang="ru-RU" sz="4400" dirty="0" smtClean="0"/>
              <a:t>Лживые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Б. В. </a:t>
            </a:r>
            <a:r>
              <a:rPr lang="ru-RU" dirty="0" err="1" smtClean="0"/>
              <a:t>Заходер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00200"/>
            <a:ext cx="4400552" cy="4525963"/>
          </a:xfrm>
        </p:spPr>
        <p:txBody>
          <a:bodyPr/>
          <a:lstStyle/>
          <a:p>
            <a:r>
              <a:rPr lang="ru-RU" b="1" dirty="0" smtClean="0"/>
              <a:t>русский поэт, детский писатель, переводчик, популяризатор мировой детской классики</a:t>
            </a:r>
          </a:p>
          <a:p>
            <a:endParaRPr lang="ru-RU" dirty="0"/>
          </a:p>
        </p:txBody>
      </p:sp>
      <p:pic>
        <p:nvPicPr>
          <p:cNvPr id="35842" name="Picture 2" descr="Борис Владимирович Заходер Собрание сочинений (30 произведений, включая переводы) Скачать журн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929058" cy="5067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sz="5400" dirty="0" smtClean="0"/>
              <a:t>«Очень вежливый Индюк» </a:t>
            </a:r>
            <a:endParaRPr lang="ru-RU" sz="5400" dirty="0"/>
          </a:p>
        </p:txBody>
      </p:sp>
      <p:pic>
        <p:nvPicPr>
          <p:cNvPr id="41986" name="Picture 2" descr="http://img0.liveinternet.ru/images/attach/c/1/62/822/62822220_indjuk300x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26"/>
            <a:ext cx="548944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443914" cy="1143000"/>
          </a:xfrm>
        </p:spPr>
        <p:txBody>
          <a:bodyPr/>
          <a:lstStyle/>
          <a:p>
            <a:r>
              <a:rPr lang="ru-RU" sz="4800" dirty="0" smtClean="0"/>
              <a:t>Как вы можете объяснить запись   под названием стихотворения </a:t>
            </a:r>
            <a:br>
              <a:rPr lang="ru-RU" sz="48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786190"/>
            <a:ext cx="8080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 smtClean="0"/>
              <a:t>Из творчества Я. </a:t>
            </a:r>
            <a:r>
              <a:rPr lang="ru-RU" sz="5400" i="1" dirty="0" err="1" smtClean="0"/>
              <a:t>Бжехвы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sz="4000" b="1" dirty="0" smtClean="0"/>
              <a:t> Ян </a:t>
            </a:r>
            <a:r>
              <a:rPr lang="ru-RU" sz="4000" b="1" dirty="0" err="1" smtClean="0"/>
              <a:t>Бжехва</a:t>
            </a:r>
            <a:r>
              <a:rPr lang="ru-RU" sz="4000" b="1" dirty="0" smtClean="0"/>
              <a:t> (1900-1966) польский поэт, писатель, переводчик</a:t>
            </a:r>
            <a:br>
              <a:rPr lang="ru-RU" sz="40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600200"/>
            <a:ext cx="5043494" cy="4525963"/>
          </a:xfrm>
        </p:spPr>
        <p:txBody>
          <a:bodyPr/>
          <a:lstStyle/>
          <a:p>
            <a:r>
              <a:rPr lang="ru-RU" dirty="0" smtClean="0"/>
              <a:t>Ян </a:t>
            </a:r>
            <a:r>
              <a:rPr lang="ru-RU" dirty="0" err="1" smtClean="0"/>
              <a:t>Бжехва</a:t>
            </a:r>
            <a:r>
              <a:rPr lang="ru-RU" dirty="0" smtClean="0"/>
              <a:t> писал стихи, песни, а также сказки, фантастические повести и басни. </a:t>
            </a:r>
            <a:r>
              <a:rPr lang="ru-RU" dirty="0" err="1" smtClean="0"/>
              <a:t>Бжехва</a:t>
            </a:r>
            <a:r>
              <a:rPr lang="ru-RU" dirty="0" smtClean="0"/>
              <a:t> также переводил на польский язык таких классиков русской литературы, как </a:t>
            </a:r>
            <a:r>
              <a:rPr lang="ru-RU" u="sng" dirty="0" smtClean="0">
                <a:hlinkClick r:id="rId2" action="ppaction://hlinkfile" tooltip="Пушкин, Александр Сергеевич"/>
              </a:rPr>
              <a:t>Пушкин</a:t>
            </a:r>
            <a:r>
              <a:rPr lang="ru-RU" dirty="0" smtClean="0"/>
              <a:t>, Чехов, </a:t>
            </a:r>
            <a:r>
              <a:rPr lang="ru-RU" dirty="0" smtClean="0">
                <a:hlinkClick r:id="rId3" action="ppaction://hlinkfile" tooltip="Ильф и Петров"/>
              </a:rPr>
              <a:t>Ильф и Петров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7890" name="Picture 2" descr="Ян Бжех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3799560" cy="5072412"/>
          </a:xfrm>
          <a:prstGeom prst="rect">
            <a:avLst/>
          </a:prstGeom>
          <a:noFill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500174"/>
            <a:ext cx="4397419" cy="508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похожи персонажи двух последних произведений?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http://osemye.com/wp-content/uploads/2012/06/phpFkIIVY_turkey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6981" y="3214662"/>
            <a:ext cx="4747019" cy="3643338"/>
          </a:xfrm>
          <a:prstGeom prst="rect">
            <a:avLst/>
          </a:prstGeom>
          <a:noFill/>
        </p:spPr>
      </p:pic>
      <p:pic>
        <p:nvPicPr>
          <p:cNvPr id="6" name="Picture 4" descr="Anna-mari Elston - Блог - Страница 4 - Привет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1571612"/>
            <a:ext cx="5250263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чем различие между ними?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  </a:t>
            </a:r>
            <a:r>
              <a:rPr lang="ru-RU" sz="4000" b="1" dirty="0" smtClean="0"/>
              <a:t>Ослик</a:t>
            </a:r>
            <a:r>
              <a:rPr lang="ru-RU" sz="4000" dirty="0" smtClean="0"/>
              <a:t> внешне любезен, а за глаза всех обзывает, то есть он неискренний.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643314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Индюк</a:t>
            </a:r>
            <a:r>
              <a:rPr lang="ru-RU" sz="4000" dirty="0" smtClean="0"/>
              <a:t> всем хамит в глаза, сам того не замечая.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ИРОНИЯ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Как называется авторское насмешливое отношение к персонажу, основанное на тонкой, скрытой насмешке?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b="1" dirty="0" smtClean="0"/>
              <a:t>Самуил Маршак</a:t>
            </a:r>
            <a:br>
              <a:rPr lang="ru-RU" b="1" dirty="0" smtClean="0"/>
            </a:br>
            <a:r>
              <a:rPr lang="ru-RU" b="1" u="sng" dirty="0" smtClean="0"/>
              <a:t>Ежели вы вежливы</a:t>
            </a:r>
            <a:br>
              <a:rPr lang="ru-RU" b="1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Ежели вы Вежливы </a:t>
            </a:r>
          </a:p>
          <a:p>
            <a:pPr>
              <a:buNone/>
            </a:pPr>
            <a:r>
              <a:rPr lang="ru-RU" dirty="0" smtClean="0"/>
              <a:t>И к совести</a:t>
            </a:r>
          </a:p>
          <a:p>
            <a:pPr>
              <a:buNone/>
            </a:pPr>
            <a:r>
              <a:rPr lang="ru-RU" dirty="0" smtClean="0"/>
              <a:t>Не глухи, </a:t>
            </a:r>
          </a:p>
          <a:p>
            <a:pPr>
              <a:buNone/>
            </a:pPr>
            <a:r>
              <a:rPr lang="ru-RU" dirty="0" smtClean="0"/>
              <a:t>Вы место </a:t>
            </a:r>
          </a:p>
          <a:p>
            <a:pPr>
              <a:buNone/>
            </a:pPr>
            <a:r>
              <a:rPr lang="ru-RU" dirty="0" smtClean="0"/>
              <a:t>Без протеста </a:t>
            </a:r>
          </a:p>
          <a:p>
            <a:pPr>
              <a:buNone/>
            </a:pPr>
            <a:r>
              <a:rPr lang="ru-RU" dirty="0" smtClean="0"/>
              <a:t>Уступите</a:t>
            </a:r>
          </a:p>
          <a:p>
            <a:pPr>
              <a:buNone/>
            </a:pPr>
            <a:r>
              <a:rPr lang="ru-RU" dirty="0" smtClean="0"/>
              <a:t> Старухе.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00066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/>
              <a:t>Ежели вы </a:t>
            </a:r>
          </a:p>
          <a:p>
            <a:pPr>
              <a:buNone/>
            </a:pPr>
            <a:r>
              <a:rPr lang="ru-RU" sz="4000" dirty="0" smtClean="0"/>
              <a:t>Вежливы </a:t>
            </a:r>
          </a:p>
          <a:p>
            <a:pPr>
              <a:buNone/>
            </a:pPr>
            <a:r>
              <a:rPr lang="ru-RU" sz="4000" dirty="0" smtClean="0"/>
              <a:t>В душе, а не для виду, </a:t>
            </a:r>
          </a:p>
          <a:p>
            <a:pPr>
              <a:buNone/>
            </a:pPr>
            <a:r>
              <a:rPr lang="ru-RU" sz="4000" dirty="0" smtClean="0"/>
              <a:t>В троллейбус </a:t>
            </a:r>
          </a:p>
          <a:p>
            <a:pPr>
              <a:buNone/>
            </a:pPr>
            <a:r>
              <a:rPr lang="ru-RU" sz="4000" dirty="0" smtClean="0"/>
              <a:t>Вы поможете </a:t>
            </a:r>
          </a:p>
          <a:p>
            <a:pPr>
              <a:buNone/>
            </a:pPr>
            <a:r>
              <a:rPr lang="ru-RU" sz="4000" dirty="0" smtClean="0"/>
              <a:t>Взобраться </a:t>
            </a:r>
          </a:p>
          <a:p>
            <a:pPr>
              <a:buNone/>
            </a:pPr>
            <a:r>
              <a:rPr lang="ru-RU" sz="4000" dirty="0" smtClean="0"/>
              <a:t>Инвалиду.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8058152" cy="1470025"/>
          </a:xfrm>
        </p:spPr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</a:rPr>
              <a:t>«ЕЖЕЛИ ВЫ ВЕЖЛИВЫ…»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35756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Прочитайте название  новой темы и выскажите предположения о содержании произведений, находящихся в этом разделе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И ежели вы</a:t>
            </a:r>
          </a:p>
          <a:p>
            <a:pPr>
              <a:buNone/>
            </a:pPr>
            <a:r>
              <a:rPr lang="ru-RU" sz="4000" dirty="0" smtClean="0"/>
              <a:t>Вежливы, </a:t>
            </a:r>
          </a:p>
          <a:p>
            <a:pPr>
              <a:buNone/>
            </a:pPr>
            <a:r>
              <a:rPr lang="ru-RU" sz="4000" dirty="0" smtClean="0"/>
              <a:t>То, сидя на уроке,</a:t>
            </a:r>
          </a:p>
          <a:p>
            <a:pPr>
              <a:buNone/>
            </a:pPr>
            <a:r>
              <a:rPr lang="ru-RU" sz="4000" dirty="0" smtClean="0"/>
              <a:t>Не будете </a:t>
            </a:r>
          </a:p>
          <a:p>
            <a:pPr>
              <a:buNone/>
            </a:pPr>
            <a:r>
              <a:rPr lang="ru-RU" sz="4000" dirty="0" smtClean="0"/>
              <a:t>С товарищем </a:t>
            </a:r>
          </a:p>
          <a:p>
            <a:pPr>
              <a:buNone/>
            </a:pPr>
            <a:r>
              <a:rPr lang="ru-RU" sz="4000" dirty="0" smtClean="0"/>
              <a:t>Трещать, как две сороки.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 ежели вы</a:t>
            </a:r>
          </a:p>
          <a:p>
            <a:pPr>
              <a:buNone/>
            </a:pPr>
            <a:r>
              <a:rPr lang="ru-RU" dirty="0" smtClean="0"/>
              <a:t>Вежливы, </a:t>
            </a:r>
          </a:p>
          <a:p>
            <a:pPr>
              <a:buNone/>
            </a:pPr>
            <a:r>
              <a:rPr lang="ru-RU" dirty="0" smtClean="0"/>
              <a:t>Поможете </a:t>
            </a:r>
          </a:p>
          <a:p>
            <a:pPr>
              <a:buNone/>
            </a:pPr>
            <a:r>
              <a:rPr lang="ru-RU" dirty="0" smtClean="0"/>
              <a:t>Вы маме</a:t>
            </a:r>
          </a:p>
          <a:p>
            <a:pPr>
              <a:buNone/>
            </a:pPr>
            <a:r>
              <a:rPr lang="ru-RU" dirty="0" smtClean="0"/>
              <a:t>И помощь ей предложите</a:t>
            </a:r>
          </a:p>
          <a:p>
            <a:pPr>
              <a:buNone/>
            </a:pPr>
            <a:r>
              <a:rPr lang="ru-RU" dirty="0" smtClean="0"/>
              <a:t>Без просьбы – </a:t>
            </a:r>
          </a:p>
          <a:p>
            <a:pPr>
              <a:buNone/>
            </a:pPr>
            <a:r>
              <a:rPr lang="ru-RU" dirty="0" smtClean="0"/>
              <a:t>То есть сами.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И ежели вы</a:t>
            </a:r>
          </a:p>
          <a:p>
            <a:pPr>
              <a:buNone/>
            </a:pPr>
            <a:r>
              <a:rPr lang="ru-RU" sz="4000" dirty="0" smtClean="0"/>
              <a:t>Вежливы,</a:t>
            </a:r>
          </a:p>
          <a:p>
            <a:pPr>
              <a:buNone/>
            </a:pPr>
            <a:r>
              <a:rPr lang="ru-RU" sz="4000" dirty="0" smtClean="0"/>
              <a:t>То в разговоре с тетей,</a:t>
            </a:r>
          </a:p>
          <a:p>
            <a:pPr>
              <a:buNone/>
            </a:pPr>
            <a:r>
              <a:rPr lang="ru-RU" sz="4000" dirty="0" smtClean="0"/>
              <a:t>И с дедушкой,</a:t>
            </a:r>
          </a:p>
          <a:p>
            <a:pPr>
              <a:buNone/>
            </a:pPr>
            <a:r>
              <a:rPr lang="ru-RU" sz="4000" dirty="0" smtClean="0"/>
              <a:t>И с бабушкой</a:t>
            </a:r>
          </a:p>
          <a:p>
            <a:pPr>
              <a:buNone/>
            </a:pPr>
            <a:r>
              <a:rPr lang="ru-RU" sz="4000" dirty="0" smtClean="0"/>
              <a:t>Вы их не перебьете.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И ежели вы</a:t>
            </a:r>
          </a:p>
          <a:p>
            <a:pPr>
              <a:buNone/>
            </a:pPr>
            <a:r>
              <a:rPr lang="ru-RU" sz="4000" dirty="0" smtClean="0"/>
              <a:t>Вежливы, -</a:t>
            </a:r>
          </a:p>
          <a:p>
            <a:pPr>
              <a:buNone/>
            </a:pPr>
            <a:r>
              <a:rPr lang="ru-RU" sz="4000" dirty="0" smtClean="0"/>
              <a:t>Тому, кто послабее,</a:t>
            </a:r>
          </a:p>
          <a:p>
            <a:pPr>
              <a:buNone/>
            </a:pPr>
            <a:r>
              <a:rPr lang="ru-RU" sz="4000" dirty="0" smtClean="0"/>
              <a:t>Вы будете защитником,</a:t>
            </a:r>
          </a:p>
          <a:p>
            <a:pPr>
              <a:buNone/>
            </a:pPr>
            <a:r>
              <a:rPr lang="ru-RU" sz="4000" dirty="0" smtClean="0"/>
              <a:t>Пред сильным не робея.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na-mari Elston - Блог - Страница 4 - Привет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01085">
            <a:off x="288463" y="1293910"/>
            <a:ext cx="3511980" cy="2914944"/>
          </a:xfrm>
          <a:prstGeom prst="rect">
            <a:avLst/>
          </a:prstGeom>
          <a:noFill/>
        </p:spPr>
      </p:pic>
      <p:pic>
        <p:nvPicPr>
          <p:cNvPr id="6" name="Picture 4" descr="http://osemye.com/wp-content/uploads/2012/06/phpFkIIVY_turkey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5853">
            <a:off x="4917856" y="1171159"/>
            <a:ext cx="3532605" cy="27112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«ЕЖЕЛИ ВЫ ВЕЖЛИВЫ 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Маршак. Урок вежливости купите книгу с доставкой курьером по Киеву, Донецку и почтой по Украи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000504"/>
            <a:ext cx="3286148" cy="4358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Будьте вежливы всегда. - Наталья Юрьевна Ахметш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071546"/>
            <a:ext cx="3286148" cy="4785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572008"/>
            <a:ext cx="3028944" cy="2071702"/>
          </a:xfrm>
        </p:spPr>
        <p:txBody>
          <a:bodyPr/>
          <a:lstStyle/>
          <a:p>
            <a:r>
              <a:rPr lang="ru-RU" dirty="0" smtClean="0"/>
              <a:t>Самуил Яковлевич</a:t>
            </a:r>
            <a:br>
              <a:rPr lang="ru-RU" dirty="0" smtClean="0"/>
            </a:br>
            <a:r>
              <a:rPr lang="ru-RU" dirty="0" smtClean="0"/>
              <a:t>Маршак</a:t>
            </a:r>
            <a:br>
              <a:rPr lang="ru-RU" dirty="0" smtClean="0"/>
            </a:br>
            <a:r>
              <a:rPr lang="ru-RU" sz="4000" dirty="0" smtClean="0"/>
              <a:t>1887 - 1964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28604"/>
            <a:ext cx="5929354" cy="607223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Родился  в Воронеже в небогатой еврейской семье. Отец, Яков </a:t>
            </a:r>
            <a:r>
              <a:rPr lang="ru-RU" sz="2800" dirty="0" err="1" smtClean="0">
                <a:solidFill>
                  <a:schemeClr val="tx1"/>
                </a:solidFill>
              </a:rPr>
              <a:t>Миронович</a:t>
            </a:r>
            <a:r>
              <a:rPr lang="ru-RU" sz="2800" dirty="0" smtClean="0">
                <a:solidFill>
                  <a:schemeClr val="tx1"/>
                </a:solidFill>
              </a:rPr>
              <a:t> работал мастером на мыловаренном заводе, был талантливым изобретателем, воспитывал в детях стремление и интерес к знаниям, миру, людям. Мать, Евгения Борисовна </a:t>
            </a:r>
            <a:r>
              <a:rPr lang="ru-RU" sz="2800" dirty="0" err="1" smtClean="0">
                <a:solidFill>
                  <a:schemeClr val="tx1"/>
                </a:solidFill>
              </a:rPr>
              <a:t>Гительсон</a:t>
            </a:r>
            <a:r>
              <a:rPr lang="ru-RU" sz="2800" dirty="0" smtClean="0">
                <a:solidFill>
                  <a:schemeClr val="tx1"/>
                </a:solidFill>
              </a:rPr>
              <a:t> — была домохозяйкой. Семья Маршака была большая и дружная. Родители старались вырастить детей образованными и трудолюбивыми.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7650" name="Picture 2" descr="&quot;Я думал, чувствовал, я жил &quot; - Докуме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152"/>
            <a:ext cx="271464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Среди драматургических сочинений Маршака особой популярностью пользуются пьесы-сказки</a:t>
            </a:r>
          </a:p>
          <a:p>
            <a:r>
              <a:rPr lang="ru-RU" dirty="0" smtClean="0"/>
              <a:t> "Двенадцать месяцев", </a:t>
            </a:r>
          </a:p>
          <a:p>
            <a:r>
              <a:rPr lang="ru-RU" dirty="0" smtClean="0"/>
              <a:t>"Умные вещи", </a:t>
            </a:r>
          </a:p>
          <a:p>
            <a:r>
              <a:rPr lang="ru-RU" dirty="0" smtClean="0"/>
              <a:t>"Кошкин дом".</a:t>
            </a:r>
            <a:endParaRPr lang="ru-RU" dirty="0"/>
          </a:p>
        </p:txBody>
      </p:sp>
      <p:pic>
        <p:nvPicPr>
          <p:cNvPr id="29698" name="Picture 2" descr="Самуил Маршак - Двенадцать месяцев Георгиевская А., Морэс Е., Баталова З., Бендина В., Гаррель С. и др., 1973, литература для 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6205391" cy="6357982"/>
          </a:xfrm>
          <a:prstGeom prst="rect">
            <a:avLst/>
          </a:prstGeom>
          <a:noFill/>
        </p:spPr>
      </p:pic>
      <p:pic>
        <p:nvPicPr>
          <p:cNvPr id="29700" name="Picture 4" descr="Книга &quot;Кошкин дом&quot; С. Маршак - купить книгу ISBN 978-5-17-081224-0 с доставкой по почте в интернет-магазине OZON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4962322" cy="6500858"/>
          </a:xfrm>
          <a:prstGeom prst="rect">
            <a:avLst/>
          </a:prstGeom>
          <a:noFill/>
        </p:spPr>
      </p:pic>
      <p:pic>
        <p:nvPicPr>
          <p:cNvPr id="29702" name="Picture 6" descr="Умные вещи. Скачать бесплатно Детям. Аудио книги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57166"/>
            <a:ext cx="6110302" cy="6110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Имя автора: Самуил Фамилия автора: Маршак Название книги: Вот какой - 27 Февраля 2014 - Blog - Mobilech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52"/>
            <a:ext cx="5715000" cy="3238501"/>
          </a:xfrm>
          <a:prstGeom prst="rect">
            <a:avLst/>
          </a:prstGeom>
          <a:noFill/>
        </p:spPr>
      </p:pic>
      <p:pic>
        <p:nvPicPr>
          <p:cNvPr id="12294" name="Picture 6" descr="Поиск книги: Бездельник светоф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10526">
            <a:off x="1139618" y="1627716"/>
            <a:ext cx="2924533" cy="4572008"/>
          </a:xfrm>
          <a:prstGeom prst="rect">
            <a:avLst/>
          </a:prstGeom>
          <a:noFill/>
        </p:spPr>
      </p:pic>
      <p:pic>
        <p:nvPicPr>
          <p:cNvPr id="12296" name="Picture 8" descr="Платье Axara купить недорого - Интернет провайдер - EVIT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95171">
            <a:off x="4929190" y="1833574"/>
            <a:ext cx="3854453" cy="5024426"/>
          </a:xfrm>
          <a:prstGeom prst="rect">
            <a:avLst/>
          </a:prstGeom>
          <a:noFill/>
        </p:spPr>
      </p:pic>
      <p:pic>
        <p:nvPicPr>
          <p:cNvPr id="12298" name="Picture 10" descr="Книготорговая группа &quot;ПродаЛитЪ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500042"/>
            <a:ext cx="5238750" cy="3571875"/>
          </a:xfrm>
          <a:prstGeom prst="rect">
            <a:avLst/>
          </a:prstGeom>
          <a:noFill/>
        </p:spPr>
      </p:pic>
      <p:pic>
        <p:nvPicPr>
          <p:cNvPr id="9" name="Picture 4" descr="Самуил Маршак.Сборник произведений - Скачать книгу бесплатн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7646"/>
            <a:ext cx="6810354" cy="681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Маршак урок вежливости Урок вежливости Красочно иллюстрированное издание маленького формата с поучительным стихотворением Самуи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0224" y="428604"/>
            <a:ext cx="4910362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«совал куда не надо нос» -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571744"/>
            <a:ext cx="8688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назойливо вмешиваться во что-нибудь </a:t>
            </a:r>
            <a:endParaRPr lang="ru-RU" sz="4000" dirty="0"/>
          </a:p>
        </p:txBody>
      </p:sp>
      <p:pic>
        <p:nvPicPr>
          <p:cNvPr id="32770" name="Picture 2" descr="Куда животные засовывают свои бестолковые головы. Комментарии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357562"/>
            <a:ext cx="6667500" cy="443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443914" cy="1143000"/>
          </a:xfrm>
        </p:spPr>
        <p:txBody>
          <a:bodyPr/>
          <a:lstStyle/>
          <a:p>
            <a:r>
              <a:rPr lang="ru-RU" sz="4000" dirty="0" smtClean="0"/>
              <a:t>Похож ли на медвежонка ослик, герой стихотворения </a:t>
            </a:r>
            <a:br>
              <a:rPr lang="ru-RU" sz="4000" dirty="0" smtClean="0"/>
            </a:br>
            <a:r>
              <a:rPr lang="ru-RU" sz="4000" dirty="0" smtClean="0"/>
              <a:t>И.Пивоваровой «Вежливый ослик»?</a:t>
            </a:r>
            <a:endParaRPr lang="ru-RU" sz="4000" dirty="0"/>
          </a:p>
        </p:txBody>
      </p:sp>
      <p:pic>
        <p:nvPicPr>
          <p:cNvPr id="31746" name="Picture 2" descr="Маршак. Урок вежливости купите книгу с доставкой курьером по Киеву, Донецку и почтой по Украи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3590925" cy="4762500"/>
          </a:xfrm>
          <a:prstGeom prst="rect">
            <a:avLst/>
          </a:prstGeom>
          <a:noFill/>
        </p:spPr>
      </p:pic>
      <p:pic>
        <p:nvPicPr>
          <p:cNvPr id="31748" name="Picture 4" descr="Anna-mari Elston - Блог - Страница 4 - Привет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0157" y="2571744"/>
            <a:ext cx="4733843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85728"/>
            <a:ext cx="4543428" cy="5840435"/>
          </a:xfrm>
        </p:spPr>
        <p:txBody>
          <a:bodyPr/>
          <a:lstStyle/>
          <a:p>
            <a:pPr algn="ctr"/>
            <a:r>
              <a:rPr lang="ru-RU" sz="4800" dirty="0" smtClean="0"/>
              <a:t>Почему поэтесса озаглавила свое стихотворение именно так?</a:t>
            </a:r>
            <a:endParaRPr lang="ru-RU" sz="4800" dirty="0"/>
          </a:p>
        </p:txBody>
      </p:sp>
      <p:pic>
        <p:nvPicPr>
          <p:cNvPr id="33794" name="Picture 2" descr="Алтайский дом литераторов Журнал &quot;Желтая гусениц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429156" cy="571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2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ub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ub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ub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1335</TotalTime>
  <Words>404</Words>
  <PresentationFormat>Экран (4:3)</PresentationFormat>
  <Paragraphs>83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Тема12</vt:lpstr>
      <vt:lpstr>1_Dubr</vt:lpstr>
      <vt:lpstr>Слайд 1</vt:lpstr>
      <vt:lpstr>«ЕЖЕЛИ ВЫ ВЕЖЛИВЫ…»</vt:lpstr>
      <vt:lpstr>Самуил Яковлевич Маршак 1887 - 1964 </vt:lpstr>
      <vt:lpstr>Слайд 4</vt:lpstr>
      <vt:lpstr>Слайд 5</vt:lpstr>
      <vt:lpstr>Слайд 6</vt:lpstr>
      <vt:lpstr>Слайд 7</vt:lpstr>
      <vt:lpstr>Похож ли на медвежонка ослик, герой стихотворения  И.Пивоваровой «Вежливый ослик»?</vt:lpstr>
      <vt:lpstr>Слайд 9</vt:lpstr>
      <vt:lpstr>Как называют  тех, кто в глаза говорит одно, а за глаза другое? </vt:lpstr>
      <vt:lpstr>Б. В. Заходер</vt:lpstr>
      <vt:lpstr>«Очень вежливый Индюк» </vt:lpstr>
      <vt:lpstr>Как вы можете объяснить запись   под названием стихотворения   </vt:lpstr>
      <vt:lpstr> Ян Бжехва (1900-1966) польский поэт, писатель, переводчик </vt:lpstr>
      <vt:lpstr>Чем похожи персонажи двух последних произведений?</vt:lpstr>
      <vt:lpstr>В чем различие между ними?</vt:lpstr>
      <vt:lpstr>ИРОНИЯ</vt:lpstr>
      <vt:lpstr>Самуил Маршак Ежели вы вежливы </vt:lpstr>
      <vt:lpstr>Слайд 19</vt:lpstr>
      <vt:lpstr>Слайд 20</vt:lpstr>
      <vt:lpstr>Слайд 21</vt:lpstr>
      <vt:lpstr>Слайд 22</vt:lpstr>
      <vt:lpstr>Слайд 23</vt:lpstr>
      <vt:lpstr>«ЕЖЕЛИ ВЫ ВЕЖЛИВЫ …»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Хаустова</cp:lastModifiedBy>
  <cp:revision>51</cp:revision>
  <dcterms:created xsi:type="dcterms:W3CDTF">2014-11-23T01:05:36Z</dcterms:created>
  <dcterms:modified xsi:type="dcterms:W3CDTF">2014-11-24T23:13:22Z</dcterms:modified>
</cp:coreProperties>
</file>