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3" r:id="rId32"/>
    <p:sldId id="288" r:id="rId33"/>
    <p:sldId id="289" r:id="rId34"/>
    <p:sldId id="290" r:id="rId35"/>
    <p:sldId id="287" r:id="rId36"/>
  </p:sldIdLst>
  <p:sldSz cx="9144000" cy="6858000" type="screen4x3"/>
  <p:notesSz cx="6858000" cy="9144000"/>
  <p:custDataLst>
    <p:tags r:id="rId37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A8896-64E1-4547-8D36-F2234778E51D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31E36-FEBB-491D-AB20-37392861FA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6EBF3-1963-4DFB-A09E-695668A73F73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85BC7-B5B7-4EEE-8317-D6CA67B1D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AFA17-C550-4A7B-AAC7-1351EF0B7D14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DE8A-0AE9-4182-AE79-648B4AD60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AF387-1950-44A1-925F-8738132BB137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26AE9-4CED-4DAD-A105-504C8B2B3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12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11" Type="http://schemas.openxmlformats.org/officeDocument/2006/relationships/image" Target="../media/image6.jpeg"/><Relationship Id="rId5" Type="http://schemas.openxmlformats.org/officeDocument/2006/relationships/theme" Target="../theme/theme1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0B2CEE-0856-48C3-8E5B-AE8D6081EBF4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271D35-8383-4A80-893C-CE587F35F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Рисунок 6" descr="Изображение 092.jp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 rot="1431967">
            <a:off x="8056198" y="90735"/>
            <a:ext cx="865829" cy="1645075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Рисунок 7" descr="Изображение 097.jp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 rot="20160197">
            <a:off x="133183" y="176538"/>
            <a:ext cx="1055032" cy="879193"/>
          </a:xfrm>
          <a:prstGeom prst="snipRound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Рисунок 8" descr="Изображение 096.jp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 rot="1365901">
            <a:off x="7848393" y="1776171"/>
            <a:ext cx="1323787" cy="1323787"/>
          </a:xfrm>
          <a:prstGeom prst="diamond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Рисунок 9" descr="Изображение 093.jp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499600" y="5857892"/>
            <a:ext cx="1644400" cy="822200"/>
          </a:xfrm>
          <a:prstGeom prst="roundRect">
            <a:avLst/>
          </a:prstGeom>
          <a:ln>
            <a:solidFill>
              <a:schemeClr val="accent1"/>
            </a:solidFill>
          </a:ln>
        </p:spPr>
      </p:pic>
      <p:pic>
        <p:nvPicPr>
          <p:cNvPr id="11" name="Рисунок 10" descr="Изображение 091.jp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142844" y="5857892"/>
            <a:ext cx="1503804" cy="834920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12" name="Рисунок 11" descr="Изображение 090.jp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1928802"/>
            <a:ext cx="1590102" cy="945466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13" name="Рисунок 12" descr="Изображение 088.jpg"/>
          <p:cNvPicPr>
            <a:picLocks noChangeAspect="1"/>
          </p:cNvPicPr>
          <p:nvPr userDrawn="1"/>
        </p:nvPicPr>
        <p:blipFill>
          <a:blip r:embed="rId12"/>
          <a:srcRect l="29655"/>
          <a:stretch>
            <a:fillRect/>
          </a:stretch>
        </p:blipFill>
        <p:spPr>
          <a:xfrm>
            <a:off x="0" y="3786190"/>
            <a:ext cx="1214446" cy="959116"/>
          </a:xfrm>
          <a:prstGeom prst="hexagon">
            <a:avLst/>
          </a:prstGeom>
          <a:ln>
            <a:solidFill>
              <a:schemeClr val="accent1"/>
            </a:solidFill>
          </a:ln>
        </p:spPr>
      </p:pic>
      <p:pic>
        <p:nvPicPr>
          <p:cNvPr id="1038" name="Рисунок 13" descr="Изображение 087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56550" y="3643313"/>
            <a:ext cx="118745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Блок-схема: документ 14"/>
          <p:cNvSpPr/>
          <p:nvPr userDrawn="1"/>
        </p:nvSpPr>
        <p:spPr>
          <a:xfrm rot="10800000">
            <a:off x="1000125" y="214313"/>
            <a:ext cx="7358063" cy="6286500"/>
          </a:xfrm>
          <a:prstGeom prst="flowChartDocumen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25.xml"/><Relationship Id="rId18" Type="http://schemas.openxmlformats.org/officeDocument/2006/relationships/slide" Target="slide19.xml"/><Relationship Id="rId3" Type="http://schemas.openxmlformats.org/officeDocument/2006/relationships/slide" Target="slide12.xml"/><Relationship Id="rId21" Type="http://schemas.openxmlformats.org/officeDocument/2006/relationships/slide" Target="slide18.xml"/><Relationship Id="rId7" Type="http://schemas.openxmlformats.org/officeDocument/2006/relationships/slide" Target="slide22.xml"/><Relationship Id="rId12" Type="http://schemas.openxmlformats.org/officeDocument/2006/relationships/slide" Target="slide17.xml"/><Relationship Id="rId17" Type="http://schemas.openxmlformats.org/officeDocument/2006/relationships/slide" Target="slide11.xml"/><Relationship Id="rId25" Type="http://schemas.openxmlformats.org/officeDocument/2006/relationships/slide" Target="slide23.xml"/><Relationship Id="rId2" Type="http://schemas.openxmlformats.org/officeDocument/2006/relationships/slide" Target="slide4.xml"/><Relationship Id="rId16" Type="http://schemas.openxmlformats.org/officeDocument/2006/relationships/slide" Target="slide24.xml"/><Relationship Id="rId20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11" Type="http://schemas.openxmlformats.org/officeDocument/2006/relationships/slide" Target="slide9.xml"/><Relationship Id="rId24" Type="http://schemas.openxmlformats.org/officeDocument/2006/relationships/slide" Target="slide1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7.xml"/><Relationship Id="rId10" Type="http://schemas.openxmlformats.org/officeDocument/2006/relationships/slide" Target="slide21.xml"/><Relationship Id="rId19" Type="http://schemas.openxmlformats.org/officeDocument/2006/relationships/slide" Target="slide27.xml"/><Relationship Id="rId4" Type="http://schemas.openxmlformats.org/officeDocument/2006/relationships/slide" Target="slide20.xml"/><Relationship Id="rId9" Type="http://schemas.openxmlformats.org/officeDocument/2006/relationships/slide" Target="slide13.xml"/><Relationship Id="rId14" Type="http://schemas.openxmlformats.org/officeDocument/2006/relationships/slide" Target="slide8.xml"/><Relationship Id="rId22" Type="http://schemas.openxmlformats.org/officeDocument/2006/relationships/slide" Target="slide2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500042"/>
            <a:ext cx="7358114" cy="2500330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Внеклассное мероприятие  </a:t>
            </a:r>
            <a:r>
              <a:rPr lang="ru-RU" dirty="0" smtClean="0"/>
              <a:t>по математике</a:t>
            </a:r>
            <a:br>
              <a:rPr lang="ru-RU" dirty="0" smtClean="0"/>
            </a:br>
            <a:r>
              <a:rPr lang="ru-RU" dirty="0" smtClean="0"/>
              <a:t>«Один против всех» для учащихся 7 класса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886200"/>
            <a:ext cx="7215238" cy="1752600"/>
          </a:xfrm>
          <a:ln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Мордовских Надежда Васильевна,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учитель математики МБОУ Сарасинской СОШ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Алтайского района Алтайского края,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С. Сараса, Алтайский район, Алтайский край,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2014 г.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/>
              <a:t>Алгебра №7 (5 баллов)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00200"/>
            <a:ext cx="8143932" cy="490063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Число, которое встречается в данном ряду чаще других называется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4000" i="1" dirty="0" smtClean="0"/>
              <a:t>а) средним арифметическим</a:t>
            </a:r>
          </a:p>
          <a:p>
            <a:pPr algn="ctr">
              <a:buNone/>
            </a:pPr>
            <a:r>
              <a:rPr lang="ru-RU" sz="4000" i="1" dirty="0" smtClean="0"/>
              <a:t>  б) модой</a:t>
            </a:r>
          </a:p>
          <a:p>
            <a:pPr algn="ctr">
              <a:buNone/>
            </a:pPr>
            <a:r>
              <a:rPr lang="ru-RU" sz="4000" i="1" dirty="0" smtClean="0"/>
              <a:t>  в) размахом</a:t>
            </a: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15272" y="5857892"/>
            <a:ext cx="500066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/>
              <a:t>Алгебра №8 (6 баллов)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86808" cy="490063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Решите уравнение: 3(0,9х – 1) – (</a:t>
            </a:r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+ 0,6) =-0,2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sz="4000" i="1" dirty="0" smtClean="0"/>
              <a:t>а) -2</a:t>
            </a:r>
          </a:p>
          <a:p>
            <a:pPr algn="ctr">
              <a:buNone/>
            </a:pPr>
            <a:r>
              <a:rPr lang="ru-RU" sz="4000" i="1" dirty="0" smtClean="0"/>
              <a:t> б) 2</a:t>
            </a:r>
          </a:p>
          <a:p>
            <a:pPr algn="ctr">
              <a:buNone/>
            </a:pPr>
            <a:r>
              <a:rPr lang="ru-RU" sz="4000" i="1" dirty="0" smtClean="0"/>
              <a:t> в) 1,6</a:t>
            </a:r>
            <a:endParaRPr lang="ru-RU" sz="4000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15272" y="5857892"/>
            <a:ext cx="642942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справка 4">
            <a:hlinkClick r:id="rId3" action="ppaction://hlinksldjump" highlightClick="1"/>
          </p:cNvPr>
          <p:cNvSpPr/>
          <p:nvPr/>
        </p:nvSpPr>
        <p:spPr>
          <a:xfrm>
            <a:off x="1214414" y="5715016"/>
            <a:ext cx="928694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Геометрия №1 (1 балл)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прямых можно провести через 2 точки?</a:t>
            </a:r>
          </a:p>
          <a:p>
            <a:pPr algn="ctr">
              <a:buNone/>
            </a:pPr>
            <a:r>
              <a:rPr lang="ru-RU" i="1" dirty="0" smtClean="0"/>
              <a:t>      </a:t>
            </a:r>
            <a:r>
              <a:rPr lang="ru-RU" sz="4000" i="1" dirty="0" smtClean="0"/>
              <a:t>а) 1</a:t>
            </a:r>
          </a:p>
          <a:p>
            <a:pPr algn="ctr">
              <a:buNone/>
            </a:pPr>
            <a:r>
              <a:rPr lang="ru-RU" sz="4000" i="1" dirty="0" smtClean="0"/>
              <a:t>      б) 2</a:t>
            </a:r>
          </a:p>
          <a:p>
            <a:pPr algn="ctr">
              <a:buNone/>
            </a:pPr>
            <a:r>
              <a:rPr lang="ru-RU" sz="4000" i="1" dirty="0" smtClean="0"/>
              <a:t>      в) 4</a:t>
            </a:r>
            <a:endParaRPr lang="ru-RU" sz="4000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86710" y="5857892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Геометрия №2 (1 балл)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общих точек могут иметь 2 прямые?</a:t>
            </a:r>
          </a:p>
          <a:p>
            <a:pPr algn="ctr">
              <a:buNone/>
            </a:pPr>
            <a:r>
              <a:rPr lang="ru-RU" dirty="0" smtClean="0"/>
              <a:t>     </a:t>
            </a:r>
            <a:r>
              <a:rPr lang="ru-RU" sz="4000" i="1" dirty="0" smtClean="0"/>
              <a:t>а) 1</a:t>
            </a:r>
          </a:p>
          <a:p>
            <a:pPr algn="ctr">
              <a:buNone/>
            </a:pPr>
            <a:r>
              <a:rPr lang="ru-RU" sz="4000" i="1" dirty="0" smtClean="0"/>
              <a:t>     б) 2</a:t>
            </a:r>
          </a:p>
          <a:p>
            <a:pPr algn="ctr">
              <a:buNone/>
            </a:pPr>
            <a:r>
              <a:rPr lang="ru-RU" sz="4000" i="1" dirty="0" smtClean="0"/>
              <a:t>     в) 4</a:t>
            </a:r>
            <a:endParaRPr lang="ru-RU" i="1" dirty="0" smtClean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15272" y="5857892"/>
            <a:ext cx="571504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Геометрия №3 (1 балл)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фигуры называются равными?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i="1" dirty="0" smtClean="0"/>
              <a:t>а) фигуры, которые имеют одинаковые размеры.</a:t>
            </a:r>
          </a:p>
          <a:p>
            <a:pPr>
              <a:buNone/>
            </a:pPr>
            <a:r>
              <a:rPr lang="ru-RU" i="1" dirty="0" smtClean="0"/>
              <a:t>    б) фигуры, которые можно совместить наложением.</a:t>
            </a:r>
          </a:p>
          <a:p>
            <a:pPr>
              <a:buNone/>
            </a:pPr>
            <a:r>
              <a:rPr lang="ru-RU" i="1" dirty="0" smtClean="0"/>
              <a:t>    в) фигуры, имеющие одинаковую форму.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15272" y="5857892"/>
            <a:ext cx="428628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Геометрия №4 (2 балла)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Углы могут быть ...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4000" i="1" dirty="0" smtClean="0"/>
              <a:t>а) Завёрнутыми</a:t>
            </a:r>
          </a:p>
          <a:p>
            <a:r>
              <a:rPr lang="ru-RU" sz="4000" i="1" dirty="0" smtClean="0"/>
              <a:t>б) Развёрнутыми</a:t>
            </a:r>
          </a:p>
          <a:p>
            <a:r>
              <a:rPr lang="ru-RU" sz="4000" i="1" dirty="0" smtClean="0"/>
              <a:t>в) Перевёрнутыми</a:t>
            </a:r>
            <a:endParaRPr lang="ru-RU" i="1" dirty="0" smtClean="0"/>
          </a:p>
          <a:p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572396" y="5715016"/>
            <a:ext cx="642942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Геометрия №5 (3 балла)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Выберите фигуры, свойства которых изучаются в планиметрии. </a:t>
            </a:r>
          </a:p>
          <a:p>
            <a:pPr>
              <a:buNone/>
            </a:pPr>
            <a:r>
              <a:rPr lang="ru-RU" dirty="0" smtClean="0"/>
              <a:t>    </a:t>
            </a:r>
            <a:r>
              <a:rPr lang="ru-RU" sz="4000" i="1" dirty="0" smtClean="0"/>
              <a:t>а) Треугольник</a:t>
            </a:r>
          </a:p>
          <a:p>
            <a:pPr>
              <a:buNone/>
            </a:pPr>
            <a:r>
              <a:rPr lang="ru-RU" sz="4000" i="1" dirty="0" smtClean="0"/>
              <a:t>    б) Шар</a:t>
            </a:r>
          </a:p>
          <a:p>
            <a:pPr>
              <a:buNone/>
            </a:pPr>
            <a:r>
              <a:rPr lang="ru-RU" sz="4000" i="1" dirty="0" smtClean="0"/>
              <a:t>    в) Параллелепипед</a:t>
            </a:r>
          </a:p>
          <a:p>
            <a:pPr>
              <a:buNone/>
            </a:pPr>
            <a:r>
              <a:rPr lang="ru-RU" sz="4000" i="1" dirty="0" smtClean="0"/>
              <a:t>    г) Отрезок</a:t>
            </a:r>
          </a:p>
          <a:p>
            <a:pPr>
              <a:buNone/>
            </a:pPr>
            <a:r>
              <a:rPr lang="ru-RU" sz="4000" i="1" dirty="0" smtClean="0"/>
              <a:t>    </a:t>
            </a:r>
            <a:r>
              <a:rPr lang="ru-RU" sz="4000" i="1" dirty="0" err="1" smtClean="0"/>
              <a:t>д</a:t>
            </a:r>
            <a:r>
              <a:rPr lang="ru-RU" sz="4000" i="1" dirty="0" smtClean="0"/>
              <a:t>) Круг</a:t>
            </a:r>
            <a:endParaRPr lang="ru-RU" i="1" dirty="0" smtClean="0"/>
          </a:p>
          <a:p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15272" y="5786454"/>
            <a:ext cx="571504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Геометрия №6 (4 балла)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из лучей делят угол </a:t>
            </a: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АОС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два угла?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sz="4000" dirty="0" smtClean="0"/>
              <a:t>1) </a:t>
            </a:r>
            <a:r>
              <a:rPr lang="en-US" sz="4000" i="1" dirty="0" smtClean="0"/>
              <a:t>m, n, k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 </a:t>
            </a:r>
            <a:r>
              <a:rPr lang="en-US" sz="4000" dirty="0" smtClean="0"/>
              <a:t>2) </a:t>
            </a:r>
            <a:r>
              <a:rPr lang="en-US" sz="4000" i="1" dirty="0" smtClean="0"/>
              <a:t>k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 </a:t>
            </a:r>
            <a:r>
              <a:rPr lang="en-US" sz="4000" dirty="0" smtClean="0"/>
              <a:t>3) </a:t>
            </a:r>
            <a:r>
              <a:rPr lang="en-US" sz="4000" i="1" dirty="0" smtClean="0"/>
              <a:t>p, h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 </a:t>
            </a:r>
            <a:r>
              <a:rPr lang="en-US" sz="4000" dirty="0" smtClean="0"/>
              <a:t>4) </a:t>
            </a:r>
            <a:r>
              <a:rPr lang="en-US" sz="4000" i="1" dirty="0" smtClean="0"/>
              <a:t>m, n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 </a:t>
            </a:r>
            <a:r>
              <a:rPr lang="en-US" sz="4000" dirty="0" smtClean="0"/>
              <a:t>5) </a:t>
            </a:r>
            <a:r>
              <a:rPr lang="en-US" sz="4000" i="1" dirty="0" smtClean="0"/>
              <a:t>m, n, p, h</a:t>
            </a:r>
            <a:endParaRPr lang="ru-RU" sz="4000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 t="4387" b="5327"/>
          <a:stretch>
            <a:fillRect/>
          </a:stretch>
        </p:blipFill>
        <p:spPr bwMode="auto">
          <a:xfrm>
            <a:off x="4643438" y="2500306"/>
            <a:ext cx="295999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572396" y="5786454"/>
            <a:ext cx="571504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Геометрия №7 (5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Сумма смежных углов равна:</a:t>
            </a:r>
          </a:p>
          <a:p>
            <a:pPr algn="ctr">
              <a:buNone/>
            </a:pPr>
            <a:r>
              <a:rPr lang="ru-RU" dirty="0" smtClean="0"/>
              <a:t>       </a:t>
            </a:r>
            <a:r>
              <a:rPr lang="ru-RU" sz="4000" i="1" dirty="0" smtClean="0"/>
              <a:t>а) 45º</a:t>
            </a:r>
          </a:p>
          <a:p>
            <a:pPr algn="ctr">
              <a:buNone/>
            </a:pPr>
            <a:r>
              <a:rPr lang="ru-RU" sz="4000" i="1" dirty="0" smtClean="0"/>
              <a:t>       б) 90º</a:t>
            </a:r>
          </a:p>
          <a:p>
            <a:pPr algn="ctr">
              <a:buNone/>
            </a:pPr>
            <a:r>
              <a:rPr lang="ru-RU" sz="4000" i="1" dirty="0" smtClean="0"/>
              <a:t>       в) 180</a:t>
            </a:r>
            <a:r>
              <a:rPr lang="ru-RU" sz="4000" i="1" baseline="30000" dirty="0" smtClean="0"/>
              <a:t>º</a:t>
            </a:r>
            <a:endParaRPr lang="ru-RU" sz="4000" i="1" dirty="0" smtClean="0"/>
          </a:p>
          <a:p>
            <a:pPr algn="ctr">
              <a:buNone/>
            </a:pPr>
            <a:r>
              <a:rPr lang="ru-RU" sz="4000" i="1" dirty="0" smtClean="0"/>
              <a:t>       г) 360º</a:t>
            </a:r>
          </a:p>
          <a:p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86710" y="5929330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Геометрия №8 (6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Две пересекающиеся прямые называются перпендикулярными, если они образуют …</a:t>
            </a:r>
          </a:p>
          <a:p>
            <a:pPr>
              <a:buNone/>
            </a:pPr>
            <a:r>
              <a:rPr lang="ru-RU" sz="4000" i="1" dirty="0" smtClean="0"/>
              <a:t>    а) четыре вертикальных угла</a:t>
            </a:r>
          </a:p>
          <a:p>
            <a:pPr>
              <a:buNone/>
            </a:pPr>
            <a:r>
              <a:rPr lang="ru-RU" sz="4000" i="1" dirty="0" smtClean="0"/>
              <a:t>    б) четыре смежных угла</a:t>
            </a:r>
          </a:p>
          <a:p>
            <a:pPr>
              <a:buNone/>
            </a:pPr>
            <a:r>
              <a:rPr lang="ru-RU" sz="4000" i="1" dirty="0" smtClean="0"/>
              <a:t>    в) четыре угла</a:t>
            </a:r>
          </a:p>
          <a:p>
            <a:pPr>
              <a:buNone/>
            </a:pPr>
            <a:r>
              <a:rPr lang="ru-RU" sz="4000" i="1" dirty="0" smtClean="0"/>
              <a:t>    г) четыре прямых угла.</a:t>
            </a:r>
          </a:p>
          <a:p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86710" y="5857892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Красивая наука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dirty="0" smtClean="0"/>
              <a:t>Кто сказал, что математика скучна,</a:t>
            </a:r>
            <a:br>
              <a:rPr lang="ru-RU" sz="2400" dirty="0" smtClean="0"/>
            </a:br>
            <a:r>
              <a:rPr lang="ru-RU" sz="2400" dirty="0" smtClean="0"/>
              <a:t>Что она сложна, суха, тосклива?..</a:t>
            </a:r>
            <a:br>
              <a:rPr lang="ru-RU" sz="2400" dirty="0" smtClean="0"/>
            </a:br>
            <a:r>
              <a:rPr lang="ru-RU" sz="2400" dirty="0" smtClean="0"/>
              <a:t>В этом вы не правы, господа,</a:t>
            </a:r>
            <a:br>
              <a:rPr lang="ru-RU" sz="2400" dirty="0" smtClean="0"/>
            </a:br>
            <a:r>
              <a:rPr lang="ru-RU" sz="2400" dirty="0" smtClean="0"/>
              <a:t>Знайте: математика – красива!</a:t>
            </a:r>
            <a:br>
              <a:rPr lang="ru-RU" sz="2400" dirty="0" smtClean="0"/>
            </a:br>
            <a:r>
              <a:rPr lang="ru-RU" sz="2400" dirty="0" smtClean="0"/>
              <a:t>Сколько в ней самой изящных линий,</a:t>
            </a:r>
            <a:br>
              <a:rPr lang="ru-RU" sz="2400" dirty="0" smtClean="0"/>
            </a:br>
            <a:r>
              <a:rPr lang="ru-RU" sz="2400" dirty="0" smtClean="0"/>
              <a:t>Мощных формул, строгих теорем,</a:t>
            </a:r>
            <a:br>
              <a:rPr lang="ru-RU" sz="2400" dirty="0" smtClean="0"/>
            </a:br>
            <a:r>
              <a:rPr lang="ru-RU" sz="2400" dirty="0" smtClean="0"/>
              <a:t>Тот не назовет ее красивой,</a:t>
            </a:r>
            <a:br>
              <a:rPr lang="ru-RU" sz="2400" dirty="0" smtClean="0"/>
            </a:br>
            <a:r>
              <a:rPr lang="ru-RU" sz="2400" dirty="0" smtClean="0"/>
              <a:t>Кто с наукой не знаком совсем.</a:t>
            </a:r>
          </a:p>
          <a:p>
            <a:r>
              <a:rPr lang="ru-RU" sz="2400" dirty="0" smtClean="0"/>
              <a:t>Нет неблагодарнее занятья,</a:t>
            </a:r>
            <a:br>
              <a:rPr lang="ru-RU" sz="2400" dirty="0" smtClean="0"/>
            </a:br>
            <a:r>
              <a:rPr lang="ru-RU" sz="2400" dirty="0" smtClean="0"/>
              <a:t>Чем красоту словами объяснять.</a:t>
            </a:r>
            <a:br>
              <a:rPr lang="ru-RU" sz="2400" dirty="0" smtClean="0"/>
            </a:br>
            <a:r>
              <a:rPr lang="ru-RU" sz="2400" dirty="0" smtClean="0"/>
              <a:t>Не любить ее нельзя, я точно знаю:</a:t>
            </a:r>
            <a:br>
              <a:rPr lang="ru-RU" sz="2400" dirty="0" smtClean="0"/>
            </a:br>
            <a:r>
              <a:rPr lang="ru-RU" sz="2400" dirty="0" smtClean="0"/>
              <a:t>Можно только знать или не знать.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Задача №1 (1 балл)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Летели утки: одна впереди и две позади, одна позади и две впереди, одна между двумя и три в ряд. Сколько всего летело уток?</a:t>
            </a:r>
          </a:p>
          <a:p>
            <a:pPr>
              <a:buNone/>
            </a:pPr>
            <a:r>
              <a:rPr lang="ru-RU" i="1" dirty="0" smtClean="0"/>
              <a:t>     а) 1</a:t>
            </a:r>
          </a:p>
          <a:p>
            <a:pPr>
              <a:buNone/>
            </a:pPr>
            <a:r>
              <a:rPr lang="ru-RU" i="1" dirty="0" smtClean="0"/>
              <a:t>     б) 2</a:t>
            </a:r>
          </a:p>
          <a:p>
            <a:pPr>
              <a:buNone/>
            </a:pPr>
            <a:r>
              <a:rPr lang="ru-RU" i="1" dirty="0" smtClean="0"/>
              <a:t>     в) 3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858148" y="5929330"/>
            <a:ext cx="571504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Задача №2 (1 балл)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Пять рыбаков съели пять судаков за пять дней. За сколько дней десять рыбаков съедят десять судаков?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i="1" dirty="0" smtClean="0"/>
              <a:t>а) 5</a:t>
            </a:r>
          </a:p>
          <a:p>
            <a:pPr>
              <a:buNone/>
            </a:pPr>
            <a:r>
              <a:rPr lang="ru-RU" i="1" dirty="0" smtClean="0"/>
              <a:t>    б) 10</a:t>
            </a:r>
          </a:p>
          <a:p>
            <a:pPr>
              <a:buNone/>
            </a:pPr>
            <a:r>
              <a:rPr lang="ru-RU" i="1" dirty="0" smtClean="0"/>
              <a:t>    в) 15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86710" y="5786454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Задача №3 (1 балл)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Тройка лошадей бежала 40 км. Какое расстояние пробежала каждая лошадь?</a:t>
            </a:r>
          </a:p>
          <a:p>
            <a:pPr>
              <a:buNone/>
            </a:pPr>
            <a:r>
              <a:rPr lang="ru-RU" i="1" dirty="0" smtClean="0"/>
              <a:t>       1) 120 км</a:t>
            </a:r>
          </a:p>
          <a:p>
            <a:pPr>
              <a:buNone/>
            </a:pPr>
            <a:r>
              <a:rPr lang="ru-RU" i="1" dirty="0" smtClean="0"/>
              <a:t>       2) 90 км</a:t>
            </a:r>
          </a:p>
          <a:p>
            <a:pPr>
              <a:buNone/>
            </a:pPr>
            <a:r>
              <a:rPr lang="ru-RU" i="1" dirty="0" smtClean="0"/>
              <a:t>       3) 40 км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86710" y="5929330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Задача №4 (2 балла)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 каждом из 4 углов комнаты сидит кошка. Напротив каждой из этих кошек сидит кошка. Сколько всего в этой комнате кошек?</a:t>
            </a:r>
          </a:p>
          <a:p>
            <a:pPr>
              <a:buNone/>
            </a:pPr>
            <a:r>
              <a:rPr lang="ru-RU" i="1" dirty="0" smtClean="0"/>
              <a:t>         1)  14</a:t>
            </a:r>
          </a:p>
          <a:p>
            <a:pPr>
              <a:buNone/>
            </a:pPr>
            <a:r>
              <a:rPr lang="ru-RU" i="1" dirty="0" smtClean="0"/>
              <a:t>         2)  4</a:t>
            </a:r>
          </a:p>
          <a:p>
            <a:pPr>
              <a:buNone/>
            </a:pPr>
            <a:r>
              <a:rPr lang="ru-RU" i="1" dirty="0" smtClean="0"/>
              <a:t>         3) 12 </a:t>
            </a:r>
          </a:p>
          <a:p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86710" y="5857892"/>
            <a:ext cx="428628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Задача №5 (3 балла)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 ящике лежат шары: 5 красных, 7 синих, 1 зеленый. Сколько шаров надо вынуть, чтобы достать 2 шара одного цвета?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i="1" dirty="0" smtClean="0"/>
              <a:t>а) 5</a:t>
            </a:r>
          </a:p>
          <a:p>
            <a:pPr>
              <a:buNone/>
            </a:pPr>
            <a:r>
              <a:rPr lang="ru-RU" i="1" dirty="0" smtClean="0"/>
              <a:t>    б) 4</a:t>
            </a:r>
          </a:p>
          <a:p>
            <a:pPr>
              <a:buNone/>
            </a:pPr>
            <a:r>
              <a:rPr lang="ru-RU" i="1" dirty="0" smtClean="0"/>
              <a:t>    в) 12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858148" y="5857892"/>
            <a:ext cx="428628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Задача №6 (4 балла)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У мальчика имеются 13 монет по 1, 5, 10, 50 копеек. Имеются ли среди них 4 одинаковых?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а) да</a:t>
            </a:r>
          </a:p>
          <a:p>
            <a:pPr>
              <a:buNone/>
            </a:pPr>
            <a:r>
              <a:rPr lang="ru-RU" dirty="0" smtClean="0"/>
              <a:t>       б) нет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572396" y="6000768"/>
            <a:ext cx="571504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сведения 4">
            <a:hlinkClick r:id="rId3" action="ppaction://hlinksldjump" highlightClick="1"/>
          </p:cNvPr>
          <p:cNvSpPr/>
          <p:nvPr/>
        </p:nvSpPr>
        <p:spPr>
          <a:xfrm>
            <a:off x="1357290" y="5786454"/>
            <a:ext cx="857256" cy="71438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Задача №7 (5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На озере расцвела 1 лилия. Каждый день число цветков удваивалось, и на 10-й день все озеро покрылось цветами. На какой день покрылась цветами половина озера?</a:t>
            </a:r>
          </a:p>
          <a:p>
            <a:pPr>
              <a:buNone/>
            </a:pPr>
            <a:r>
              <a:rPr lang="ru-RU" i="1" dirty="0" smtClean="0"/>
              <a:t>    а) на 10-й</a:t>
            </a:r>
          </a:p>
          <a:p>
            <a:pPr>
              <a:buNone/>
            </a:pPr>
            <a:r>
              <a:rPr lang="ru-RU" i="1" dirty="0" smtClean="0"/>
              <a:t>    б) на 9-й</a:t>
            </a:r>
          </a:p>
          <a:p>
            <a:pPr>
              <a:buNone/>
            </a:pPr>
            <a:r>
              <a:rPr lang="ru-RU" i="1" dirty="0" smtClean="0"/>
              <a:t>    в) на 20-й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86710" y="5857892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Задача №8 (6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Средний возраст 11 игроков футбольной команды 22 года. Когда одного игрока удалили с поля, средний возраст оставшихся игроков стал 21 год. Сколько лет удаленному игроку?</a:t>
            </a:r>
          </a:p>
          <a:p>
            <a:pPr>
              <a:buNone/>
            </a:pPr>
            <a:r>
              <a:rPr lang="ru-RU" i="1" dirty="0" smtClean="0"/>
              <a:t>     а) 32 </a:t>
            </a:r>
          </a:p>
          <a:p>
            <a:pPr>
              <a:buNone/>
            </a:pPr>
            <a:r>
              <a:rPr lang="ru-RU" i="1" dirty="0" smtClean="0"/>
              <a:t>     б) 30</a:t>
            </a:r>
          </a:p>
          <a:p>
            <a:pPr>
              <a:buNone/>
            </a:pPr>
            <a:r>
              <a:rPr lang="ru-RU" i="1" dirty="0" smtClean="0"/>
              <a:t>     в) 31 </a:t>
            </a:r>
            <a:r>
              <a:rPr lang="ru-RU" dirty="0" smtClean="0"/>
              <a:t>      </a:t>
            </a: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15272" y="5857892"/>
            <a:ext cx="571504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сведения 4">
            <a:hlinkClick r:id="rId3" action="ppaction://hlinksldjump" highlightClick="1"/>
          </p:cNvPr>
          <p:cNvSpPr/>
          <p:nvPr/>
        </p:nvSpPr>
        <p:spPr>
          <a:xfrm>
            <a:off x="2786050" y="5715016"/>
            <a:ext cx="714380" cy="642942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0"/>
            <a:ext cx="7358114" cy="4525963"/>
          </a:xfrm>
        </p:spPr>
        <p:txBody>
          <a:bodyPr/>
          <a:lstStyle/>
          <a:p>
            <a:r>
              <a:rPr lang="ru-RU" i="1" dirty="0" smtClean="0"/>
              <a:t>Пусть монет каждого достоинства по 3, тогда всего будет 12 монет. Следовательно, еще одна, тринадцатая, позволяет ответить на вопрос задачи. Если же каких-то монет меньше 3, то других будет 4 или больше.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500958" y="5857892"/>
            <a:ext cx="500066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600200"/>
            <a:ext cx="7429552" cy="4525963"/>
          </a:xfrm>
        </p:spPr>
        <p:txBody>
          <a:bodyPr/>
          <a:lstStyle/>
          <a:p>
            <a:r>
              <a:rPr lang="ru-RU" dirty="0" smtClean="0"/>
              <a:t>22 × 11 = 242 – возраст 11 игроков</a:t>
            </a:r>
          </a:p>
          <a:p>
            <a:r>
              <a:rPr lang="ru-RU" dirty="0" smtClean="0"/>
              <a:t>11-1 = 10 – осталось </a:t>
            </a:r>
          </a:p>
          <a:p>
            <a:r>
              <a:rPr lang="ru-RU" dirty="0" smtClean="0"/>
              <a:t>21 × 10 = 210 – возраст 10 игроков</a:t>
            </a:r>
          </a:p>
          <a:p>
            <a:r>
              <a:rPr lang="ru-RU" dirty="0" smtClean="0"/>
              <a:t>242 – 210 = 32 года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215206" y="5643578"/>
            <a:ext cx="571504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i="1" dirty="0" smtClean="0">
                <a:solidFill>
                  <a:srgbClr val="7030A0"/>
                </a:solidFill>
              </a:rPr>
              <a:t>Вопросы</a:t>
            </a:r>
            <a:endParaRPr lang="ru-RU" sz="6000" b="1" i="1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1285860"/>
            <a:ext cx="2400288" cy="1400172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4000" b="1" dirty="0" smtClean="0">
                <a:hlinkClick r:id="rId2" action="ppaction://hlinksldjump"/>
              </a:rPr>
              <a:t>1а</a:t>
            </a:r>
            <a:r>
              <a:rPr lang="ru-RU" sz="4000" b="1" dirty="0" smtClean="0"/>
              <a:t>  </a:t>
            </a:r>
            <a:r>
              <a:rPr lang="ru-RU" sz="4000" b="1" dirty="0" smtClean="0">
                <a:hlinkClick r:id="rId3" action="ppaction://hlinksldjump"/>
              </a:rPr>
              <a:t>1г</a:t>
            </a:r>
            <a:r>
              <a:rPr lang="ru-RU" sz="4000" b="1" dirty="0" smtClean="0"/>
              <a:t>  </a:t>
            </a:r>
            <a:r>
              <a:rPr lang="ru-RU" sz="4000" b="1" dirty="0" smtClean="0">
                <a:hlinkClick r:id="rId4" action="ppaction://hlinksldjump"/>
              </a:rPr>
              <a:t>1л</a:t>
            </a:r>
            <a:endParaRPr lang="ru-RU" sz="4000" b="1" dirty="0"/>
          </a:p>
        </p:txBody>
      </p:sp>
      <p:sp>
        <p:nvSpPr>
          <p:cNvPr id="8" name="Содержимое 3"/>
          <p:cNvSpPr txBox="1">
            <a:spLocks/>
          </p:cNvSpPr>
          <p:nvPr/>
        </p:nvSpPr>
        <p:spPr bwMode="auto">
          <a:xfrm>
            <a:off x="6215074" y="1357298"/>
            <a:ext cx="2400288" cy="1400172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4000" b="1" dirty="0">
                <a:hlinkClick r:id="rId5" action="ppaction://hlinksldjump"/>
              </a:rPr>
              <a:t>3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 action="ppaction://hlinksldjump"/>
              </a:rPr>
              <a:t>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 action="ppaction://hlinksldjump"/>
              </a:rPr>
              <a:t>3г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7" action="ppaction://hlinksldjump"/>
              </a:rPr>
              <a:t>3л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3"/>
          <p:cNvSpPr txBox="1">
            <a:spLocks/>
          </p:cNvSpPr>
          <p:nvPr/>
        </p:nvSpPr>
        <p:spPr bwMode="auto">
          <a:xfrm>
            <a:off x="3214678" y="1643050"/>
            <a:ext cx="2400288" cy="140017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4000" b="1" dirty="0">
                <a:hlinkClick r:id="rId8" action="ppaction://hlinksldjump"/>
              </a:rPr>
              <a:t>2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8" action="ppaction://hlinksldjump"/>
              </a:rPr>
              <a:t>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9" action="ppaction://hlinksldjump"/>
              </a:rPr>
              <a:t>2г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0" action="ppaction://hlinksldjump"/>
              </a:rPr>
              <a:t>2л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3"/>
          <p:cNvSpPr txBox="1">
            <a:spLocks/>
          </p:cNvSpPr>
          <p:nvPr/>
        </p:nvSpPr>
        <p:spPr bwMode="auto">
          <a:xfrm>
            <a:off x="6429388" y="3357562"/>
            <a:ext cx="2400288" cy="14001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4000" b="1" dirty="0">
                <a:hlinkClick r:id="rId11" action="ppaction://hlinksldjump"/>
              </a:rPr>
              <a:t>6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1" action="ppaction://hlinksldjump"/>
              </a:rPr>
              <a:t>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2" action="ppaction://hlinksldjump"/>
              </a:rPr>
              <a:t>6г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3" action="ppaction://hlinksldjump"/>
              </a:rPr>
              <a:t>6л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3"/>
          <p:cNvSpPr txBox="1">
            <a:spLocks/>
          </p:cNvSpPr>
          <p:nvPr/>
        </p:nvSpPr>
        <p:spPr bwMode="auto">
          <a:xfrm>
            <a:off x="5929322" y="5072074"/>
            <a:ext cx="2400288" cy="14001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4000" b="1" dirty="0"/>
              <a:t>9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 9г  9л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3"/>
          <p:cNvSpPr txBox="1">
            <a:spLocks/>
          </p:cNvSpPr>
          <p:nvPr/>
        </p:nvSpPr>
        <p:spPr bwMode="auto">
          <a:xfrm>
            <a:off x="3214678" y="3357562"/>
            <a:ext cx="2400288" cy="1400172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4000" b="1" dirty="0">
                <a:hlinkClick r:id="rId14" action="ppaction://hlinksldjump"/>
              </a:rPr>
              <a:t>5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4" action="ppaction://hlinksldjump"/>
              </a:rPr>
              <a:t>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5" action="ppaction://hlinksldjump"/>
              </a:rPr>
              <a:t>5г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6" action="ppaction://hlinksldjump"/>
              </a:rPr>
              <a:t>5л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3"/>
          <p:cNvSpPr txBox="1">
            <a:spLocks/>
          </p:cNvSpPr>
          <p:nvPr/>
        </p:nvSpPr>
        <p:spPr bwMode="auto">
          <a:xfrm>
            <a:off x="3214678" y="5072074"/>
            <a:ext cx="2400288" cy="1400172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4000" b="1" dirty="0">
                <a:hlinkClick r:id="rId17" action="ppaction://hlinksldjump"/>
              </a:rPr>
              <a:t>8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7" action="ppaction://hlinksldjump"/>
              </a:rPr>
              <a:t>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ru-RU" sz="4000" b="1" dirty="0">
                <a:hlinkClick r:id="rId18" action="ppaction://hlinksldjump"/>
              </a:rPr>
              <a:t>8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8" action="ppaction://hlinksldjump"/>
              </a:rPr>
              <a:t>г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ru-RU" sz="4000" b="1" dirty="0">
                <a:hlinkClick r:id="rId19" action="ppaction://hlinksldjump"/>
              </a:rPr>
              <a:t>8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9" action="ppaction://hlinksldjump"/>
              </a:rPr>
              <a:t>л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3"/>
          <p:cNvSpPr txBox="1">
            <a:spLocks/>
          </p:cNvSpPr>
          <p:nvPr/>
        </p:nvSpPr>
        <p:spPr bwMode="auto">
          <a:xfrm>
            <a:off x="571472" y="5072074"/>
            <a:ext cx="2400288" cy="14001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4000" b="1" dirty="0">
                <a:hlinkClick r:id="rId20" action="ppaction://hlinksldjump"/>
              </a:rPr>
              <a:t>7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0" action="ppaction://hlinksldjump"/>
              </a:rPr>
              <a:t>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1" action="ppaction://hlinksldjump"/>
              </a:rPr>
              <a:t>7г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2" action="ppaction://hlinksldjump"/>
              </a:rPr>
              <a:t>7л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3"/>
          <p:cNvSpPr txBox="1">
            <a:spLocks/>
          </p:cNvSpPr>
          <p:nvPr/>
        </p:nvSpPr>
        <p:spPr bwMode="auto">
          <a:xfrm>
            <a:off x="357158" y="3357562"/>
            <a:ext cx="2400288" cy="14001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4000" b="1" dirty="0">
                <a:hlinkClick r:id="rId23" action="ppaction://hlinksldjump"/>
              </a:rPr>
              <a:t>4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3" action="ppaction://hlinksldjump"/>
              </a:rPr>
              <a:t>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4" action="ppaction://hlinksldjump"/>
              </a:rPr>
              <a:t>4г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5" action="ppaction://hlinksldjump"/>
              </a:rPr>
              <a:t>4л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 игрока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1600200"/>
          <a:ext cx="7358116" cy="490063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839529"/>
                <a:gridCol w="1839529"/>
                <a:gridCol w="1839529"/>
                <a:gridCol w="1839529"/>
              </a:tblGrid>
              <a:tr h="1225159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err="1" smtClean="0"/>
                        <a:t>Ханкулиев</a:t>
                      </a:r>
                      <a:r>
                        <a:rPr lang="ru-RU" dirty="0" smtClean="0"/>
                        <a:t> Рустам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Галимов </a:t>
                      </a:r>
                    </a:p>
                    <a:p>
                      <a:pPr algn="ctr"/>
                      <a:r>
                        <a:rPr lang="ru-RU" dirty="0" smtClean="0"/>
                        <a:t>Андрей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Бердюгина</a:t>
                      </a:r>
                    </a:p>
                    <a:p>
                      <a:pPr algn="ctr"/>
                      <a:r>
                        <a:rPr lang="ru-RU" dirty="0" smtClean="0"/>
                        <a:t>Наталья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Запольская </a:t>
                      </a:r>
                    </a:p>
                    <a:p>
                      <a:pPr algn="ctr"/>
                      <a:r>
                        <a:rPr lang="ru-RU" dirty="0" smtClean="0"/>
                        <a:t>Анастасия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5159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Селезнева </a:t>
                      </a:r>
                    </a:p>
                    <a:p>
                      <a:pPr algn="ctr"/>
                      <a:r>
                        <a:rPr lang="ru-RU" dirty="0" smtClean="0"/>
                        <a:t>Кристина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Абдульманова</a:t>
                      </a:r>
                    </a:p>
                    <a:p>
                      <a:pPr algn="ctr"/>
                      <a:r>
                        <a:rPr lang="ru-RU" dirty="0" smtClean="0"/>
                        <a:t>Алина 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Астахов </a:t>
                      </a:r>
                    </a:p>
                    <a:p>
                      <a:pPr algn="ctr"/>
                      <a:r>
                        <a:rPr lang="ru-RU" dirty="0" smtClean="0"/>
                        <a:t>Дмитрий 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Попова</a:t>
                      </a:r>
                    </a:p>
                    <a:p>
                      <a:pPr algn="ctr"/>
                      <a:r>
                        <a:rPr lang="ru-RU" dirty="0" smtClean="0"/>
                        <a:t>Кристина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5159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Зиновьев</a:t>
                      </a:r>
                    </a:p>
                    <a:p>
                      <a:pPr algn="ctr"/>
                      <a:r>
                        <a:rPr lang="ru-RU" dirty="0" smtClean="0"/>
                        <a:t>Стас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Коровников</a:t>
                      </a:r>
                    </a:p>
                    <a:p>
                      <a:pPr algn="ctr"/>
                      <a:r>
                        <a:rPr lang="ru-RU" dirty="0" smtClean="0"/>
                        <a:t>Никита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Неверов</a:t>
                      </a:r>
                    </a:p>
                    <a:p>
                      <a:pPr algn="ctr"/>
                      <a:r>
                        <a:rPr lang="ru-RU" dirty="0" smtClean="0"/>
                        <a:t>Егор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Сидоренко </a:t>
                      </a:r>
                    </a:p>
                    <a:p>
                      <a:pPr algn="ctr"/>
                      <a:r>
                        <a:rPr lang="ru-RU" dirty="0" smtClean="0"/>
                        <a:t>Данил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5159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Шабалин</a:t>
                      </a:r>
                    </a:p>
                    <a:p>
                      <a:pPr algn="ctr"/>
                      <a:r>
                        <a:rPr lang="ru-RU" dirty="0" smtClean="0"/>
                        <a:t>Роман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Нестеренко </a:t>
                      </a:r>
                    </a:p>
                    <a:p>
                      <a:pPr algn="ctr"/>
                      <a:r>
                        <a:rPr lang="ru-RU" dirty="0" smtClean="0"/>
                        <a:t>Анатолий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1214414" y="1857364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00364" y="1857364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57752" y="1857364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715140" y="1928802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715140" y="3000372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8</a:t>
            </a:r>
            <a:endParaRPr lang="ru-RU" sz="32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57752" y="3000372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7</a:t>
            </a:r>
            <a:endParaRPr lang="ru-RU" sz="32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71802" y="3000372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6</a:t>
            </a:r>
            <a:endParaRPr lang="ru-RU" sz="32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85852" y="3000372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5</a:t>
            </a:r>
            <a:endParaRPr lang="ru-RU" sz="32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715140" y="4286256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12</a:t>
            </a:r>
            <a:endParaRPr lang="ru-RU" sz="32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715140" y="5500702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16</a:t>
            </a:r>
            <a:endParaRPr lang="ru-RU" sz="32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929190" y="4286256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11</a:t>
            </a:r>
            <a:endParaRPr lang="ru-RU" sz="32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929190" y="5500702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15</a:t>
            </a:r>
            <a:endParaRPr lang="ru-RU" sz="32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00364" y="4286256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10</a:t>
            </a:r>
            <a:endParaRPr lang="ru-RU" sz="3200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071802" y="5500702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14</a:t>
            </a:r>
            <a:endParaRPr lang="ru-RU" sz="3200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285852" y="5429264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13</a:t>
            </a:r>
            <a:endParaRPr lang="ru-RU" sz="3200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214414" y="4286256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9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0"/>
            <a:ext cx="7286676" cy="4525963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3(0,9х – 1) – (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+ 0,6) = - 0,2</a:t>
            </a:r>
          </a:p>
          <a:p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2,7х – 3 –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0,6 = - 0,2 </a:t>
            </a:r>
          </a:p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2,7х –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3 + 0,6 – 0,2</a:t>
            </a:r>
          </a:p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1,7х = 3,4</a:t>
            </a:r>
          </a:p>
          <a:p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2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429520" y="5857892"/>
            <a:ext cx="571504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Ответы (блок – алгебра)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600200"/>
            <a:ext cx="7500990" cy="4525963"/>
          </a:xfrm>
        </p:spPr>
        <p:txBody>
          <a:bodyPr/>
          <a:lstStyle/>
          <a:p>
            <a:r>
              <a:rPr lang="ru-RU" i="1" dirty="0" smtClean="0"/>
              <a:t>1</a:t>
            </a:r>
            <a:r>
              <a:rPr lang="ru-RU" i="1" dirty="0" smtClean="0"/>
              <a:t>) а</a:t>
            </a:r>
          </a:p>
          <a:p>
            <a:r>
              <a:rPr lang="ru-RU" i="1" dirty="0" smtClean="0"/>
              <a:t>2) б</a:t>
            </a:r>
          </a:p>
          <a:p>
            <a:r>
              <a:rPr lang="ru-RU" i="1" dirty="0" smtClean="0"/>
              <a:t>3) б</a:t>
            </a:r>
          </a:p>
          <a:p>
            <a:r>
              <a:rPr lang="ru-RU" i="1" dirty="0" smtClean="0"/>
              <a:t>4) а</a:t>
            </a:r>
          </a:p>
          <a:p>
            <a:r>
              <a:rPr lang="ru-RU" i="1" dirty="0" smtClean="0"/>
              <a:t>5) а</a:t>
            </a:r>
          </a:p>
          <a:p>
            <a:r>
              <a:rPr lang="ru-RU" i="1" dirty="0" smtClean="0"/>
              <a:t>6) в</a:t>
            </a:r>
          </a:p>
          <a:p>
            <a:r>
              <a:rPr lang="ru-RU" i="1" dirty="0" smtClean="0"/>
              <a:t>7) б</a:t>
            </a:r>
          </a:p>
          <a:p>
            <a:r>
              <a:rPr lang="ru-RU" i="1" dirty="0" smtClean="0"/>
              <a:t>8) б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Ответы (блок – геометрия)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/>
          <a:lstStyle/>
          <a:p>
            <a:r>
              <a:rPr lang="ru-RU" i="1" dirty="0" smtClean="0"/>
              <a:t>1) а</a:t>
            </a:r>
          </a:p>
          <a:p>
            <a:r>
              <a:rPr lang="ru-RU" i="1" dirty="0" smtClean="0"/>
              <a:t>2) а</a:t>
            </a:r>
          </a:p>
          <a:p>
            <a:r>
              <a:rPr lang="ru-RU" i="1" dirty="0" smtClean="0"/>
              <a:t>3) б</a:t>
            </a:r>
          </a:p>
          <a:p>
            <a:r>
              <a:rPr lang="ru-RU" i="1" dirty="0" smtClean="0"/>
              <a:t>4) б</a:t>
            </a:r>
          </a:p>
          <a:p>
            <a:r>
              <a:rPr lang="ru-RU" i="1" dirty="0" smtClean="0"/>
              <a:t>5) а, г, </a:t>
            </a:r>
            <a:r>
              <a:rPr lang="ru-RU" i="1" dirty="0" err="1" smtClean="0"/>
              <a:t>д</a:t>
            </a:r>
            <a:endParaRPr lang="ru-RU" i="1" dirty="0" smtClean="0"/>
          </a:p>
          <a:p>
            <a:r>
              <a:rPr lang="ru-RU" i="1" dirty="0" smtClean="0"/>
              <a:t>6) в</a:t>
            </a:r>
          </a:p>
          <a:p>
            <a:r>
              <a:rPr lang="ru-RU" i="1" dirty="0" smtClean="0"/>
              <a:t>7) в</a:t>
            </a:r>
          </a:p>
          <a:p>
            <a:r>
              <a:rPr lang="ru-RU" i="1" dirty="0" smtClean="0"/>
              <a:t>8) г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Ответы </a:t>
            </a:r>
            <a:br>
              <a:rPr lang="ru-RU" b="1" dirty="0" smtClean="0"/>
            </a:br>
            <a:r>
              <a:rPr lang="ru-RU" b="1" dirty="0" smtClean="0"/>
              <a:t>(блок – логические задачи)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/>
          <a:lstStyle/>
          <a:p>
            <a:r>
              <a:rPr lang="ru-RU" i="1" dirty="0" smtClean="0"/>
              <a:t>1) в</a:t>
            </a:r>
          </a:p>
          <a:p>
            <a:r>
              <a:rPr lang="ru-RU" i="1" dirty="0" smtClean="0"/>
              <a:t>2) а</a:t>
            </a:r>
          </a:p>
          <a:p>
            <a:r>
              <a:rPr lang="ru-RU" i="1" dirty="0" smtClean="0"/>
              <a:t>3) в</a:t>
            </a:r>
          </a:p>
          <a:p>
            <a:r>
              <a:rPr lang="ru-RU" i="1" dirty="0" smtClean="0"/>
              <a:t>4) б</a:t>
            </a:r>
          </a:p>
          <a:p>
            <a:r>
              <a:rPr lang="ru-RU" i="1" dirty="0" smtClean="0"/>
              <a:t>5) б</a:t>
            </a:r>
          </a:p>
          <a:p>
            <a:r>
              <a:rPr lang="ru-RU" i="1" dirty="0" smtClean="0"/>
              <a:t>6) а</a:t>
            </a:r>
          </a:p>
          <a:p>
            <a:r>
              <a:rPr lang="ru-RU" i="1" dirty="0" smtClean="0"/>
              <a:t>7) б</a:t>
            </a:r>
          </a:p>
          <a:p>
            <a:r>
              <a:rPr lang="ru-RU" i="1" dirty="0" smtClean="0"/>
              <a:t>8) 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0"/>
            <a:ext cx="7358114" cy="4525963"/>
          </a:xfrm>
        </p:spPr>
        <p:txBody>
          <a:bodyPr/>
          <a:lstStyle/>
          <a:p>
            <a:pPr>
              <a:buNone/>
            </a:pPr>
            <a:r>
              <a:rPr lang="ru-RU" sz="2000" i="1" dirty="0" smtClean="0"/>
              <a:t> </a:t>
            </a:r>
            <a:endParaRPr lang="ru-RU" sz="2000" dirty="0" smtClean="0"/>
          </a:p>
          <a:p>
            <a:r>
              <a:rPr lang="ru-RU" sz="2000" dirty="0" smtClean="0"/>
              <a:t>1)Алгебра, 7 класс, учебник для общеобразовательных учреждений. Авторы: Ю.Н. Макарычев, Н.Г. </a:t>
            </a:r>
            <a:r>
              <a:rPr lang="ru-RU" sz="2000" dirty="0" err="1" smtClean="0"/>
              <a:t>Миндюк</a:t>
            </a:r>
            <a:r>
              <a:rPr lang="ru-RU" sz="2000" dirty="0" smtClean="0"/>
              <a:t>, К.И. </a:t>
            </a:r>
            <a:r>
              <a:rPr lang="ru-RU" sz="2000" dirty="0" err="1" smtClean="0"/>
              <a:t>Нешков</a:t>
            </a:r>
            <a:r>
              <a:rPr lang="ru-RU" sz="2000" dirty="0" smtClean="0"/>
              <a:t>, С.Б. Суворова. Москва, «Просвещение», 2011 г.</a:t>
            </a:r>
          </a:p>
          <a:p>
            <a:r>
              <a:rPr lang="ru-RU" sz="2000" dirty="0" smtClean="0"/>
              <a:t>2) Геометрия, 7-9 классы, учебник для общеобразовательных учреждений. Авторы: Л.С. </a:t>
            </a:r>
            <a:r>
              <a:rPr lang="ru-RU" sz="2000" dirty="0" err="1" smtClean="0"/>
              <a:t>Атанасян</a:t>
            </a:r>
            <a:r>
              <a:rPr lang="ru-RU" sz="2000" dirty="0" smtClean="0"/>
              <a:t>, В.Ф. Бутузов, С.Б. Кадомцев, Э.Г. Позняк, И.И. Юдина. Москва «Просвещение», 2011 г.</a:t>
            </a:r>
          </a:p>
          <a:p>
            <a:r>
              <a:rPr lang="ru-RU" sz="2000" dirty="0" smtClean="0"/>
              <a:t>3) Внеклассная работа по математике, 5-11 классы. Автор: А.В. </a:t>
            </a:r>
            <a:r>
              <a:rPr lang="ru-RU" sz="2000" dirty="0" err="1" smtClean="0"/>
              <a:t>Фарков</a:t>
            </a:r>
            <a:r>
              <a:rPr lang="ru-RU" sz="2000" dirty="0" smtClean="0"/>
              <a:t>. М.: Айрис-пресс, 2006.</a:t>
            </a:r>
          </a:p>
          <a:p>
            <a:r>
              <a:rPr lang="ru-RU" sz="2000" dirty="0" smtClean="0"/>
              <a:t>4) Математика в стихах. Задачи. Сказки. Рифмованные правила. 5-11 классы, автор-составитель: О.В. </a:t>
            </a:r>
            <a:r>
              <a:rPr lang="ru-RU" sz="2000" dirty="0" err="1" smtClean="0"/>
              <a:t>Панишева</a:t>
            </a:r>
            <a:r>
              <a:rPr lang="ru-RU" sz="2000" dirty="0" smtClean="0"/>
              <a:t>. Волгоград: Учитель, 2014.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/>
              <a:t>Алгебра №1 (1 балл)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Приведите пример числового выражения: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sz="4000" i="1" dirty="0" smtClean="0"/>
              <a:t>а) 12+8×5</a:t>
            </a:r>
          </a:p>
          <a:p>
            <a:pPr>
              <a:buNone/>
            </a:pPr>
            <a:r>
              <a:rPr lang="ru-RU" sz="4000" i="1" dirty="0" smtClean="0"/>
              <a:t>      б) 5а</a:t>
            </a:r>
          </a:p>
          <a:p>
            <a:pPr>
              <a:buNone/>
            </a:pPr>
            <a:r>
              <a:rPr lang="ru-RU" sz="4000" i="1" dirty="0" smtClean="0"/>
              <a:t>      в) 7-8к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858148" y="5929330"/>
            <a:ext cx="642942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/>
              <a:t>Алгебра №2 (1 балл)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215370" cy="490063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Приведите пример выражения с переменными: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4000" i="1" dirty="0" smtClean="0"/>
              <a:t>а) 25</a:t>
            </a:r>
          </a:p>
          <a:p>
            <a:pPr algn="ctr">
              <a:buNone/>
            </a:pPr>
            <a:r>
              <a:rPr lang="ru-RU" sz="4000" i="1" dirty="0" smtClean="0"/>
              <a:t> б) </a:t>
            </a:r>
            <a:r>
              <a:rPr lang="ru-RU" sz="4000" i="1" dirty="0" err="1" smtClean="0"/>
              <a:t>а+в</a:t>
            </a:r>
            <a:endParaRPr lang="ru-RU" sz="4000" i="1" dirty="0" smtClean="0"/>
          </a:p>
          <a:p>
            <a:pPr algn="ctr">
              <a:buNone/>
            </a:pPr>
            <a:r>
              <a:rPr lang="ru-RU" sz="4000" i="1" dirty="0" smtClean="0"/>
              <a:t> в) 9-2</a:t>
            </a:r>
          </a:p>
          <a:p>
            <a:pPr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500958" y="5786454"/>
            <a:ext cx="642942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/>
              <a:t>Алгебра №3 (1 балл)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00200"/>
            <a:ext cx="8143932" cy="490063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Уравнение – это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3600" i="1" dirty="0" smtClean="0"/>
              <a:t>а) выражение с переменной</a:t>
            </a:r>
          </a:p>
          <a:p>
            <a:pPr>
              <a:buNone/>
            </a:pPr>
            <a:r>
              <a:rPr lang="ru-RU" sz="3600" i="1" dirty="0" smtClean="0"/>
              <a:t> б)равенство, содержащее переменную</a:t>
            </a:r>
          </a:p>
          <a:p>
            <a:pPr>
              <a:buNone/>
            </a:pPr>
            <a:r>
              <a:rPr lang="ru-RU" sz="3600" i="1" dirty="0" smtClean="0"/>
              <a:t> в) пример</a:t>
            </a:r>
            <a:endParaRPr lang="ru-RU" sz="3600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86710" y="5786454"/>
            <a:ext cx="642942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/>
              <a:t>Алгебра №4 (2 балла)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215370" cy="490063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Корень уравнения – это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i="1" dirty="0" smtClean="0"/>
              <a:t>а) значение переменной, при котором уравнение обращается в верное равенство</a:t>
            </a:r>
          </a:p>
          <a:p>
            <a:pPr>
              <a:buNone/>
            </a:pPr>
            <a:r>
              <a:rPr lang="ru-RU" sz="3600" i="1" dirty="0" smtClean="0"/>
              <a:t> б) целое число</a:t>
            </a:r>
          </a:p>
          <a:p>
            <a:pPr>
              <a:buNone/>
            </a:pPr>
            <a:r>
              <a:rPr lang="ru-RU" sz="3600" i="1" dirty="0" smtClean="0"/>
              <a:t> в) переменная</a:t>
            </a:r>
            <a:endParaRPr lang="ru-RU" sz="3600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929586" y="5857892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/>
              <a:t>Алгебра №5 (3 балла)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00200"/>
            <a:ext cx="8143932" cy="490063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Частное от деления суммы этих чисел на число слагаемых называется</a:t>
            </a:r>
          </a:p>
          <a:p>
            <a:pPr algn="ctr">
              <a:buNone/>
            </a:pPr>
            <a:r>
              <a:rPr lang="ru-RU" dirty="0" smtClean="0"/>
              <a:t>  </a:t>
            </a:r>
            <a:r>
              <a:rPr lang="ru-RU" sz="4000" i="1" dirty="0" smtClean="0"/>
              <a:t>а) средним арифметическим</a:t>
            </a:r>
          </a:p>
          <a:p>
            <a:pPr algn="ctr">
              <a:buNone/>
            </a:pPr>
            <a:r>
              <a:rPr lang="ru-RU" sz="4000" i="1" dirty="0" smtClean="0"/>
              <a:t>  б) модой</a:t>
            </a:r>
          </a:p>
          <a:p>
            <a:pPr algn="ctr">
              <a:buNone/>
            </a:pPr>
            <a:r>
              <a:rPr lang="ru-RU" sz="4000" i="1" dirty="0" smtClean="0"/>
              <a:t>  в) размахом</a:t>
            </a:r>
            <a:endParaRPr lang="ru-RU" sz="4000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001024" y="5929330"/>
            <a:ext cx="571504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/>
              <a:t>Алгебра №6 (4 балла)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215370" cy="490063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Разность между наибольшим и наименьшим из этих чисел называется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4000" i="1" dirty="0" smtClean="0"/>
              <a:t>а) средним арифметическим</a:t>
            </a:r>
          </a:p>
          <a:p>
            <a:pPr algn="ctr">
              <a:buNone/>
            </a:pPr>
            <a:r>
              <a:rPr lang="ru-RU" sz="4000" i="1" dirty="0" smtClean="0"/>
              <a:t>  б) модой</a:t>
            </a:r>
          </a:p>
          <a:p>
            <a:pPr algn="ctr">
              <a:buNone/>
            </a:pPr>
            <a:r>
              <a:rPr lang="ru-RU" sz="4000" i="1" dirty="0" smtClean="0"/>
              <a:t>  в) размахом 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643834" y="6000768"/>
            <a:ext cx="571504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6cd41e316266dfd18b286afef6fcd4790b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1260</Words>
  <Application>Microsoft Office PowerPoint</Application>
  <PresentationFormat>Экран (4:3)</PresentationFormat>
  <Paragraphs>254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Внеклассное мероприятие  по математике «Один против всех» для учащихся 7 класса</vt:lpstr>
      <vt:lpstr>Красивая наука</vt:lpstr>
      <vt:lpstr>Вопросы</vt:lpstr>
      <vt:lpstr>Алгебра №1 (1 балл)</vt:lpstr>
      <vt:lpstr>Алгебра №2 (1 балл)</vt:lpstr>
      <vt:lpstr>Алгебра №3 (1 балл)</vt:lpstr>
      <vt:lpstr>Алгебра №4 (2 балла)</vt:lpstr>
      <vt:lpstr>Алгебра №5 (3 балла)</vt:lpstr>
      <vt:lpstr>Алгебра №6 (4 балла)</vt:lpstr>
      <vt:lpstr>Алгебра №7 (5 баллов)</vt:lpstr>
      <vt:lpstr>Алгебра №8 (6 баллов)</vt:lpstr>
      <vt:lpstr>Геометрия №1 (1 балл)</vt:lpstr>
      <vt:lpstr>Геометрия №2 (1 балл)</vt:lpstr>
      <vt:lpstr>Геометрия №3 (1 балл)</vt:lpstr>
      <vt:lpstr>Геометрия №4 (2 балла) </vt:lpstr>
      <vt:lpstr>Геометрия №5 (3 балла)</vt:lpstr>
      <vt:lpstr>Геометрия №6 (4 балла)</vt:lpstr>
      <vt:lpstr>Геометрия №7 (5 баллов)</vt:lpstr>
      <vt:lpstr>Геометрия №8 (6 баллов)</vt:lpstr>
      <vt:lpstr>Задача №1 (1 балл)</vt:lpstr>
      <vt:lpstr>Задача №2 (1 балл)</vt:lpstr>
      <vt:lpstr>Задача №3 (1 балл)</vt:lpstr>
      <vt:lpstr>Задача №4 (2 балла)</vt:lpstr>
      <vt:lpstr>Задача №5 (3 балла)</vt:lpstr>
      <vt:lpstr>Задача №6 (4 балла) </vt:lpstr>
      <vt:lpstr>Задача №7 (5 баллов)</vt:lpstr>
      <vt:lpstr>Задача №8 (6 баллов)</vt:lpstr>
      <vt:lpstr>Решение</vt:lpstr>
      <vt:lpstr>Решение</vt:lpstr>
      <vt:lpstr>Выбор игрока</vt:lpstr>
      <vt:lpstr>Решение</vt:lpstr>
      <vt:lpstr>Ответы (блок – алгебра)</vt:lpstr>
      <vt:lpstr>Ответы (блок – геометрия)</vt:lpstr>
      <vt:lpstr>Ответы  (блок – логические задачи) 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математика</cp:lastModifiedBy>
  <cp:revision>189</cp:revision>
  <dcterms:created xsi:type="dcterms:W3CDTF">2013-03-23T05:54:02Z</dcterms:created>
  <dcterms:modified xsi:type="dcterms:W3CDTF">2014-12-12T09:38:38Z</dcterms:modified>
</cp:coreProperties>
</file>