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activeX/activeX3.xml" ContentType="application/vnd.ms-office.activeX+xml"/>
  <Override PartName="/ppt/notesSlides/notesSlide3.xml" ContentType="application/vnd.openxmlformats-officedocument.presentationml.notesSlide+xml"/>
  <Override PartName="/ppt/activeX/activeX4.xml" ContentType="application/vnd.ms-office.activeX+xml"/>
  <Override PartName="/ppt/notesSlides/notesSlide4.xml" ContentType="application/vnd.openxmlformats-officedocument.presentationml.notesSlide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92" r:id="rId5"/>
  </p:sldMasterIdLst>
  <p:notesMasterIdLst>
    <p:notesMasterId r:id="rId66"/>
  </p:notesMasterIdLst>
  <p:sldIdLst>
    <p:sldId id="256" r:id="rId6"/>
    <p:sldId id="265" r:id="rId7"/>
    <p:sldId id="257" r:id="rId8"/>
    <p:sldId id="258" r:id="rId9"/>
    <p:sldId id="259" r:id="rId10"/>
    <p:sldId id="260" r:id="rId11"/>
    <p:sldId id="261" r:id="rId12"/>
    <p:sldId id="262" r:id="rId13"/>
    <p:sldId id="268" r:id="rId14"/>
    <p:sldId id="263" r:id="rId15"/>
    <p:sldId id="267" r:id="rId16"/>
    <p:sldId id="266" r:id="rId17"/>
    <p:sldId id="286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91" r:id="rId31"/>
    <p:sldId id="300" r:id="rId32"/>
    <p:sldId id="299" r:id="rId33"/>
    <p:sldId id="301" r:id="rId34"/>
    <p:sldId id="302" r:id="rId35"/>
    <p:sldId id="305" r:id="rId36"/>
    <p:sldId id="306" r:id="rId37"/>
    <p:sldId id="304" r:id="rId38"/>
    <p:sldId id="284" r:id="rId39"/>
    <p:sldId id="288" r:id="rId40"/>
    <p:sldId id="289" r:id="rId41"/>
    <p:sldId id="290" r:id="rId42"/>
    <p:sldId id="307" r:id="rId43"/>
    <p:sldId id="308" r:id="rId44"/>
    <p:sldId id="285" r:id="rId45"/>
    <p:sldId id="292" r:id="rId46"/>
    <p:sldId id="294" r:id="rId47"/>
    <p:sldId id="295" r:id="rId48"/>
    <p:sldId id="296" r:id="rId49"/>
    <p:sldId id="297" r:id="rId50"/>
    <p:sldId id="298" r:id="rId51"/>
    <p:sldId id="310" r:id="rId52"/>
    <p:sldId id="309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11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566AD8B-C7D0-4DFF-896A-867D037762E7}">
          <p14:sldIdLst>
            <p14:sldId id="256"/>
            <p14:sldId id="265"/>
          </p14:sldIdLst>
        </p14:section>
        <p14:section name="Культурно-массовые мероприятия" id="{EEBC2FA8-4A04-4FB1-8658-6CDB41084396}">
          <p14:sldIdLst>
            <p14:sldId id="257"/>
            <p14:sldId id="258"/>
            <p14:sldId id="259"/>
            <p14:sldId id="260"/>
            <p14:sldId id="261"/>
            <p14:sldId id="262"/>
            <p14:sldId id="268"/>
            <p14:sldId id="263"/>
            <p14:sldId id="267"/>
            <p14:sldId id="266"/>
          </p14:sldIdLst>
        </p14:section>
        <p14:section name="Индивидуальная работа с учащимися" id="{0E428161-65FE-44F3-93C5-6C7A3A58094E}">
          <p14:sldIdLst>
            <p14:sldId id="286"/>
            <p14:sldId id="270"/>
            <p14:sldId id="271"/>
            <p14:sldId id="272"/>
            <p14:sldId id="273"/>
            <p14:sldId id="275"/>
            <p14:sldId id="276"/>
            <p14:sldId id="277"/>
            <p14:sldId id="278"/>
            <p14:sldId id="279"/>
            <p14:sldId id="281"/>
            <p14:sldId id="282"/>
            <p14:sldId id="283"/>
            <p14:sldId id="291"/>
          </p14:sldIdLst>
        </p14:section>
        <p14:section name="Интерактивный урок" id="{B01893EA-ADB2-40B7-8AFD-74D1B85D6234}">
          <p14:sldIdLst>
            <p14:sldId id="300"/>
            <p14:sldId id="299"/>
            <p14:sldId id="301"/>
            <p14:sldId id="302"/>
            <p14:sldId id="305"/>
          </p14:sldIdLst>
        </p14:section>
        <p14:section name="Защита проекта" id="{13264202-53FA-4A98-AADE-3B364884F2E7}">
          <p14:sldIdLst>
            <p14:sldId id="306"/>
            <p14:sldId id="304"/>
          </p14:sldIdLst>
        </p14:section>
        <p14:section name="Мастер-класс" id="{A4707A3B-EA77-4B60-83D7-1E8B19E19ADF}">
          <p14:sldIdLst>
            <p14:sldId id="284"/>
            <p14:sldId id="288"/>
            <p14:sldId id="289"/>
            <p14:sldId id="290"/>
          </p14:sldIdLst>
        </p14:section>
        <p14:section name="Занятие по дополнительному образованию" id="{48AB8E7C-F81B-480C-8B2B-E144F38D6EA0}">
          <p14:sldIdLst>
            <p14:sldId id="307"/>
            <p14:sldId id="308"/>
          </p14:sldIdLst>
        </p14:section>
        <p14:section name="Сеанс мультипликации" id="{F5DE569A-3CA9-481E-84F0-EC5E18D30FA2}">
          <p14:sldIdLst>
            <p14:sldId id="285"/>
            <p14:sldId id="292"/>
            <p14:sldId id="294"/>
            <p14:sldId id="295"/>
            <p14:sldId id="296"/>
            <p14:sldId id="297"/>
            <p14:sldId id="298"/>
          </p14:sldIdLst>
        </p14:section>
        <p14:section name="Игра" id="{C9FC89D3-8DAB-4146-8B9E-CFD5A9D9740A}">
          <p14:sldIdLst>
            <p14:sldId id="310"/>
            <p14:sldId id="309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33CC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0113" autoAdjust="0"/>
  </p:normalViewPr>
  <p:slideViewPr>
    <p:cSldViewPr>
      <p:cViewPr varScale="1">
        <p:scale>
          <a:sx n="73" d="100"/>
          <a:sy n="73" d="100"/>
        </p:scale>
        <p:origin x="-113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F9A04-F1A1-4466-BE2F-2480D26646D0}" type="datetimeFigureOut">
              <a:rPr lang="ru-RU" smtClean="0"/>
              <a:t>12.12.2014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E9B80-38F7-4B93-A962-8B71D67B5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807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Передвинуть цвет к правильному определению его значения.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E9B80-38F7-4B93-A962-8B71D67B501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Угадать кроссворд по картинкам. Все слова расположены по вертикали. Передвинуть буквы на правильное место.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4EAEB-F598-4413-99EF-EF1DE9B90961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49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Собрать рисунок колоска, передвинув зернышки.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4EAEB-F598-4413-99EF-EF1DE9B90961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5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Сочинить</a:t>
            </a:r>
            <a:r>
              <a:rPr lang="ru-RU" baseline="0" dirty="0" smtClean="0"/>
              <a:t> рисунок герба, используя простые геометрические формы.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4EAEB-F598-4413-99EF-EF1DE9B90961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50246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514261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660433"/>
      </p:ext>
    </p:extLst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860EC-0B66-4FB1-A909-6B55984BA752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4F30C-8F38-4669-8FBC-14A8DB1406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353996"/>
      </p:ext>
    </p:extLst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F126E-C7FC-44B1-B838-AB1213AD7F62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5C13F-1125-4D72-B69B-1774ED759D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6269887"/>
      </p:ext>
    </p:extLst>
  </p:cSld>
  <p:clrMapOvr>
    <a:masterClrMapping/>
  </p:clrMapOvr>
  <p:transition spd="slow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6F44-2229-439B-B7EE-F1B6A9BD2DB2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076BC-B0FC-4345-AD15-4965933D8A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42356"/>
      </p:ext>
    </p:extLst>
  </p:cSld>
  <p:clrMapOvr>
    <a:masterClrMapping/>
  </p:clrMapOvr>
  <p:transition spd="slow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A6C47-976A-4602-B5B3-5CD30684ACFA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42B6-E52C-4EF4-A0E1-CA42320FDC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738108"/>
      </p:ext>
    </p:extLst>
  </p:cSld>
  <p:clrMapOvr>
    <a:masterClrMapping/>
  </p:clrMapOvr>
  <p:transition spd="slow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F5E0-7D87-46D5-93AC-B29AB1DC4DCF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AF73A-FB01-4BE4-8581-BB3D66FA27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634974"/>
      </p:ext>
    </p:extLst>
  </p:cSld>
  <p:clrMapOvr>
    <a:masterClrMapping/>
  </p:clrMapOvr>
  <p:transition spd="slow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F2B69-4FA5-4C7F-AF77-D8183315FC56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FAA05-ACFC-4AE6-8D42-20B35764B0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291967"/>
      </p:ext>
    </p:extLst>
  </p:cSld>
  <p:clrMapOvr>
    <a:masterClrMapping/>
  </p:clrMapOvr>
  <p:transition spd="slow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0CB-E57E-4BB4-AEA0-16CCC1A57115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F9582-2395-4FC3-B6A2-0D4BD0A77C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725409"/>
      </p:ext>
    </p:extLst>
  </p:cSld>
  <p:clrMapOvr>
    <a:masterClrMapping/>
  </p:clrMapOvr>
  <p:transition spd="slow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4131A-868A-46E1-B7FB-59693822116D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5F6ED-C92A-458A-8046-BAE3F436E7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412214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23507"/>
      </p:ext>
    </p:extLst>
  </p:cSld>
  <p:clrMapOvr>
    <a:masterClrMapping/>
  </p:clrMapOvr>
  <p:transition spd="slow"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CF213-22D6-468E-9445-E521BE08F4A1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ECB7D-C7AE-4DF7-9EAA-CB9EEBCD97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494841"/>
      </p:ext>
    </p:extLst>
  </p:cSld>
  <p:clrMapOvr>
    <a:masterClrMapping/>
  </p:clrMapOvr>
  <p:transition spd="slow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2199B-21CA-4686-BFF5-15398AD1BC71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F6CE2-8275-4795-A9E9-ADA97B141E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974729"/>
      </p:ext>
    </p:extLst>
  </p:cSld>
  <p:clrMapOvr>
    <a:masterClrMapping/>
  </p:clrMapOvr>
  <p:transition spd="slow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423FB-FB72-4DD3-9DC9-28897C9EC85A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A8FDD-15C4-45EB-8790-27BC53B375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835616"/>
      </p:ext>
    </p:extLst>
  </p:cSld>
  <p:clrMapOvr>
    <a:masterClrMapping/>
  </p:clrMapOvr>
  <p:transition spd="slow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0D1CE-3F4C-453A-9FE7-C6752429F847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CAD9C-DAEE-4FB4-8D4A-CB3A8BEC48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337026"/>
      </p:ext>
    </p:extLst>
  </p:cSld>
  <p:clrMapOvr>
    <a:masterClrMapping/>
  </p:clrMapOvr>
  <p:transition spd="slow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FDD2E-7AB4-468B-842B-4F3AC66F48F2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D7CA7-14E9-4FB3-8707-B783CB5CC0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612828"/>
      </p:ext>
    </p:extLst>
  </p:cSld>
  <p:clrMapOvr>
    <a:masterClrMapping/>
  </p:clrMapOvr>
  <p:transition spd="slow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097F8-4ADE-4A8E-8B38-8E875C998872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C414F-726E-443C-871D-755244EB2E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887826"/>
      </p:ext>
    </p:extLst>
  </p:cSld>
  <p:clrMapOvr>
    <a:masterClrMapping/>
  </p:clrMapOvr>
  <p:transition spd="slow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D6639-5110-4941-95F0-F34F1889E5EE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D54C1-488D-4F29-81CA-B743A65223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343974"/>
      </p:ext>
    </p:extLst>
  </p:cSld>
  <p:clrMapOvr>
    <a:masterClrMapping/>
  </p:clrMapOvr>
  <p:transition spd="slow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81043-B2F8-498C-9443-CDDE792A29CB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CD4AC-1066-4CBA-860F-0750309D43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480029"/>
      </p:ext>
    </p:extLst>
  </p:cSld>
  <p:clrMapOvr>
    <a:masterClrMapping/>
  </p:clrMapOvr>
  <p:transition spd="slow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6C2E5-F972-480C-BCA4-22925F019F6A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132AB-3DF9-4B9A-BF90-BE102D2B1F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5096903"/>
      </p:ext>
    </p:extLst>
  </p:cSld>
  <p:clrMapOvr>
    <a:masterClrMapping/>
  </p:clrMapOvr>
  <p:transition spd="slow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C7440-4EDC-4230-B215-FFBBA76A11AB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D9D6-EA75-4572-A63E-EEBCA3EFDF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427259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550918"/>
      </p:ext>
    </p:extLst>
  </p:cSld>
  <p:clrMapOvr>
    <a:masterClrMapping/>
  </p:clrMapOvr>
  <p:transition spd="slow"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B5425-0D8C-4981-A1D7-C3EF5F730EC9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1E040-473E-4DEA-B370-E3F03F02F6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213436"/>
      </p:ext>
    </p:extLst>
  </p:cSld>
  <p:clrMapOvr>
    <a:masterClrMapping/>
  </p:clrMapOvr>
  <p:transition spd="slow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41041-99D7-4DBD-960C-8BD7B0459EC7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69BDD-DC55-41DB-ACB8-FAF69E38B9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346763"/>
      </p:ext>
    </p:extLst>
  </p:cSld>
  <p:clrMapOvr>
    <a:masterClrMapping/>
  </p:clrMapOvr>
  <p:transition spd="slow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DE5A6-BE2D-4813-8AEF-C386AC904EED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272AE-B110-4491-8BAF-FCB6A9F547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717517"/>
      </p:ext>
    </p:extLst>
  </p:cSld>
  <p:clrMapOvr>
    <a:masterClrMapping/>
  </p:clrMapOvr>
  <p:transition spd="slow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AC48F-1710-4664-A938-DA5640F40F5E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A3C5-6770-4059-B609-C304FB7B8C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023036"/>
      </p:ext>
    </p:extLst>
  </p:cSld>
  <p:clrMapOvr>
    <a:masterClrMapping/>
  </p:clrMapOvr>
  <p:transition spd="slow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A527F-8920-4A48-B093-95D540991A02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E2FCF-0A3D-4BFF-9D0E-43C15E2073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464095"/>
      </p:ext>
    </p:extLst>
  </p:cSld>
  <p:clrMapOvr>
    <a:masterClrMapping/>
  </p:clrMapOvr>
  <p:transition spd="slow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359D5-002A-42F6-B90C-39618C0E218B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25808-E54C-4FCE-B62D-2267445B9E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414244"/>
      </p:ext>
    </p:extLst>
  </p:cSld>
  <p:clrMapOvr>
    <a:masterClrMapping/>
  </p:clrMapOvr>
  <p:transition spd="slow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0C160-B75A-4FA4-B2C8-8D0FF8AC373C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2468A-1018-4721-A7D0-B899263601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239391"/>
      </p:ext>
    </p:extLst>
  </p:cSld>
  <p:clrMapOvr>
    <a:masterClrMapping/>
  </p:clrMapOvr>
  <p:transition spd="slow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3001F-AE37-40FC-946F-A3EF4BC64623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0AB71-56A4-47BB-BB97-4B4C849B18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506043"/>
      </p:ext>
    </p:extLst>
  </p:cSld>
  <p:clrMapOvr>
    <a:masterClrMapping/>
  </p:clrMapOvr>
  <p:transition spd="slow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86079-E754-4336-9BB8-6C6080B00FEA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26DB-4247-4A88-B6D2-6538877D0A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539293"/>
      </p:ext>
    </p:extLst>
  </p:cSld>
  <p:clrMapOvr>
    <a:masterClrMapping/>
  </p:clrMapOvr>
  <p:transition spd="slow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8B4AD-0EA9-4E3A-B4C2-C694D242C0B3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BA271-0297-425D-BE48-E2E37A44D7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2325503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79076"/>
      </p:ext>
    </p:extLst>
  </p:cSld>
  <p:clrMapOvr>
    <a:masterClrMapping/>
  </p:clrMapOvr>
  <p:transition spd="slow"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79813-6780-4109-AF53-5756CC349881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9DBE5-F519-4F96-A9C5-A77715D7D0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226030"/>
      </p:ext>
    </p:extLst>
  </p:cSld>
  <p:clrMapOvr>
    <a:masterClrMapping/>
  </p:clrMapOvr>
  <p:transition spd="slow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7820B-CB43-4FAB-AF80-432FBF28D203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A1983-241A-4A80-9399-73334EBE61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7887944"/>
      </p:ext>
    </p:extLst>
  </p:cSld>
  <p:clrMapOvr>
    <a:masterClrMapping/>
  </p:clrMapOvr>
  <p:transition spd="slow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008CD-585C-4264-B8AF-2C20AEF6A6C6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BCC80-9126-45DE-89EC-CBFA030EF5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43731"/>
      </p:ext>
    </p:extLst>
  </p:cSld>
  <p:clrMapOvr>
    <a:masterClrMapping/>
  </p:clrMapOvr>
  <p:transition spd="slow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85DE2-1B40-4276-9EC2-9ADD1F159C13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B8936-DE27-4342-BCA7-084C480F77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573425"/>
      </p:ext>
    </p:extLst>
  </p:cSld>
  <p:clrMapOvr>
    <a:masterClrMapping/>
  </p:clrMapOvr>
  <p:transition spd="slow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672F9-5EEB-4C0B-A96E-D0D52E0EA3F7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0B0CE-26A6-4B7A-8A96-2E6224A760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692105"/>
      </p:ext>
    </p:extLst>
  </p:cSld>
  <p:clrMapOvr>
    <a:masterClrMapping/>
  </p:clrMapOvr>
  <p:transition spd="slow">
    <p:blinds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alphaModFix amt="8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357430"/>
            <a:ext cx="7772400" cy="1470025"/>
          </a:xfrm>
          <a:solidFill>
            <a:schemeClr val="lt1">
              <a:alpha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/>
          <a:lstStyle>
            <a:lvl1pPr>
              <a:defRPr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231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F126E-C7FC-44B1-B838-AB1213AD7F62}" type="datetimeFigureOut">
              <a:rPr lang="ru-RU" smtClean="0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5C13F-1125-4D72-B69B-1774ED759D6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635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lt1">
              <a:alpha val="58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anchor="t"/>
          <a:lstStyle>
            <a:lvl1pPr algn="l">
              <a:defRPr sz="40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5205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A6C47-976A-4602-B5B3-5CD30684ACFA}" type="datetimeFigureOut">
              <a:rPr lang="ru-RU" smtClean="0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42B6-E52C-4EF4-A0E1-CA42320FDCF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1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F5E0-7D87-46D5-93AC-B29AB1DC4DCF}" type="datetimeFigureOut">
              <a:rPr lang="ru-RU" smtClean="0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AF73A-FB01-4BE4-8581-BB3D66FA27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53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751959"/>
      </p:ext>
    </p:extLst>
  </p:cSld>
  <p:clrMapOvr>
    <a:masterClrMapping/>
  </p:clrMapOvr>
  <p:transition spd="slow"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F2B69-4FA5-4C7F-AF77-D8183315FC56}" type="datetimeFigureOut">
              <a:rPr lang="ru-RU" smtClean="0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FAA05-ACFC-4AE6-8D42-20B35764B0F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47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0CB-E57E-4BB4-AEA0-16CCC1A57115}" type="datetimeFigureOut">
              <a:rPr lang="ru-RU" smtClean="0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F9582-2395-4FC3-B6A2-0D4BD0A77CD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0322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4131A-868A-46E1-B7FB-59693822116D}" type="datetimeFigureOut">
              <a:rPr lang="ru-RU" smtClean="0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5F6ED-C92A-458A-8046-BAE3F436E7B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58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CF213-22D6-468E-9445-E521BE08F4A1}" type="datetimeFigureOut">
              <a:rPr lang="ru-RU" smtClean="0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ECB7D-C7AE-4DF7-9EAA-CB9EEBCD970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48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2199B-21CA-4686-BFF5-15398AD1BC71}" type="datetimeFigureOut">
              <a:rPr lang="ru-RU" smtClean="0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F6CE2-8275-4795-A9E9-ADA97B141E0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77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423FB-FB72-4DD3-9DC9-28897C9EC85A}" type="datetimeFigureOut">
              <a:rPr lang="ru-RU" smtClean="0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A8FDD-15C4-45EB-8790-27BC53B3753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46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535623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94387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975007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30465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blinds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9D2DC2-F54B-4555-8CB8-86DD34AFA712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4FA8E6-5F5B-4F70-8E1A-A8BDB83F83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blinds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B4D761-A05B-41F9-9069-E15E3840BF7B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F3A88B-271F-4603-833B-62FD8E4595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blinds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CD68A5-81B3-4D2A-AC4E-74A523D1C594}" type="datetimeFigureOut">
              <a:rPr lang="ru-RU"/>
              <a:pPr>
                <a:defRPr/>
              </a:pPr>
              <a:t>12.12.2014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2E06AF-3424-4016-BE88-A9D7E50EDB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blinds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1373179c155c1.png"/>
          <p:cNvPicPr>
            <a:picLocks noChangeAspect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7920" y="4643446"/>
            <a:ext cx="2687623" cy="2357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38" y="274638"/>
            <a:ext cx="69008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39F8FE25-0336-4B22-8D2B-F1ABB8444BD0}" type="datetimeFigureOut">
              <a:rPr lang="ru-RU" smtClean="0"/>
              <a:pPr/>
              <a:t>12.12.2014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8F5376FC-0545-4804-89A1-D6CF5B83153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school2206 копия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25" y="6350"/>
            <a:ext cx="1714500" cy="1593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8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3200" b="1" kern="1200">
          <a:solidFill>
            <a:srgbClr val="C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 b="1" kern="1200">
          <a:solidFill>
            <a:srgbClr val="C0000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 b="1" kern="1200">
          <a:solidFill>
            <a:srgbClr val="C00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b="1" kern="1200">
          <a:solidFill>
            <a:srgbClr val="C0000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b="1" kern="120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6" Type="http://schemas.openxmlformats.org/officeDocument/2006/relationships/hyperlink" Target="http://images.yandex.ru/yandsearch?source=wiz&amp;fp=19&amp;uinfo=ww-1430-wh-810-fw-1205-fh-598-pd-1&amp;p=19&amp;text=%D1%80%D0%BE%D0%BB%D1%8C%20%D0%B8%D0%B7%D0%BE%D0%B1%D1%80%D0%B0%D0%B7%D0%B8%D1%82%D0%B5%D0%BB%D1%8C%D0%BD%D1%8B%D1%85%20%D0%B8%D1%81%D0%BA%D1%83%D1%81%D1%81%D1%82%D0%B2%20%20%20%D0%B2%20%D0%BF%D0%BE%C2%AD%D0%B2%D1%81%D0%B5%D0%B4%D0%BD%D0%B5%D0%B2%D0%BD%D0%BE%D0%B9%20%D0%B6%D0%B8%D0%B7%D0%BD%D0%B8%20%D1%87%D0%B5%D0%BB%D0%BE%D0%B2%D0%B5%D0%BA%D0%B0%20%D0%BA%D0%B0%D1%80%D1%82%D0%B8%D0%BD%D0%BA%D0%B8&amp;noreask=1&amp;pos=584&amp;rpt=simage&amp;lr=22&amp;img_url=http://900igr.net/datai/izo/Sochinenie-po-kartine-Druzja/0006-011-Batalnyj-zhanr.png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jpe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jpeg"/><Relationship Id="rId7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Relationship Id="rId6" Type="http://schemas.microsoft.com/office/2007/relationships/hdphoto" Target="../media/hdphoto11.wdp"/><Relationship Id="rId5" Type="http://schemas.openxmlformats.org/officeDocument/2006/relationships/image" Target="../media/image44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0.png"/><Relationship Id="rId4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" Target="slide55.xml"/><Relationship Id="rId7" Type="http://schemas.openxmlformats.org/officeDocument/2006/relationships/slide" Target="slide50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9.xml"/><Relationship Id="rId11" Type="http://schemas.openxmlformats.org/officeDocument/2006/relationships/slide" Target="slide60.xml"/><Relationship Id="rId5" Type="http://schemas.openxmlformats.org/officeDocument/2006/relationships/slide" Target="slide58.xml"/><Relationship Id="rId10" Type="http://schemas.openxmlformats.org/officeDocument/2006/relationships/slide" Target="slide51.xml"/><Relationship Id="rId4" Type="http://schemas.openxmlformats.org/officeDocument/2006/relationships/slide" Target="slide57.xml"/><Relationship Id="rId9" Type="http://schemas.openxmlformats.org/officeDocument/2006/relationships/slide" Target="slide5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slide" Target="slide56.xml"/><Relationship Id="rId7" Type="http://schemas.openxmlformats.org/officeDocument/2006/relationships/slide" Target="slide52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9.xml"/><Relationship Id="rId11" Type="http://schemas.openxmlformats.org/officeDocument/2006/relationships/slide" Target="slide60.xml"/><Relationship Id="rId5" Type="http://schemas.openxmlformats.org/officeDocument/2006/relationships/slide" Target="slide58.xml"/><Relationship Id="rId10" Type="http://schemas.openxmlformats.org/officeDocument/2006/relationships/slide" Target="slide50.xml"/><Relationship Id="rId4" Type="http://schemas.openxmlformats.org/officeDocument/2006/relationships/slide" Target="slide57.xml"/><Relationship Id="rId9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slide" Target="slide54.xml"/><Relationship Id="rId7" Type="http://schemas.openxmlformats.org/officeDocument/2006/relationships/slide" Target="slide58.xml"/><Relationship Id="rId12" Type="http://schemas.openxmlformats.org/officeDocument/2006/relationships/slide" Target="slide60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7.xml"/><Relationship Id="rId11" Type="http://schemas.openxmlformats.org/officeDocument/2006/relationships/slide" Target="slide51.xml"/><Relationship Id="rId5" Type="http://schemas.openxmlformats.org/officeDocument/2006/relationships/slide" Target="slide56.xml"/><Relationship Id="rId10" Type="http://schemas.openxmlformats.org/officeDocument/2006/relationships/slide" Target="slide53.xml"/><Relationship Id="rId4" Type="http://schemas.openxmlformats.org/officeDocument/2006/relationships/slide" Target="slide55.xml"/><Relationship Id="rId9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" Target="slide55.xml"/><Relationship Id="rId7" Type="http://schemas.openxmlformats.org/officeDocument/2006/relationships/slide" Target="slide59.xml"/><Relationship Id="rId12" Type="http://schemas.openxmlformats.org/officeDocument/2006/relationships/slide" Target="slide60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8.xml"/><Relationship Id="rId11" Type="http://schemas.openxmlformats.org/officeDocument/2006/relationships/slide" Target="slide50.xml"/><Relationship Id="rId5" Type="http://schemas.openxmlformats.org/officeDocument/2006/relationships/slide" Target="slide57.xml"/><Relationship Id="rId10" Type="http://schemas.openxmlformats.org/officeDocument/2006/relationships/slide" Target="slide51.xml"/><Relationship Id="rId4" Type="http://schemas.openxmlformats.org/officeDocument/2006/relationships/slide" Target="slide56.xml"/><Relationship Id="rId9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" Target="slide55.xml"/><Relationship Id="rId7" Type="http://schemas.openxmlformats.org/officeDocument/2006/relationships/slide" Target="slide59.xml"/><Relationship Id="rId12" Type="http://schemas.openxmlformats.org/officeDocument/2006/relationships/slide" Target="slide60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8.xml"/><Relationship Id="rId11" Type="http://schemas.openxmlformats.org/officeDocument/2006/relationships/slide" Target="slide50.xml"/><Relationship Id="rId5" Type="http://schemas.openxmlformats.org/officeDocument/2006/relationships/slide" Target="slide57.xml"/><Relationship Id="rId10" Type="http://schemas.openxmlformats.org/officeDocument/2006/relationships/slide" Target="slide51.xml"/><Relationship Id="rId4" Type="http://schemas.openxmlformats.org/officeDocument/2006/relationships/slide" Target="slide56.xml"/><Relationship Id="rId9" Type="http://schemas.openxmlformats.org/officeDocument/2006/relationships/slide" Target="slide5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" Target="slide55.xml"/><Relationship Id="rId7" Type="http://schemas.openxmlformats.org/officeDocument/2006/relationships/slide" Target="slide59.xml"/><Relationship Id="rId12" Type="http://schemas.openxmlformats.org/officeDocument/2006/relationships/slide" Target="slide60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8.xml"/><Relationship Id="rId11" Type="http://schemas.openxmlformats.org/officeDocument/2006/relationships/slide" Target="slide50.xml"/><Relationship Id="rId5" Type="http://schemas.openxmlformats.org/officeDocument/2006/relationships/slide" Target="slide57.xml"/><Relationship Id="rId10" Type="http://schemas.openxmlformats.org/officeDocument/2006/relationships/slide" Target="slide51.xml"/><Relationship Id="rId4" Type="http://schemas.openxmlformats.org/officeDocument/2006/relationships/slide" Target="slide56.xml"/><Relationship Id="rId9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" Target="slide55.xml"/><Relationship Id="rId7" Type="http://schemas.openxmlformats.org/officeDocument/2006/relationships/slide" Target="slide59.xml"/><Relationship Id="rId12" Type="http://schemas.openxmlformats.org/officeDocument/2006/relationships/slide" Target="slide60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8.xml"/><Relationship Id="rId11" Type="http://schemas.openxmlformats.org/officeDocument/2006/relationships/slide" Target="slide50.xml"/><Relationship Id="rId5" Type="http://schemas.openxmlformats.org/officeDocument/2006/relationships/slide" Target="slide57.xml"/><Relationship Id="rId10" Type="http://schemas.openxmlformats.org/officeDocument/2006/relationships/slide" Target="slide51.xml"/><Relationship Id="rId4" Type="http://schemas.openxmlformats.org/officeDocument/2006/relationships/slide" Target="slide56.xml"/><Relationship Id="rId9" Type="http://schemas.openxmlformats.org/officeDocument/2006/relationships/slide" Target="slide5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" Target="slide55.xml"/><Relationship Id="rId7" Type="http://schemas.openxmlformats.org/officeDocument/2006/relationships/slide" Target="slide59.xml"/><Relationship Id="rId12" Type="http://schemas.openxmlformats.org/officeDocument/2006/relationships/slide" Target="slide60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8.xml"/><Relationship Id="rId11" Type="http://schemas.openxmlformats.org/officeDocument/2006/relationships/slide" Target="slide50.xml"/><Relationship Id="rId5" Type="http://schemas.openxmlformats.org/officeDocument/2006/relationships/slide" Target="slide57.xml"/><Relationship Id="rId10" Type="http://schemas.openxmlformats.org/officeDocument/2006/relationships/slide" Target="slide51.xml"/><Relationship Id="rId4" Type="http://schemas.openxmlformats.org/officeDocument/2006/relationships/slide" Target="slide56.xml"/><Relationship Id="rId9" Type="http://schemas.openxmlformats.org/officeDocument/2006/relationships/slide" Target="slide5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" Target="slide55.xml"/><Relationship Id="rId7" Type="http://schemas.openxmlformats.org/officeDocument/2006/relationships/slide" Target="slide59.xml"/><Relationship Id="rId12" Type="http://schemas.openxmlformats.org/officeDocument/2006/relationships/slide" Target="slide60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8.xml"/><Relationship Id="rId11" Type="http://schemas.openxmlformats.org/officeDocument/2006/relationships/slide" Target="slide50.xml"/><Relationship Id="rId5" Type="http://schemas.openxmlformats.org/officeDocument/2006/relationships/slide" Target="slide57.xml"/><Relationship Id="rId10" Type="http://schemas.openxmlformats.org/officeDocument/2006/relationships/slide" Target="slide51.xml"/><Relationship Id="rId4" Type="http://schemas.openxmlformats.org/officeDocument/2006/relationships/slide" Target="slide56.xml"/><Relationship Id="rId9" Type="http://schemas.openxmlformats.org/officeDocument/2006/relationships/slide" Target="slide5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" Target="slide55.xml"/><Relationship Id="rId7" Type="http://schemas.openxmlformats.org/officeDocument/2006/relationships/slide" Target="slide59.xml"/><Relationship Id="rId12" Type="http://schemas.openxmlformats.org/officeDocument/2006/relationships/slide" Target="slide60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8.xml"/><Relationship Id="rId11" Type="http://schemas.openxmlformats.org/officeDocument/2006/relationships/slide" Target="slide50.xml"/><Relationship Id="rId5" Type="http://schemas.openxmlformats.org/officeDocument/2006/relationships/slide" Target="slide57.xml"/><Relationship Id="rId10" Type="http://schemas.openxmlformats.org/officeDocument/2006/relationships/slide" Target="slide51.xml"/><Relationship Id="rId4" Type="http://schemas.openxmlformats.org/officeDocument/2006/relationships/slide" Target="slide56.xml"/><Relationship Id="rId9" Type="http://schemas.openxmlformats.org/officeDocument/2006/relationships/slide" Target="slide5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" Target="slide55.xml"/><Relationship Id="rId7" Type="http://schemas.openxmlformats.org/officeDocument/2006/relationships/slide" Target="slide59.xml"/><Relationship Id="rId12" Type="http://schemas.openxmlformats.org/officeDocument/2006/relationships/slide" Target="slide60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8.xml"/><Relationship Id="rId11" Type="http://schemas.openxmlformats.org/officeDocument/2006/relationships/slide" Target="slide50.xml"/><Relationship Id="rId5" Type="http://schemas.openxmlformats.org/officeDocument/2006/relationships/slide" Target="slide57.xml"/><Relationship Id="rId10" Type="http://schemas.openxmlformats.org/officeDocument/2006/relationships/slide" Target="slide51.xml"/><Relationship Id="rId4" Type="http://schemas.openxmlformats.org/officeDocument/2006/relationships/slide" Target="slide56.xml"/><Relationship Id="rId9" Type="http://schemas.openxmlformats.org/officeDocument/2006/relationships/slide" Target="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3" y="0"/>
            <a:ext cx="9179473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23528" y="1376352"/>
            <a:ext cx="8496944" cy="2054639"/>
          </a:xfrm>
        </p:spPr>
        <p:txBody>
          <a:bodyPr>
            <a:noAutofit/>
          </a:bodyPr>
          <a:lstStyle/>
          <a:p>
            <a:r>
              <a:rPr lang="ru-RU" spc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Педагогические инновации </a:t>
            </a:r>
            <a:r>
              <a:rPr lang="ru-RU" sz="4000" spc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000" spc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spc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63500" dist="50800" dir="2700000" algn="tl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в преподавании предметов эстетического цикла</a:t>
            </a:r>
            <a:endParaRPr lang="ru-RU" sz="4000" spc="0" dirty="0">
              <a:ln>
                <a:noFill/>
              </a:ln>
              <a:solidFill>
                <a:srgbClr val="0033CC"/>
              </a:solidFill>
              <a:effectLst>
                <a:outerShdw blurRad="63500" dist="50800" dir="2700000" algn="tl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1560" y="4365104"/>
            <a:ext cx="7920880" cy="1752600"/>
          </a:xfrm>
        </p:spPr>
        <p:txBody>
          <a:bodyPr/>
          <a:lstStyle/>
          <a:p>
            <a:r>
              <a:rPr lang="ru-RU" sz="280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76200" dist="63500" dir="2700000" algn="tl" rotWithShape="0">
                    <a:srgbClr val="002060"/>
                  </a:outerShdw>
                </a:effectLst>
              </a:rPr>
              <a:t>МАОУ гимназия № 22,</a:t>
            </a:r>
          </a:p>
          <a:p>
            <a:r>
              <a:rPr lang="ru-RU" sz="2800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76200" dist="63500" dir="2700000" algn="tl" rotWithShape="0">
                    <a:srgbClr val="002060"/>
                  </a:outerShdw>
                </a:effectLst>
              </a:rPr>
              <a:t>заведующая кафедры эстетических дисциплин</a:t>
            </a:r>
            <a:endParaRPr lang="ru-RU" sz="3600" dirty="0" smtClean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76200" dist="63500" dir="2700000" algn="tl" rotWithShape="0">
                  <a:srgbClr val="002060"/>
                </a:outerShdw>
              </a:effectLst>
            </a:endParaRPr>
          </a:p>
          <a:p>
            <a:r>
              <a:rPr lang="ru-RU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blurRad="76200" dist="63500" dir="2700000" algn="tl" rotWithShape="0">
                    <a:srgbClr val="002060"/>
                  </a:outerShdw>
                </a:effectLst>
              </a:rPr>
              <a:t>Маценко Марина Борисовна</a:t>
            </a:r>
            <a:endParaRPr lang="ru-RU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blurRad="76200" dist="63500" dir="2700000" algn="tl" rotWithShape="0">
                  <a:srgbClr val="00206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7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Преимущества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5112568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ru-RU" dirty="0" smtClean="0"/>
              <a:t>Происходит развитие универсальных учебных действий;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Совершенствуются навыки общения;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Осуществляются методы театрализации и игровой деятельности;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Формируются принципы и убеждения;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Развивается общая культура;</a:t>
            </a:r>
          </a:p>
          <a:p>
            <a:pPr marL="0" indent="0">
              <a:lnSpc>
                <a:spcPts val="4600"/>
              </a:lnSpc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5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2288" y="4581128"/>
            <a:ext cx="5486400" cy="1296144"/>
          </a:xfrm>
        </p:spPr>
        <p:txBody>
          <a:bodyPr>
            <a:normAutofit/>
          </a:bodyPr>
          <a:lstStyle/>
          <a:p>
            <a:pPr algn="ctr">
              <a:lnSpc>
                <a:spcPts val="3700"/>
              </a:lnSpc>
            </a:pPr>
            <a:r>
              <a:rPr lang="ru-RU" sz="2800" cap="all" spc="100" dirty="0" smtClean="0">
                <a:ln w="0"/>
                <a:solidFill>
                  <a:srgbClr val="FF0000"/>
                </a:solidFill>
                <a:effectLst>
                  <a:outerShdw blurRad="50800" dist="50800" dir="2700000" algn="tl" rotWithShape="0">
                    <a:prstClr val="black"/>
                  </a:outerShdw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Агитбригада </a:t>
            </a:r>
            <a:r>
              <a:rPr lang="ru-RU" sz="2800" cap="all" spc="100" dirty="0">
                <a:ln w="0"/>
                <a:solidFill>
                  <a:srgbClr val="FF0000"/>
                </a:solidFill>
                <a:effectLst>
                  <a:outerShdw blurRad="50800" dist="50800" dir="2700000" algn="tl" rotWithShape="0">
                    <a:prstClr val="black"/>
                  </a:outerShdw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«РИТМ»</a:t>
            </a:r>
            <a:br>
              <a:rPr lang="ru-RU" sz="2800" cap="all" spc="100" dirty="0">
                <a:ln w="0"/>
                <a:solidFill>
                  <a:srgbClr val="FF0000"/>
                </a:solidFill>
                <a:effectLst>
                  <a:outerShdw blurRad="50800" dist="50800" dir="2700000" algn="tl" rotWithShape="0">
                    <a:prstClr val="black"/>
                  </a:outerShdw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cap="all" spc="100" dirty="0">
                <a:ln w="0">
                  <a:noFill/>
                </a:ln>
                <a:solidFill>
                  <a:srgbClr val="FF0000"/>
                </a:solidFill>
                <a:effectLst>
                  <a:outerShdw blurRad="50800" dist="50800" dir="2700000" algn="tl" rotWithShape="0">
                    <a:prstClr val="black"/>
                  </a:outerShdw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«За здоровый образ жизни»</a:t>
            </a:r>
            <a:endParaRPr lang="ru-RU" sz="1600" dirty="0">
              <a:ln w="0">
                <a:noFill/>
              </a:ln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835696" y="5877272"/>
            <a:ext cx="5486400" cy="804862"/>
          </a:xfrm>
        </p:spPr>
        <p:txBody>
          <a:bodyPr/>
          <a:lstStyle/>
          <a:p>
            <a:pPr lvl="0" algn="ctr"/>
            <a:r>
              <a:rPr lang="ru-RU" sz="2400" dirty="0"/>
              <a:t>МАОУ гимназия № 22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Grp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650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4581128"/>
            <a:ext cx="5688632" cy="1152128"/>
          </a:xfrm>
        </p:spPr>
        <p:txBody>
          <a:bodyPr>
            <a:noAutofit/>
          </a:bodyPr>
          <a:lstStyle/>
          <a:p>
            <a:pPr algn="ctr"/>
            <a:r>
              <a:rPr lang="ru-RU" sz="2400" cap="all" spc="100" dirty="0">
                <a:ln w="0"/>
                <a:solidFill>
                  <a:srgbClr val="FF0000"/>
                </a:solidFill>
                <a:effectLst>
                  <a:outerShdw blurRad="50800" dist="50800" dir="2700000" algn="tl" rotWithShape="0">
                    <a:prstClr val="black"/>
                  </a:outerShdw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«Конституция – гарант </a:t>
            </a:r>
            <a:r>
              <a:rPr lang="ru-RU" sz="2400" cap="all" spc="100" dirty="0" smtClean="0">
                <a:ln w="0"/>
                <a:solidFill>
                  <a:srgbClr val="FF0000"/>
                </a:solidFill>
                <a:effectLst>
                  <a:outerShdw blurRad="50800" dist="50800" dir="2700000" algn="tl" rotWithShape="0">
                    <a:prstClr val="black"/>
                  </a:outerShdw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cap="all" spc="100" dirty="0" smtClean="0">
                <a:ln w="0"/>
                <a:solidFill>
                  <a:srgbClr val="FF0000"/>
                </a:solidFill>
                <a:effectLst>
                  <a:outerShdw blurRad="50800" dist="50800" dir="2700000" algn="tl" rotWithShape="0">
                    <a:prstClr val="black"/>
                  </a:outerShdw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cap="all" spc="100" dirty="0" smtClean="0">
                <a:ln w="0"/>
                <a:solidFill>
                  <a:srgbClr val="FF0000"/>
                </a:solidFill>
                <a:effectLst>
                  <a:outerShdw blurRad="50800" dist="50800" dir="2700000" algn="tl" rotWithShape="0">
                    <a:prstClr val="black"/>
                  </a:outerShdw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моих </a:t>
            </a:r>
            <a:r>
              <a:rPr lang="ru-RU" sz="2400" cap="all" spc="100" dirty="0">
                <a:ln w="0"/>
                <a:solidFill>
                  <a:srgbClr val="FF0000"/>
                </a:solidFill>
                <a:effectLst>
                  <a:outerShdw blurRad="50800" dist="50800" dir="2700000" algn="tl" rotWithShape="0">
                    <a:prstClr val="black"/>
                  </a:outerShdw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прав и свободы выбора в жизни»</a:t>
            </a:r>
            <a:endParaRPr lang="ru-RU" sz="1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835696" y="5877272"/>
            <a:ext cx="5486400" cy="804862"/>
          </a:xfrm>
        </p:spPr>
        <p:txBody>
          <a:bodyPr/>
          <a:lstStyle/>
          <a:p>
            <a:pPr lvl="0" algn="ctr"/>
            <a:r>
              <a:rPr lang="ru-RU" sz="2400" dirty="0"/>
              <a:t>МАОУ гимназия № 22</a:t>
            </a:r>
          </a:p>
          <a:p>
            <a:endParaRPr lang="ru-RU" dirty="0"/>
          </a:p>
        </p:txBody>
      </p:sp>
      <p:pic>
        <p:nvPicPr>
          <p:cNvPr id="7" name="Рисунок 6" descr="C:\Users\Е.Богомолова\Pictures\агитбригады\Фото КВН СУПЕР!\IMG_0251.JPG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r="19945"/>
          <a:stretch>
            <a:fillRect/>
          </a:stretch>
        </p:blipFill>
        <p:spPr bwMode="auto">
          <a:xfrm>
            <a:off x="1907704" y="620688"/>
            <a:ext cx="5298976" cy="3968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26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Индивидуальная работа с учащимися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ru-RU" dirty="0" smtClean="0"/>
              <a:t>Проводится на уроках и во внеклассной деятельности;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Тематика: РАЗВИТИЕ ИНДИВИДУАЛЬНЫХ СПОСОБНОСТЕЙ, УГЛУБЛЕННОЕ ИЗУЧЕНИЕ МАТЕРИАЛА, ЛИЧНОЕ ТВОРЧЕСТВО;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Осуществляются инновационные технологии;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7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Arial" pitchFamily="34" charset="0"/>
                <a:cs typeface="Arial" pitchFamily="34" charset="0"/>
              </a:rPr>
              <a:t>Вовлечение учащихся в творческую деятельность </a:t>
            </a:r>
            <a:endParaRPr lang="ru-RU" sz="3600" b="1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2700000" algn="tl" rotWithShape="0">
                  <a:srgbClr val="007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  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1" r="17808"/>
          <a:stretch/>
        </p:blipFill>
        <p:spPr bwMode="auto">
          <a:xfrm>
            <a:off x="2195736" y="1628800"/>
            <a:ext cx="4752528" cy="4968552"/>
          </a:xfrm>
          <a:prstGeom prst="roundRect">
            <a:avLst>
              <a:gd name="adj" fmla="val 7556"/>
            </a:avLst>
          </a:prstGeom>
          <a:ln w="190500" cap="rnd">
            <a:solidFill>
              <a:srgbClr val="0070C0"/>
            </a:solidFill>
            <a:prstDash val="solid"/>
          </a:ln>
          <a:effectLst>
            <a:outerShdw blurRad="76200" dist="63500" dir="2700000" algn="tl" rotWithShape="0">
              <a:srgbClr val="00206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068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67543" y="1362947"/>
            <a:ext cx="8150292" cy="2972446"/>
            <a:chOff x="467543" y="1362947"/>
            <a:chExt cx="8150292" cy="297244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444925" y="1362948"/>
              <a:ext cx="7172910" cy="2972445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Блок-схема: задержка 5"/>
            <p:cNvSpPr/>
            <p:nvPr/>
          </p:nvSpPr>
          <p:spPr>
            <a:xfrm flipH="1">
              <a:off x="467543" y="1362947"/>
              <a:ext cx="972307" cy="2972445"/>
            </a:xfrm>
            <a:prstGeom prst="flowChartDelay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</a:rPr>
              <a:t>Социальные роли</a:t>
            </a:r>
            <a:endParaRPr lang="ru-RU" b="1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2700000" algn="tl" rotWithShape="0">
                  <a:srgbClr val="0070C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369" y="1124744"/>
            <a:ext cx="7306177" cy="30646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0000">
              <a:lnSpc>
                <a:spcPct val="150000"/>
              </a:lnSpc>
              <a:tabLst>
                <a:tab pos="3319463" algn="l"/>
              </a:tabLst>
            </a:pPr>
            <a:r>
              <a:rPr lang="ru-RU" sz="3200" b="1" dirty="0" smtClean="0">
                <a:ln w="1905"/>
                <a:solidFill>
                  <a:srgbClr val="008E4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Беседа     </a:t>
            </a:r>
            <a:r>
              <a:rPr lang="ru-RU" sz="32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ru-RU" sz="28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8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Ты – ученый …</a:t>
            </a:r>
          </a:p>
          <a:p>
            <a:pPr marL="180000" indent="-627063">
              <a:lnSpc>
                <a:spcPct val="150000"/>
              </a:lnSpc>
            </a:pPr>
            <a:r>
              <a:rPr lang="ru-RU" sz="28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				</a:t>
            </a:r>
            <a:r>
              <a:rPr lang="ru-RU" sz="28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 Ты певец …</a:t>
            </a:r>
          </a:p>
          <a:p>
            <a:pPr marL="180000" indent="-627063">
              <a:lnSpc>
                <a:spcPct val="150000"/>
              </a:lnSpc>
            </a:pPr>
            <a:r>
              <a:rPr lang="ru-RU" sz="28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				</a:t>
            </a:r>
            <a:r>
              <a:rPr lang="ru-RU" sz="28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 Ты писатель …</a:t>
            </a:r>
          </a:p>
          <a:p>
            <a:pPr marL="180000" indent="-627063">
              <a:lnSpc>
                <a:spcPct val="150000"/>
              </a:lnSpc>
            </a:pPr>
            <a:r>
              <a:rPr lang="ru-RU" sz="28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				</a:t>
            </a:r>
            <a:r>
              <a:rPr lang="ru-RU" sz="28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 Ты художник …</a:t>
            </a:r>
            <a:endParaRPr lang="ru-RU" sz="28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8923" y="4353679"/>
            <a:ext cx="82089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Century Gothic" pitchFamily="34" charset="0"/>
                <a:ea typeface="Calibri"/>
                <a:cs typeface="Times New Roman"/>
              </a:rPr>
              <a:t>Социальные роли</a:t>
            </a:r>
            <a:r>
              <a:rPr lang="ru-RU" sz="2400" b="1" dirty="0" smtClean="0">
                <a:solidFill>
                  <a:srgbClr val="333333"/>
                </a:solidFill>
                <a:latin typeface="Century Gothic" pitchFamily="34" charset="0"/>
                <a:ea typeface="Calibri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660033"/>
                </a:solidFill>
                <a:latin typeface="Century Gothic" pitchFamily="34" charset="0"/>
                <a:ea typeface="Calibri"/>
                <a:cs typeface="Times New Roman"/>
              </a:rPr>
              <a:t>- это совокупность требований, предъявляемых индивиду обществом, а также действий, которые должен выполнить человек, занимающий данный статус в социальной системе.</a:t>
            </a:r>
            <a:endParaRPr lang="ru-RU" sz="2800" b="1" dirty="0">
              <a:solidFill>
                <a:srgbClr val="660033"/>
              </a:solidFill>
              <a:latin typeface="Century Gothic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0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 flipV="1">
            <a:off x="222664" y="1544050"/>
            <a:ext cx="8619943" cy="2318049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Вовлечение учащихся в творческую деятельность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48879" y="1534957"/>
            <a:ext cx="8655671" cy="2145268"/>
          </a:xfrm>
          <a:prstGeom prst="roundRect">
            <a:avLst>
              <a:gd name="adj" fmla="val 11571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ln w="1905"/>
                <a:solidFill>
                  <a:srgbClr val="007E3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Рефлексия</a:t>
            </a:r>
            <a:r>
              <a:rPr lang="ru-RU" sz="2400" b="1" dirty="0" smtClean="0">
                <a:ln w="1905"/>
                <a:solidFill>
                  <a:srgbClr val="007E3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 </a:t>
            </a:r>
            <a:r>
              <a:rPr lang="ru-RU" sz="2400" b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 </a:t>
            </a:r>
            <a:r>
              <a:rPr lang="ru-RU" sz="24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</a:rPr>
              <a:t>Нечем занять себя…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	</a:t>
            </a:r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	</a:t>
            </a:r>
            <a:r>
              <a:rPr lang="ru-RU" sz="2400" b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       </a:t>
            </a:r>
            <a:r>
              <a:rPr lang="ru-RU" sz="24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</a:rPr>
              <a:t>Стараюсь быть активным…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</a:rPr>
              <a:t>	         </a:t>
            </a:r>
            <a:r>
              <a:rPr lang="ru-RU" sz="24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Century Gothic" pitchFamily="34" charset="0"/>
              </a:rPr>
              <a:t>В свободное время фантазирую…</a:t>
            </a:r>
            <a:endParaRPr lang="ru-RU" sz="2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879" y="4272609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  <a:latin typeface="Century Gothic" pitchFamily="34" charset="0"/>
                <a:ea typeface="Times New Roman"/>
              </a:rPr>
              <a:t>Сущность рефлексивной самооценки заключается в умении сравнить себя, способы своих действий или продукты своей деятельности. </a:t>
            </a:r>
            <a:endParaRPr lang="ru-RU" sz="2800" dirty="0">
              <a:solidFill>
                <a:srgbClr val="660033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47392" y="4077072"/>
            <a:ext cx="8301610" cy="2180547"/>
            <a:chOff x="538334" y="1612561"/>
            <a:chExt cx="8301610" cy="232456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099791" y="1612561"/>
              <a:ext cx="7740153" cy="2308324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Блок-схема: задержка 8"/>
            <p:cNvSpPr/>
            <p:nvPr/>
          </p:nvSpPr>
          <p:spPr>
            <a:xfrm flipH="1">
              <a:off x="538334" y="1628800"/>
              <a:ext cx="561457" cy="2308324"/>
            </a:xfrm>
            <a:prstGeom prst="flowChartDelay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30077" y="1682722"/>
            <a:ext cx="8301610" cy="2180547"/>
            <a:chOff x="538334" y="1612561"/>
            <a:chExt cx="8301610" cy="232456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99791" y="1612561"/>
              <a:ext cx="7740153" cy="2308324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Блок-схема: задержка 4"/>
            <p:cNvSpPr/>
            <p:nvPr/>
          </p:nvSpPr>
          <p:spPr>
            <a:xfrm flipH="1">
              <a:off x="538334" y="1628800"/>
              <a:ext cx="561457" cy="2308324"/>
            </a:xfrm>
            <a:prstGeom prst="flowChartDelay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Приобщение </a:t>
            </a:r>
            <a:r>
              <a:rPr lang="ru-RU" sz="3600" b="1" dirty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учащихся </a:t>
            </a:r>
            <a:r>
              <a:rPr lang="ru-RU" sz="3600" b="1" dirty="0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к творческой деятельности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844824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▪ </a:t>
            </a:r>
            <a:r>
              <a:rPr lang="ru-RU" sz="2800" b="1" dirty="0" smtClean="0">
                <a:solidFill>
                  <a:prstClr val="black"/>
                </a:solidFill>
                <a:latin typeface="Century Gothic" pitchFamily="34" charset="0"/>
              </a:rPr>
              <a:t>учащиеся  </a:t>
            </a:r>
            <a:r>
              <a:rPr lang="ru-RU" sz="2800" b="1" dirty="0">
                <a:solidFill>
                  <a:prstClr val="black"/>
                </a:solidFill>
                <a:latin typeface="Century Gothic" pitchFamily="34" charset="0"/>
              </a:rPr>
              <a:t>знакомятся </a:t>
            </a:r>
            <a:r>
              <a:rPr lang="ru-RU" sz="2800" b="1" dirty="0" smtClean="0">
                <a:solidFill>
                  <a:prstClr val="black"/>
                </a:solidFill>
                <a:latin typeface="Century Gothic" pitchFamily="34" charset="0"/>
              </a:rPr>
              <a:t>с </a:t>
            </a:r>
            <a:r>
              <a:rPr lang="ru-RU" sz="2800" b="1" dirty="0">
                <a:solidFill>
                  <a:prstClr val="black"/>
                </a:solidFill>
                <a:latin typeface="Century Gothic" pitchFamily="34" charset="0"/>
              </a:rPr>
              <a:t>искусством изображения </a:t>
            </a:r>
            <a:r>
              <a:rPr lang="ru-RU" sz="2800" b="1" dirty="0" smtClean="0">
                <a:solidFill>
                  <a:prstClr val="black"/>
                </a:solidFill>
                <a:latin typeface="Century Gothic" pitchFamily="34" charset="0"/>
              </a:rPr>
              <a:t>и музыки как </a:t>
            </a:r>
            <a:r>
              <a:rPr lang="ru-RU" sz="2800" b="1" dirty="0">
                <a:solidFill>
                  <a:prstClr val="black"/>
                </a:solidFill>
                <a:latin typeface="Century Gothic" pitchFamily="34" charset="0"/>
              </a:rPr>
              <a:t>особым языком и способом </a:t>
            </a:r>
            <a:r>
              <a:rPr lang="ru-RU" sz="2800" b="1" dirty="0" smtClean="0">
                <a:solidFill>
                  <a:prstClr val="black"/>
                </a:solidFill>
                <a:latin typeface="Century Gothic" pitchFamily="34" charset="0"/>
              </a:rPr>
              <a:t>эстетического познания</a:t>
            </a:r>
            <a:r>
              <a:rPr lang="ru-RU" sz="2800" b="1" dirty="0">
                <a:solidFill>
                  <a:prstClr val="black"/>
                </a:solidFill>
                <a:latin typeface="Century Gothic" pitchFamily="34" charset="0"/>
              </a:rPr>
              <a:t>, </a:t>
            </a:r>
            <a:r>
              <a:rPr lang="ru-RU" sz="2800" b="1" dirty="0" smtClean="0">
                <a:solidFill>
                  <a:prstClr val="black"/>
                </a:solidFill>
                <a:latin typeface="Century Gothic" pitchFamily="34" charset="0"/>
              </a:rPr>
              <a:t>размышления;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endParaRPr lang="ru-RU" sz="2800" b="1" dirty="0">
              <a:solidFill>
                <a:srgbClr val="000000"/>
              </a:solidFill>
              <a:latin typeface="Century Gothic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▪</a:t>
            </a:r>
            <a:r>
              <a:rPr lang="ru-RU" sz="2800" b="1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Century Gothic" pitchFamily="34" charset="0"/>
              </a:rPr>
              <a:t>изучают искусство </a:t>
            </a:r>
            <a:r>
              <a:rPr lang="ru-RU" sz="2800" b="1" dirty="0">
                <a:solidFill>
                  <a:prstClr val="black"/>
                </a:solidFill>
                <a:latin typeface="Century Gothic" pitchFamily="34" charset="0"/>
              </a:rPr>
              <a:t>построения образа реальности, </a:t>
            </a:r>
            <a:r>
              <a:rPr lang="ru-RU" sz="2800" b="1" dirty="0" smtClean="0">
                <a:solidFill>
                  <a:prstClr val="black"/>
                </a:solidFill>
                <a:latin typeface="Century Gothic" pitchFamily="34" charset="0"/>
              </a:rPr>
              <a:t>художественную и музыкальную картину </a:t>
            </a:r>
            <a:r>
              <a:rPr lang="ru-RU" sz="2800" b="1" dirty="0">
                <a:solidFill>
                  <a:prstClr val="black"/>
                </a:solidFill>
                <a:latin typeface="Century Gothic" pitchFamily="34" charset="0"/>
              </a:rPr>
              <a:t>мира, основанную на ее ценностном </a:t>
            </a:r>
            <a:r>
              <a:rPr lang="ru-RU" sz="2800" b="1" dirty="0" smtClean="0">
                <a:solidFill>
                  <a:prstClr val="black"/>
                </a:solidFill>
                <a:latin typeface="Century Gothic" pitchFamily="34" charset="0"/>
              </a:rPr>
              <a:t>восприятии.</a:t>
            </a:r>
            <a:endParaRPr lang="ru-RU" sz="28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1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62029" y="1374160"/>
            <a:ext cx="8619943" cy="2448272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Решаемые задачи</a:t>
            </a:r>
            <a:endParaRPr lang="ru-RU" dirty="0"/>
          </a:p>
        </p:txBody>
      </p:sp>
      <p:pic>
        <p:nvPicPr>
          <p:cNvPr id="1030" name="Picture 6" descr="http://gua.convdocs.org/tw_files2/urls_27/29/d-28993/28993_html_22d83cf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68703"/>
            <a:ext cx="2637580" cy="228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rtlib.ru/objects/gallery_226/artlib_gallery-113207-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6160" r="6875" b="13934"/>
          <a:stretch/>
        </p:blipFill>
        <p:spPr bwMode="auto">
          <a:xfrm>
            <a:off x="4283968" y="4179814"/>
            <a:ext cx="4000906" cy="23678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900igr.net/datai/izo/Sochinenie-po-kartine-Druzja/0006-011-Batalnyj-zhanr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" b="100000" l="0" r="99592">
                        <a14:foregroundMark x1="86939" y1="14583" x2="86939" y2="1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82" y="4179813"/>
            <a:ext cx="1587360" cy="2644021"/>
          </a:xfrm>
          <a:prstGeom prst="rect">
            <a:avLst/>
          </a:prstGeom>
          <a:noFill/>
          <a:effectLst>
            <a:outerShdw blurRad="114300" dist="63500" dir="2700000" algn="tl" rotWithShape="0">
              <a:schemeClr val="accent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10645" y="1628800"/>
            <a:ext cx="576064" cy="504056"/>
          </a:xfrm>
          <a:prstGeom prst="ellipse">
            <a:avLst/>
          </a:prstGeom>
          <a:solidFill>
            <a:srgbClr val="92D050"/>
          </a:solidFill>
          <a:ln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548" y="1628800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1.  Объяснение роли искусства 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в по­вседневной жизни человека, в орга­низации общения людей, в создании среды материального окружения,  в развитии культуры и представлений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человека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о самом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себе.</a:t>
            </a:r>
            <a:endParaRPr lang="ru-RU" sz="24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4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86251" y="1382437"/>
            <a:ext cx="8619943" cy="213813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4" name="Picture 6" descr="http://www.anypics.ru/pic/201210/640x480/anypics.ru-58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15447"/>
            <a:ext cx="6235486" cy="27938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Решаемые задачи</a:t>
            </a:r>
            <a:endParaRPr lang="ru-RU" dirty="0"/>
          </a:p>
        </p:txBody>
      </p:sp>
      <p:pic>
        <p:nvPicPr>
          <p:cNvPr id="2050" name="Picture 2" descr="http://www.oreninform.ru/upload/iblock/fa7/121212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500" y1="69628" x2="57500" y2="6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17032"/>
            <a:ext cx="2566855" cy="29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541419" y="1591052"/>
            <a:ext cx="576064" cy="504056"/>
          </a:xfrm>
          <a:prstGeom prst="ellipse">
            <a:avLst/>
          </a:prstGeom>
          <a:solidFill>
            <a:srgbClr val="92D050"/>
          </a:solidFill>
          <a:ln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5274" y="1591052"/>
            <a:ext cx="82809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entury Gothic" pitchFamily="34" charset="0"/>
              </a:rPr>
              <a:t>2. 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Развитие представления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об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искусстве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как сфере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познания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и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создания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образной картины мира.</a:t>
            </a:r>
          </a:p>
        </p:txBody>
      </p:sp>
    </p:spTree>
    <p:extLst>
      <p:ext uri="{BB962C8B-B14F-4D97-AF65-F5344CB8AC3E}">
        <p14:creationId xmlns:p14="http://schemas.microsoft.com/office/powerpoint/2010/main" val="5254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внобедренный треугольник 4"/>
          <p:cNvSpPr/>
          <p:nvPr/>
        </p:nvSpPr>
        <p:spPr>
          <a:xfrm>
            <a:off x="1276543" y="1370848"/>
            <a:ext cx="6590915" cy="5128344"/>
          </a:xfrm>
          <a:prstGeom prst="triangle">
            <a:avLst/>
          </a:prstGeom>
          <a:solidFill>
            <a:schemeClr val="accent5">
              <a:lumMod val="75000"/>
            </a:schemeClr>
          </a:solidFill>
          <a:effectLst>
            <a:outerShdw blurRad="88900" dist="76200" dir="2700000" algn="tl" rotWithShape="0">
              <a:srgbClr val="002060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3155587" y="4048956"/>
            <a:ext cx="31293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76200" dist="63500" dir="2700000" algn="tl" rotWithShape="0">
                    <a:srgbClr val="002060"/>
                  </a:outerShdw>
                </a:effectLst>
              </a:rPr>
              <a:t>Объективная</a:t>
            </a:r>
          </a:p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76200" dist="63500" dir="2700000" algn="tl" rotWithShape="0">
                    <a:srgbClr val="002060"/>
                  </a:outerShdw>
                </a:effectLst>
              </a:rPr>
              <a:t>реальность</a:t>
            </a:r>
            <a:endParaRPr lang="ru-RU" sz="4000" b="1" dirty="0">
              <a:solidFill>
                <a:schemeClr val="bg1"/>
              </a:solidFill>
              <a:effectLst>
                <a:outerShdw blurRad="76200" dist="63500" dir="2700000" algn="tl" rotWithShape="0">
                  <a:srgbClr val="002060"/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Процесс обучения</a:t>
            </a:r>
            <a:endParaRPr lang="ru-RU" dirty="0"/>
          </a:p>
        </p:txBody>
      </p:sp>
      <p:sp>
        <p:nvSpPr>
          <p:cNvPr id="6" name="Полилиния 5"/>
          <p:cNvSpPr/>
          <p:nvPr/>
        </p:nvSpPr>
        <p:spPr>
          <a:xfrm>
            <a:off x="1597720" y="1998119"/>
            <a:ext cx="5948561" cy="911483"/>
          </a:xfrm>
          <a:custGeom>
            <a:avLst/>
            <a:gdLst>
              <a:gd name="connsiteX0" fmla="*/ 0 w 5948561"/>
              <a:gd name="connsiteY0" fmla="*/ 151917 h 911483"/>
              <a:gd name="connsiteX1" fmla="*/ 151917 w 5948561"/>
              <a:gd name="connsiteY1" fmla="*/ 0 h 911483"/>
              <a:gd name="connsiteX2" fmla="*/ 5796644 w 5948561"/>
              <a:gd name="connsiteY2" fmla="*/ 0 h 911483"/>
              <a:gd name="connsiteX3" fmla="*/ 5948561 w 5948561"/>
              <a:gd name="connsiteY3" fmla="*/ 151917 h 911483"/>
              <a:gd name="connsiteX4" fmla="*/ 5948561 w 5948561"/>
              <a:gd name="connsiteY4" fmla="*/ 759566 h 911483"/>
              <a:gd name="connsiteX5" fmla="*/ 5796644 w 5948561"/>
              <a:gd name="connsiteY5" fmla="*/ 911483 h 911483"/>
              <a:gd name="connsiteX6" fmla="*/ 151917 w 5948561"/>
              <a:gd name="connsiteY6" fmla="*/ 911483 h 911483"/>
              <a:gd name="connsiteX7" fmla="*/ 0 w 5948561"/>
              <a:gd name="connsiteY7" fmla="*/ 759566 h 911483"/>
              <a:gd name="connsiteX8" fmla="*/ 0 w 5948561"/>
              <a:gd name="connsiteY8" fmla="*/ 151917 h 91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48561" h="911483">
                <a:moveTo>
                  <a:pt x="0" y="151917"/>
                </a:moveTo>
                <a:cubicBezTo>
                  <a:pt x="0" y="68016"/>
                  <a:pt x="68016" y="0"/>
                  <a:pt x="151917" y="0"/>
                </a:cubicBezTo>
                <a:lnTo>
                  <a:pt x="5796644" y="0"/>
                </a:lnTo>
                <a:cubicBezTo>
                  <a:pt x="5880545" y="0"/>
                  <a:pt x="5948561" y="68016"/>
                  <a:pt x="5948561" y="151917"/>
                </a:cubicBezTo>
                <a:lnTo>
                  <a:pt x="5948561" y="759566"/>
                </a:lnTo>
                <a:cubicBezTo>
                  <a:pt x="5948561" y="843467"/>
                  <a:pt x="5880545" y="911483"/>
                  <a:pt x="5796644" y="911483"/>
                </a:cubicBezTo>
                <a:lnTo>
                  <a:pt x="151917" y="911483"/>
                </a:lnTo>
                <a:cubicBezTo>
                  <a:pt x="68016" y="911483"/>
                  <a:pt x="0" y="843467"/>
                  <a:pt x="0" y="759566"/>
                </a:cubicBezTo>
                <a:lnTo>
                  <a:pt x="0" y="15191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2125" tIns="132125" rIns="132125" bIns="13212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300" b="1" kern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творческого мышления к познанию мира</a:t>
            </a:r>
            <a:endParaRPr lang="ru-RU" sz="23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1635904" y="3023537"/>
            <a:ext cx="5872192" cy="911483"/>
          </a:xfrm>
          <a:custGeom>
            <a:avLst/>
            <a:gdLst>
              <a:gd name="connsiteX0" fmla="*/ 0 w 5872192"/>
              <a:gd name="connsiteY0" fmla="*/ 151917 h 911483"/>
              <a:gd name="connsiteX1" fmla="*/ 151917 w 5872192"/>
              <a:gd name="connsiteY1" fmla="*/ 0 h 911483"/>
              <a:gd name="connsiteX2" fmla="*/ 5720275 w 5872192"/>
              <a:gd name="connsiteY2" fmla="*/ 0 h 911483"/>
              <a:gd name="connsiteX3" fmla="*/ 5872192 w 5872192"/>
              <a:gd name="connsiteY3" fmla="*/ 151917 h 911483"/>
              <a:gd name="connsiteX4" fmla="*/ 5872192 w 5872192"/>
              <a:gd name="connsiteY4" fmla="*/ 759566 h 911483"/>
              <a:gd name="connsiteX5" fmla="*/ 5720275 w 5872192"/>
              <a:gd name="connsiteY5" fmla="*/ 911483 h 911483"/>
              <a:gd name="connsiteX6" fmla="*/ 151917 w 5872192"/>
              <a:gd name="connsiteY6" fmla="*/ 911483 h 911483"/>
              <a:gd name="connsiteX7" fmla="*/ 0 w 5872192"/>
              <a:gd name="connsiteY7" fmla="*/ 759566 h 911483"/>
              <a:gd name="connsiteX8" fmla="*/ 0 w 5872192"/>
              <a:gd name="connsiteY8" fmla="*/ 151917 h 91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2192" h="911483">
                <a:moveTo>
                  <a:pt x="0" y="151917"/>
                </a:moveTo>
                <a:cubicBezTo>
                  <a:pt x="0" y="68016"/>
                  <a:pt x="68016" y="0"/>
                  <a:pt x="151917" y="0"/>
                </a:cubicBezTo>
                <a:lnTo>
                  <a:pt x="5720275" y="0"/>
                </a:lnTo>
                <a:cubicBezTo>
                  <a:pt x="5804176" y="0"/>
                  <a:pt x="5872192" y="68016"/>
                  <a:pt x="5872192" y="151917"/>
                </a:cubicBezTo>
                <a:lnTo>
                  <a:pt x="5872192" y="759566"/>
                </a:lnTo>
                <a:cubicBezTo>
                  <a:pt x="5872192" y="843467"/>
                  <a:pt x="5804176" y="911483"/>
                  <a:pt x="5720275" y="911483"/>
                </a:cubicBezTo>
                <a:lnTo>
                  <a:pt x="151917" y="911483"/>
                </a:lnTo>
                <a:cubicBezTo>
                  <a:pt x="68016" y="911483"/>
                  <a:pt x="0" y="843467"/>
                  <a:pt x="0" y="759566"/>
                </a:cubicBezTo>
                <a:lnTo>
                  <a:pt x="0" y="15191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2125" tIns="132125" rIns="132125" bIns="13212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300" b="1" kern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практики к творческому мышлению</a:t>
            </a:r>
            <a:endParaRPr lang="ru-RU" sz="23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635904" y="4048956"/>
            <a:ext cx="5872192" cy="911483"/>
          </a:xfrm>
          <a:custGeom>
            <a:avLst/>
            <a:gdLst>
              <a:gd name="connsiteX0" fmla="*/ 0 w 5872192"/>
              <a:gd name="connsiteY0" fmla="*/ 151917 h 911483"/>
              <a:gd name="connsiteX1" fmla="*/ 151917 w 5872192"/>
              <a:gd name="connsiteY1" fmla="*/ 0 h 911483"/>
              <a:gd name="connsiteX2" fmla="*/ 5720275 w 5872192"/>
              <a:gd name="connsiteY2" fmla="*/ 0 h 911483"/>
              <a:gd name="connsiteX3" fmla="*/ 5872192 w 5872192"/>
              <a:gd name="connsiteY3" fmla="*/ 151917 h 911483"/>
              <a:gd name="connsiteX4" fmla="*/ 5872192 w 5872192"/>
              <a:gd name="connsiteY4" fmla="*/ 759566 h 911483"/>
              <a:gd name="connsiteX5" fmla="*/ 5720275 w 5872192"/>
              <a:gd name="connsiteY5" fmla="*/ 911483 h 911483"/>
              <a:gd name="connsiteX6" fmla="*/ 151917 w 5872192"/>
              <a:gd name="connsiteY6" fmla="*/ 911483 h 911483"/>
              <a:gd name="connsiteX7" fmla="*/ 0 w 5872192"/>
              <a:gd name="connsiteY7" fmla="*/ 759566 h 911483"/>
              <a:gd name="connsiteX8" fmla="*/ 0 w 5872192"/>
              <a:gd name="connsiteY8" fmla="*/ 151917 h 91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2192" h="911483">
                <a:moveTo>
                  <a:pt x="0" y="151917"/>
                </a:moveTo>
                <a:cubicBezTo>
                  <a:pt x="0" y="68016"/>
                  <a:pt x="68016" y="0"/>
                  <a:pt x="151917" y="0"/>
                </a:cubicBezTo>
                <a:lnTo>
                  <a:pt x="5720275" y="0"/>
                </a:lnTo>
                <a:cubicBezTo>
                  <a:pt x="5804176" y="0"/>
                  <a:pt x="5872192" y="68016"/>
                  <a:pt x="5872192" y="151917"/>
                </a:cubicBezTo>
                <a:lnTo>
                  <a:pt x="5872192" y="759566"/>
                </a:lnTo>
                <a:cubicBezTo>
                  <a:pt x="5872192" y="843467"/>
                  <a:pt x="5804176" y="911483"/>
                  <a:pt x="5720275" y="911483"/>
                </a:cubicBezTo>
                <a:lnTo>
                  <a:pt x="151917" y="911483"/>
                </a:lnTo>
                <a:cubicBezTo>
                  <a:pt x="68016" y="911483"/>
                  <a:pt x="0" y="843467"/>
                  <a:pt x="0" y="759566"/>
                </a:cubicBezTo>
                <a:lnTo>
                  <a:pt x="0" y="15191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2125" tIns="132125" rIns="132125" bIns="13212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300" b="1" kern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содержания к практике</a:t>
            </a:r>
            <a:endParaRPr lang="ru-RU" sz="23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1635904" y="5074374"/>
            <a:ext cx="5872192" cy="911483"/>
          </a:xfrm>
          <a:custGeom>
            <a:avLst/>
            <a:gdLst>
              <a:gd name="connsiteX0" fmla="*/ 0 w 5872192"/>
              <a:gd name="connsiteY0" fmla="*/ 151917 h 911483"/>
              <a:gd name="connsiteX1" fmla="*/ 151917 w 5872192"/>
              <a:gd name="connsiteY1" fmla="*/ 0 h 911483"/>
              <a:gd name="connsiteX2" fmla="*/ 5720275 w 5872192"/>
              <a:gd name="connsiteY2" fmla="*/ 0 h 911483"/>
              <a:gd name="connsiteX3" fmla="*/ 5872192 w 5872192"/>
              <a:gd name="connsiteY3" fmla="*/ 151917 h 911483"/>
              <a:gd name="connsiteX4" fmla="*/ 5872192 w 5872192"/>
              <a:gd name="connsiteY4" fmla="*/ 759566 h 911483"/>
              <a:gd name="connsiteX5" fmla="*/ 5720275 w 5872192"/>
              <a:gd name="connsiteY5" fmla="*/ 911483 h 911483"/>
              <a:gd name="connsiteX6" fmla="*/ 151917 w 5872192"/>
              <a:gd name="connsiteY6" fmla="*/ 911483 h 911483"/>
              <a:gd name="connsiteX7" fmla="*/ 0 w 5872192"/>
              <a:gd name="connsiteY7" fmla="*/ 759566 h 911483"/>
              <a:gd name="connsiteX8" fmla="*/ 0 w 5872192"/>
              <a:gd name="connsiteY8" fmla="*/ 151917 h 91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2192" h="911483">
                <a:moveTo>
                  <a:pt x="0" y="151917"/>
                </a:moveTo>
                <a:cubicBezTo>
                  <a:pt x="0" y="68016"/>
                  <a:pt x="68016" y="0"/>
                  <a:pt x="151917" y="0"/>
                </a:cubicBezTo>
                <a:lnTo>
                  <a:pt x="5720275" y="0"/>
                </a:lnTo>
                <a:cubicBezTo>
                  <a:pt x="5804176" y="0"/>
                  <a:pt x="5872192" y="68016"/>
                  <a:pt x="5872192" y="151917"/>
                </a:cubicBezTo>
                <a:lnTo>
                  <a:pt x="5872192" y="759566"/>
                </a:lnTo>
                <a:cubicBezTo>
                  <a:pt x="5872192" y="843467"/>
                  <a:pt x="5804176" y="911483"/>
                  <a:pt x="5720275" y="911483"/>
                </a:cubicBezTo>
                <a:lnTo>
                  <a:pt x="151917" y="911483"/>
                </a:lnTo>
                <a:cubicBezTo>
                  <a:pt x="68016" y="911483"/>
                  <a:pt x="0" y="843467"/>
                  <a:pt x="0" y="759566"/>
                </a:cubicBezTo>
                <a:lnTo>
                  <a:pt x="0" y="15191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2125" tIns="132125" rIns="132125" bIns="13212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300" b="1" kern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формы к содержанию</a:t>
            </a:r>
            <a:endParaRPr lang="ru-RU" sz="23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92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62029" y="1374160"/>
            <a:ext cx="8619943" cy="191082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Решаемые задачи</a:t>
            </a:r>
            <a:endParaRPr lang="ru-RU" dirty="0"/>
          </a:p>
        </p:txBody>
      </p:sp>
      <p:pic>
        <p:nvPicPr>
          <p:cNvPr id="3080" name="Picture 8" descr="http://life.aktualno.ru/upload/fast_upload/20121112065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80" y="3645836"/>
            <a:ext cx="4650064" cy="30963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img.azbooki.com/files/pr37/60142_lar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53" r="13266"/>
          <a:stretch/>
        </p:blipFill>
        <p:spPr bwMode="auto">
          <a:xfrm>
            <a:off x="585124" y="3656587"/>
            <a:ext cx="1712756" cy="244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bookervil.ru/covers/4109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94" b="92857" l="3429" r="97714">
                        <a14:foregroundMark x1="27714" y1="11429" x2="27714" y2="11429"/>
                        <a14:foregroundMark x1="30000" y1="8571" x2="30000" y2="8571"/>
                        <a14:foregroundMark x1="47714" y1="8571" x2="47714" y2="8571"/>
                        <a14:foregroundMark x1="56857" y1="10000" x2="58571" y2="10204"/>
                        <a14:foregroundMark x1="67429" y1="10816" x2="70857" y2="10816"/>
                        <a14:foregroundMark x1="79714" y1="10408" x2="79714" y2="10408"/>
                        <a14:foregroundMark x1="85429" y1="10204" x2="85429" y2="10204"/>
                        <a14:foregroundMark x1="88286" y1="9184" x2="88286" y2="9184"/>
                        <a14:foregroundMark x1="88857" y1="6939" x2="88857" y2="6939"/>
                        <a14:foregroundMark x1="88286" y1="10408" x2="87714" y2="11429"/>
                        <a14:foregroundMark x1="87429" y1="12449" x2="87429" y2="13878"/>
                        <a14:foregroundMark x1="87143" y1="14694" x2="87143" y2="14694"/>
                        <a14:foregroundMark x1="87143" y1="16531" x2="87143" y2="16531"/>
                        <a14:foregroundMark x1="88286" y1="18571" x2="88286" y2="18571"/>
                        <a14:foregroundMark x1="90286" y1="21020" x2="90571" y2="21837"/>
                        <a14:foregroundMark x1="90571" y1="22041" x2="90286" y2="22857"/>
                        <a14:foregroundMark x1="90286" y1="22449" x2="90286" y2="20408"/>
                        <a14:foregroundMark x1="90286" y1="18571" x2="90286" y2="18571"/>
                        <a14:foregroundMark x1="90857" y1="16939" x2="91143" y2="16327"/>
                        <a14:foregroundMark x1="90857" y1="8367" x2="90857" y2="8367"/>
                        <a14:foregroundMark x1="90286" y1="7143" x2="90286" y2="7143"/>
                        <a14:foregroundMark x1="90286" y1="6735" x2="90286" y2="6735"/>
                        <a14:foregroundMark x1="87714" y1="6531" x2="87714" y2="6531"/>
                        <a14:foregroundMark x1="84000" y1="6531" x2="79429" y2="6531"/>
                        <a14:foregroundMark x1="72000" y1="6327" x2="69429" y2="6327"/>
                        <a14:foregroundMark x1="62857" y1="6122" x2="58000" y2="6122"/>
                        <a14:foregroundMark x1="52000" y1="5510" x2="45143" y2="5510"/>
                        <a14:foregroundMark x1="39143" y1="5510" x2="35143" y2="5510"/>
                        <a14:foregroundMark x1="25143" y1="5510" x2="22286" y2="5918"/>
                        <a14:foregroundMark x1="16857" y1="6122" x2="16857" y2="6122"/>
                        <a14:foregroundMark x1="13714" y1="6327" x2="13714" y2="6327"/>
                        <a14:foregroundMark x1="12000" y1="6122" x2="11143" y2="6122"/>
                        <a14:foregroundMark x1="9714" y1="6531" x2="8857" y2="6531"/>
                        <a14:foregroundMark x1="5143" y1="5714" x2="89429" y2="5306"/>
                        <a14:foregroundMark x1="5429" y1="5510" x2="90286" y2="5306"/>
                        <a14:foregroundMark x1="12000" y1="90000" x2="91143" y2="90000"/>
                        <a14:foregroundMark x1="90857" y1="90000" x2="91143" y2="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44" b="8093"/>
          <a:stretch/>
        </p:blipFill>
        <p:spPr bwMode="auto">
          <a:xfrm>
            <a:off x="6804247" y="3676669"/>
            <a:ext cx="2074595" cy="2560644"/>
          </a:xfrm>
          <a:prstGeom prst="rect">
            <a:avLst/>
          </a:prstGeom>
          <a:noFill/>
          <a:effectLst>
            <a:outerShdw blurRad="266700" algn="l" rotWithShape="0">
              <a:prstClr val="black">
                <a:alpha val="55000"/>
              </a:prstClr>
            </a:outerShdw>
          </a:effectLst>
          <a:scene3d>
            <a:camera prst="isometricOffAxis2Left"/>
            <a:lightRig rig="threePt" dir="t">
              <a:rot lat="0" lon="0" rev="0"/>
            </a:lightRig>
          </a:scene3d>
          <a:sp3d>
            <a:bevelT h="177800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54495" y="1628800"/>
            <a:ext cx="576064" cy="504056"/>
          </a:xfrm>
          <a:prstGeom prst="ellipse">
            <a:avLst/>
          </a:prstGeom>
          <a:solidFill>
            <a:srgbClr val="92D050"/>
          </a:solidFill>
          <a:ln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712" y="162880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3.  Размышление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о роли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творческого человека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в жизни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общества,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о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творческих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умениях,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культуре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и творческой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активности.</a:t>
            </a:r>
            <a:endParaRPr lang="ru-RU" sz="28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62029" y="1395632"/>
            <a:ext cx="8619943" cy="145191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Решаемые задачи</a:t>
            </a:r>
            <a:endParaRPr lang="ru-RU" dirty="0"/>
          </a:p>
        </p:txBody>
      </p:sp>
      <p:pic>
        <p:nvPicPr>
          <p:cNvPr id="4100" name="Picture 4" descr="http://store2.up-00.com/Apr13/pPm99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5" b="100000" l="2200" r="93800">
                        <a14:foregroundMark x1="31200" y1="92526" x2="42000" y2="99701"/>
                        <a14:foregroundMark x1="92800" y1="73692" x2="90800" y2="85501"/>
                        <a14:backgroundMark x1="24400" y1="60688" x2="31200" y2="71898"/>
                        <a14:backgroundMark x1="31400" y1="93722" x2="39200" y2="99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419">
            <a:off x="6271162" y="3763986"/>
            <a:ext cx="1807182" cy="24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litcult.ru/u/dd/news/4428/imag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01008"/>
            <a:ext cx="3804862" cy="31643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23528" y="1607704"/>
            <a:ext cx="576064" cy="504056"/>
          </a:xfrm>
          <a:prstGeom prst="ellipse">
            <a:avLst/>
          </a:prstGeom>
          <a:solidFill>
            <a:srgbClr val="92D050"/>
          </a:solidFill>
          <a:ln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199" y="162880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4.  Объяснение восприятия </a:t>
            </a:r>
            <a:r>
              <a:rPr lang="ru-RU" sz="2400" b="1" dirty="0">
                <a:solidFill>
                  <a:srgbClr val="000000"/>
                </a:solidFill>
                <a:latin typeface="Century Gothic" pitchFamily="34" charset="0"/>
              </a:rPr>
              <a:t>произведений </a:t>
            </a: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искусства как творческой деятельности.</a:t>
            </a:r>
            <a:endParaRPr lang="ru-RU" sz="24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62029" y="1374160"/>
            <a:ext cx="8619943" cy="155078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Решаемые задачи</a:t>
            </a:r>
            <a:endParaRPr lang="ru-RU" dirty="0"/>
          </a:p>
        </p:txBody>
      </p:sp>
      <p:pic>
        <p:nvPicPr>
          <p:cNvPr id="5126" name="Picture 6" descr="http://2.bp.blogspot.com/-UdHs015Xu8M/UAWFY-XJa3I/AAAAAAAAALI/cO3jBLYwiNY/s640/165470_10150935160669106_486549727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81" y="3061014"/>
            <a:ext cx="5725103" cy="357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1.pic4you.ru/allimage/y2012/12-09/12216/279890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6570">
            <a:off x="1587350" y="3817507"/>
            <a:ext cx="3076280" cy="25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323528" y="1607704"/>
            <a:ext cx="576064" cy="504056"/>
          </a:xfrm>
          <a:prstGeom prst="ellipse">
            <a:avLst/>
          </a:prstGeom>
          <a:solidFill>
            <a:srgbClr val="92D050"/>
          </a:solidFill>
          <a:ln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7522" y="1625745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5.  Формирование представления о роли материалов,  техник исполнения в построении художественного образа.</a:t>
            </a:r>
          </a:p>
        </p:txBody>
      </p:sp>
    </p:spTree>
    <p:extLst>
      <p:ext uri="{BB962C8B-B14F-4D97-AF65-F5344CB8AC3E}">
        <p14:creationId xmlns:p14="http://schemas.microsoft.com/office/powerpoint/2010/main" val="14842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62029" y="1374160"/>
            <a:ext cx="8619943" cy="1406768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Решаемые задачи</a:t>
            </a:r>
            <a:endParaRPr lang="ru-RU" dirty="0"/>
          </a:p>
        </p:txBody>
      </p:sp>
      <p:pic>
        <p:nvPicPr>
          <p:cNvPr id="7170" name="Picture 2" descr="http://www.abstractdigitalartgallery.com/artgallery-Thelma1-abstract-digital-art-fractal-Oil_Pain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9779"/>
            <a:ext cx="4032447" cy="29163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content.foto.mail.ru/mail/ululavis/_blogs/i-557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7"/>
          <a:stretch/>
        </p:blipFill>
        <p:spPr bwMode="auto">
          <a:xfrm>
            <a:off x="4583867" y="2780928"/>
            <a:ext cx="4402629" cy="28878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photoshopia.su/uploads/posts/2011-09/10mrimicvt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5" b="97881" l="0" r="99800">
                        <a14:backgroundMark x1="42200" y1="65318" x2="42200" y2="65318"/>
                        <a14:backgroundMark x1="46200" y1="67245" x2="46200" y2="67245"/>
                        <a14:backgroundMark x1="48000" y1="66089" x2="48000" y2="66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56" y="4224840"/>
            <a:ext cx="2381250" cy="2471738"/>
          </a:xfrm>
          <a:prstGeom prst="rect">
            <a:avLst/>
          </a:prstGeom>
          <a:noFill/>
          <a:effectLst>
            <a:outerShdw blurRad="101600" dist="1270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img03.taobaocdn.com/bao/uploaded/i3/95556704/T240GEXm4aXXXXXXXX_!!95556704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18" l="70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30" y="4110428"/>
            <a:ext cx="2797491" cy="2587679"/>
          </a:xfrm>
          <a:prstGeom prst="rect">
            <a:avLst/>
          </a:prstGeom>
          <a:noFill/>
          <a:effectLst>
            <a:outerShdw blurRad="114300" dist="889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79712" y="1607704"/>
            <a:ext cx="576064" cy="504056"/>
          </a:xfrm>
          <a:prstGeom prst="ellipse">
            <a:avLst/>
          </a:prstGeom>
          <a:solidFill>
            <a:srgbClr val="92D050"/>
          </a:solidFill>
          <a:ln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284" y="162880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6.  Умение называть и давать характеристики изучаемых произведений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419284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62029" y="1374160"/>
            <a:ext cx="8619943" cy="1622792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Решаемые задачи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5" y="3802427"/>
            <a:ext cx="4047087" cy="2618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79" y="3789039"/>
            <a:ext cx="3552069" cy="2507791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79712" y="1607704"/>
            <a:ext cx="576064" cy="504056"/>
          </a:xfrm>
          <a:prstGeom prst="ellipse">
            <a:avLst/>
          </a:prstGeom>
          <a:solidFill>
            <a:srgbClr val="92D050"/>
          </a:solidFill>
          <a:ln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548" y="1628800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7.  Развитие навыков работы с материалом в условиях школьного урока и на дополнительных занятиях.</a:t>
            </a:r>
          </a:p>
        </p:txBody>
      </p:sp>
    </p:spTree>
    <p:extLst>
      <p:ext uri="{BB962C8B-B14F-4D97-AF65-F5344CB8AC3E}">
        <p14:creationId xmlns:p14="http://schemas.microsoft.com/office/powerpoint/2010/main" val="5634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62029" y="1374160"/>
            <a:ext cx="8619943" cy="16948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Решаемые задачи</a:t>
            </a:r>
            <a:endParaRPr lang="ru-RU" dirty="0"/>
          </a:p>
        </p:txBody>
      </p:sp>
      <p:pic>
        <p:nvPicPr>
          <p:cNvPr id="9220" name="Picture 4" descr="http://www.realtownblogs.com/uploads/_CORB09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92" y="3068960"/>
            <a:ext cx="3327904" cy="22203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43" y="3284984"/>
            <a:ext cx="3144011" cy="2358008"/>
          </a:xfrm>
          <a:prstGeom prst="rect">
            <a:avLst/>
          </a:prstGeom>
        </p:spPr>
      </p:pic>
      <p:pic>
        <p:nvPicPr>
          <p:cNvPr id="9222" name="Picture 6" descr="http://img1.liveinternet.ru/images/attach/c/2/74/407/74407797_large_231896543_vectoriz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40" y="4355976"/>
            <a:ext cx="3426157" cy="241299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79712" y="1607704"/>
            <a:ext cx="576064" cy="504056"/>
          </a:xfrm>
          <a:prstGeom prst="ellipse">
            <a:avLst/>
          </a:prstGeom>
          <a:solidFill>
            <a:srgbClr val="92D050"/>
          </a:solidFill>
          <a:ln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378" y="1638364"/>
            <a:ext cx="8397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entury Gothic" pitchFamily="34" charset="0"/>
              </a:rPr>
              <a:t>8.  Развитие  композиционных, ритмических и вкусовых представлений в работе с материалами .</a:t>
            </a:r>
          </a:p>
        </p:txBody>
      </p:sp>
    </p:spTree>
    <p:extLst>
      <p:ext uri="{BB962C8B-B14F-4D97-AF65-F5344CB8AC3E}">
        <p14:creationId xmlns:p14="http://schemas.microsoft.com/office/powerpoint/2010/main" val="17098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Форма занятия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525963"/>
          </a:xfrm>
        </p:spPr>
        <p:txBody>
          <a:bodyPr/>
          <a:lstStyle/>
          <a:p>
            <a:pPr marL="972000">
              <a:lnSpc>
                <a:spcPts val="4500"/>
              </a:lnSpc>
            </a:pPr>
            <a:r>
              <a:rPr lang="ru-RU" dirty="0" smtClean="0"/>
              <a:t>Урок; 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Защита проекта;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Мастер-класс;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Занятие по дополнительному</a:t>
            </a:r>
          </a:p>
          <a:p>
            <a:pPr marL="629100" indent="0">
              <a:lnSpc>
                <a:spcPts val="4500"/>
              </a:lnSpc>
              <a:buNone/>
            </a:pPr>
            <a:r>
              <a:rPr lang="ru-RU" dirty="0" smtClean="0"/>
              <a:t> образованию;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Сеанс мультипликации;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Игра;</a:t>
            </a:r>
          </a:p>
        </p:txBody>
      </p:sp>
    </p:spTree>
    <p:extLst>
      <p:ext uri="{BB962C8B-B14F-4D97-AF65-F5344CB8AC3E}">
        <p14:creationId xmlns:p14="http://schemas.microsoft.com/office/powerpoint/2010/main" val="34615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20407" y="5517232"/>
            <a:ext cx="8619943" cy="1008112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3368" y="4509121"/>
            <a:ext cx="8619943" cy="93610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407" y="3645025"/>
            <a:ext cx="8619943" cy="864096"/>
          </a:xfrm>
          <a:prstGeom prst="roundRect">
            <a:avLst>
              <a:gd name="adj" fmla="val 180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407" y="2852937"/>
            <a:ext cx="8619943" cy="7920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1504" y="2060849"/>
            <a:ext cx="8619943" cy="7920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0408" y="1135193"/>
            <a:ext cx="8581040" cy="92565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95536" y="1135192"/>
            <a:ext cx="8424416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Иметь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 представление </a:t>
            </a:r>
            <a:r>
              <a:rPr lang="ru-RU" sz="2000" b="1" dirty="0">
                <a:solidFill>
                  <a:prstClr val="black"/>
                </a:solidFill>
                <a:latin typeface="Century Gothic" pitchFamily="34" charset="0"/>
              </a:rPr>
              <a:t>о гербе как отличительном знаке человеческого общества.</a:t>
            </a:r>
            <a:endParaRPr lang="ru-RU" sz="200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05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600" b="1" dirty="0" smtClean="0">
              <a:solidFill>
                <a:srgbClr val="007E39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Интеграция</a:t>
            </a:r>
            <a:r>
              <a:rPr lang="ru-RU" sz="2000" b="1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с курсом </a:t>
            </a:r>
            <a:r>
              <a:rPr lang="ru-RU" sz="2000" b="1" dirty="0">
                <a:solidFill>
                  <a:prstClr val="black"/>
                </a:solidFill>
                <a:latin typeface="Century Gothic" pitchFamily="34" charset="0"/>
              </a:rPr>
              <a:t>истории Средних веков и истории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России. </a:t>
            </a:r>
            <a:endParaRPr lang="ru-RU" sz="50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050" b="1" dirty="0" smtClean="0">
              <a:solidFill>
                <a:srgbClr val="007E39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Различать </a:t>
            </a:r>
            <a:r>
              <a:rPr lang="ru-RU" sz="2000" b="1" dirty="0">
                <a:solidFill>
                  <a:prstClr val="black"/>
                </a:solidFill>
                <a:latin typeface="Century Gothic" pitchFamily="34" charset="0"/>
              </a:rPr>
              <a:t>как изменялся рисунок герба от древнего до современного.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marL="179388" indent="-179388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9900"/>
              </a:buClr>
              <a:buSzPct val="90000"/>
              <a:buFont typeface="Wingdings" pitchFamily="2" charset="2"/>
              <a:buChar char="§"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Характеризовать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 различные типы гербов, определять значение цветов, фигур.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Развивать </a:t>
            </a:r>
            <a:r>
              <a:rPr lang="ru-RU" sz="2000" b="1" dirty="0" smtClean="0">
                <a:latin typeface="Century Gothic" pitchFamily="34" charset="0"/>
              </a:rPr>
              <a:t>социальную компетенцию </a:t>
            </a:r>
            <a:r>
              <a:rPr lang="ru-RU" sz="2000" b="1" dirty="0">
                <a:latin typeface="Century Gothic" pitchFamily="34" charset="0"/>
              </a:rPr>
              <a:t>учеников и </a:t>
            </a:r>
            <a:r>
              <a:rPr lang="ru-RU" sz="2000" b="1" dirty="0" smtClean="0">
                <a:latin typeface="Century Gothic" pitchFamily="34" charset="0"/>
              </a:rPr>
              <a:t>уровень </a:t>
            </a:r>
            <a:r>
              <a:rPr lang="ru-RU" sz="2000" b="1" dirty="0">
                <a:latin typeface="Century Gothic" pitchFamily="34" charset="0"/>
              </a:rPr>
              <a:t>эстетического </a:t>
            </a:r>
            <a:r>
              <a:rPr lang="ru-RU" sz="2000" b="1" dirty="0" smtClean="0">
                <a:latin typeface="Century Gothic" pitchFamily="34" charset="0"/>
              </a:rPr>
              <a:t>восприятия.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Обрести навыки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(на уровне общих и личных представлений) по созданию композиции герба.</a:t>
            </a:r>
            <a:endParaRPr lang="ru-RU" b="1" dirty="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Интерактивный урок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5035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6" grpId="0" animBg="1"/>
      <p:bldP spid="5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Определи значение цветов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2" name="ShockwaveFlash1" r:id="rId2" imgW="7643575" imgH="4608305"/>
        </mc:Choice>
        <mc:Fallback>
          <p:control name="ShockwaveFlash1" r:id="rId2" imgW="7643575" imgH="4608305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0113" y="1484313"/>
                  <a:ext cx="7643812" cy="46085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00362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Угадай кроссворд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6" name="ShockwaveFlash1" r:id="rId2" imgW="7992591" imgH="4803813"/>
        </mc:Choice>
        <mc:Fallback>
          <p:control name="ShockwaveFlash1" r:id="rId2" imgW="7992591" imgH="4803813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1484313"/>
                  <a:ext cx="7993062" cy="4803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64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Культурно-массовые мероприятия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ru-RU" dirty="0" smtClean="0"/>
              <a:t>Проводятся среди большой аудитории учеников, непосредственно участвующей в происходящем на сцене;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Тематика: КАЛЕНДАРНОЕ СОБЫТИЕ, ИНДИВИДУАЛЬНЫЕ ДОСТИЖЕНИЯ УЧАЩИХСЯ, КОЛЛЕКТИВНОЕ ТВОРЧЕСТВО;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Осуществляется рейтинг выступлений, подводятся итоги;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Собери колосок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80" name="ShockwaveFlash1" r:id="rId2" imgW="7561905" imgH="5270850"/>
        </mc:Choice>
        <mc:Fallback>
          <p:control name="ShockwaveFlash1" r:id="rId2" imgW="7561905" imgH="5270850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088" y="1268413"/>
                  <a:ext cx="7632700" cy="5319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420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Нарисуй герб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86710" y="3135652"/>
            <a:ext cx="375588" cy="576064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28" name="ShockwaveFlash1" r:id="rId2" imgW="7417085" imgH="5563377"/>
        </mc:Choice>
        <mc:Fallback>
          <p:control name="ShockwaveFlash1" r:id="rId2" imgW="7417085" imgH="5563377">
            <p:pic>
              <p:nvPicPr>
                <p:cNvPr id="0" name="ShockwaveFlash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6375" y="1306513"/>
                  <a:ext cx="6983413" cy="5237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2954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20407" y="5949280"/>
            <a:ext cx="8619943" cy="792088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3368" y="5085184"/>
            <a:ext cx="8619943" cy="86409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0956" y="4215409"/>
            <a:ext cx="8619943" cy="864096"/>
          </a:xfrm>
          <a:prstGeom prst="roundRect">
            <a:avLst>
              <a:gd name="adj" fmla="val 180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406" y="3495328"/>
            <a:ext cx="8619943" cy="72008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1504" y="1916832"/>
            <a:ext cx="8619943" cy="151216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0408" y="1135193"/>
            <a:ext cx="8581040" cy="781639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95536" y="1135192"/>
            <a:ext cx="8424416" cy="565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990033"/>
                </a:solidFill>
                <a:latin typeface="Century Gothic" pitchFamily="34" charset="0"/>
              </a:rPr>
              <a:t>Иметь представление </a:t>
            </a:r>
            <a:r>
              <a:rPr lang="ru-RU" sz="2000" b="1" dirty="0">
                <a:solidFill>
                  <a:prstClr val="black"/>
                </a:solidFill>
                <a:latin typeface="Century Gothic" pitchFamily="34" charset="0"/>
              </a:rPr>
              <a:t>об истории развития художественного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портретного образа в </a:t>
            </a:r>
            <a:r>
              <a:rPr lang="ru-RU" sz="2000" b="1" dirty="0">
                <a:solidFill>
                  <a:prstClr val="black"/>
                </a:solidFill>
                <a:latin typeface="Century Gothic" pitchFamily="34" charset="0"/>
              </a:rPr>
              <a:t>русской культуре.</a:t>
            </a:r>
          </a:p>
          <a:p>
            <a:pPr lv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990033"/>
                </a:solidFill>
                <a:latin typeface="Century Gothic" pitchFamily="34" charset="0"/>
              </a:rPr>
              <a:t>Знать имена</a:t>
            </a:r>
            <a:r>
              <a:rPr lang="ru-RU" sz="2000" b="1" dirty="0">
                <a:solidFill>
                  <a:prstClr val="black"/>
                </a:solidFill>
                <a:latin typeface="Century Gothic" pitchFamily="34" charset="0"/>
              </a:rPr>
              <a:t> великих русских портретистов и узнавать известные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портреты </a:t>
            </a:r>
            <a:r>
              <a:rPr lang="ru-RU" sz="2000" b="1" dirty="0">
                <a:solidFill>
                  <a:prstClr val="black"/>
                </a:solidFill>
                <a:latin typeface="Century Gothic" pitchFamily="34" charset="0"/>
              </a:rPr>
              <a:t>И. Репина, В. Васнецова, В. Сурикова, В. Серова, Д. Левицкого, К. Брюллова, П. Федотова, К. Маковского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050" b="1" dirty="0" smtClean="0">
              <a:solidFill>
                <a:srgbClr val="007E39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Различать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этапы работы над портретом, выполнять кратковременные портретные зарисовки  с натуры.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9900"/>
              </a:buClr>
              <a:buSzPct val="90000"/>
            </a:pPr>
            <a:endParaRPr lang="ru-RU" sz="800" b="1" dirty="0" smtClean="0">
              <a:solidFill>
                <a:srgbClr val="C0504D">
                  <a:lumMod val="75000"/>
                </a:srgbClr>
              </a:solidFill>
              <a:latin typeface="Century Gothic" pitchFamily="34" charset="0"/>
            </a:endParaRPr>
          </a:p>
          <a:p>
            <a:pPr marL="179388" indent="-179388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9900"/>
              </a:buClr>
              <a:buSzPct val="90000"/>
              <a:buFont typeface="Wingdings" pitchFamily="2" charset="2"/>
              <a:buChar char="§"/>
            </a:pPr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latin typeface="Century Gothic" pitchFamily="34" charset="0"/>
              </a:rPr>
              <a:t>Характеризовать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 различные типы лица человека, уметь выбирать наиболее выразительный художественный образ.</a:t>
            </a:r>
          </a:p>
          <a:p>
            <a:pPr marL="179388" indent="-179388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9900"/>
              </a:buClr>
              <a:buSzPct val="90000"/>
              <a:buFont typeface="Wingdings" pitchFamily="2" charset="2"/>
              <a:buChar char="§"/>
            </a:pPr>
            <a:endParaRPr lang="ru-RU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Выполнение </a:t>
            </a:r>
            <a:r>
              <a:rPr lang="ru-RU" sz="2000" b="1" dirty="0" smtClean="0">
                <a:latin typeface="Century Gothic" pitchFamily="34" charset="0"/>
              </a:rPr>
              <a:t>длительного учебного рисунка в тоне, изучение цветовых нюансов портрета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2000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Обрести навыки </a:t>
            </a:r>
            <a:r>
              <a:rPr lang="ru-RU" sz="2000" b="1" dirty="0" smtClean="0">
                <a:latin typeface="Century Gothic" pitchFamily="34" charset="0"/>
              </a:rPr>
              <a:t>рассказа</a:t>
            </a:r>
            <a:r>
              <a:rPr lang="ru-RU" sz="2000" b="1" dirty="0">
                <a:solidFill>
                  <a:srgbClr val="990033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latin typeface="Century Gothic" pitchFamily="34" charset="0"/>
              </a:rPr>
              <a:t>о нарисованном </a:t>
            </a:r>
            <a:r>
              <a:rPr lang="ru-RU" sz="2000" b="1" dirty="0" smtClean="0">
                <a:latin typeface="Century Gothic" pitchFamily="34" charset="0"/>
              </a:rPr>
              <a:t>портрете человека,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используя </a:t>
            </a:r>
            <a:r>
              <a:rPr lang="ru-RU" sz="2000" b="1" dirty="0">
                <a:solidFill>
                  <a:prstClr val="black"/>
                </a:solidFill>
                <a:latin typeface="Century Gothic" pitchFamily="34" charset="0"/>
              </a:rPr>
              <a:t>теоретический материал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проекта. </a:t>
            </a:r>
            <a:endParaRPr lang="ru-RU" b="1" dirty="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38" y="274638"/>
            <a:ext cx="6900862" cy="860555"/>
          </a:xfrm>
        </p:spPr>
        <p:txBody>
          <a:bodyPr>
            <a:normAutofit/>
          </a:bodyPr>
          <a:lstStyle/>
          <a:p>
            <a:r>
              <a:rPr lang="ru-RU" sz="32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Портрет в русской живописи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225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6" grpId="0" animBg="1"/>
      <p:bldP spid="5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Защита проекта</a:t>
            </a:r>
            <a:endParaRPr lang="ru-RU" dirty="0"/>
          </a:p>
        </p:txBody>
      </p:sp>
      <p:pic>
        <p:nvPicPr>
          <p:cNvPr id="6146" name="Picture 2" descr="C:\Users\1\Documents\Scanned Documents\Рисунок (2)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889">
            <a:off x="793547" y="1746138"/>
            <a:ext cx="1989163" cy="216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ocuments\Scanned Documents\Рисунок (3)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34" y="1368472"/>
            <a:ext cx="1846228" cy="2358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4"/>
          <p:cNvSpPr/>
          <p:nvPr/>
        </p:nvSpPr>
        <p:spPr>
          <a:xfrm>
            <a:off x="4211960" y="3857693"/>
            <a:ext cx="4509149" cy="2831544"/>
          </a:xfrm>
          <a:custGeom>
            <a:avLst/>
            <a:gdLst>
              <a:gd name="connsiteX0" fmla="*/ 0 w 8132428"/>
              <a:gd name="connsiteY0" fmla="*/ 0 h 4031873"/>
              <a:gd name="connsiteX1" fmla="*/ 8132428 w 8132428"/>
              <a:gd name="connsiteY1" fmla="*/ 0 h 4031873"/>
              <a:gd name="connsiteX2" fmla="*/ 8132428 w 8132428"/>
              <a:gd name="connsiteY2" fmla="*/ 4031873 h 4031873"/>
              <a:gd name="connsiteX3" fmla="*/ 0 w 8132428"/>
              <a:gd name="connsiteY3" fmla="*/ 4031873 h 4031873"/>
              <a:gd name="connsiteX4" fmla="*/ 0 w 8132428"/>
              <a:gd name="connsiteY4" fmla="*/ 0 h 4031873"/>
              <a:gd name="connsiteX0" fmla="*/ 0 w 8132428"/>
              <a:gd name="connsiteY0" fmla="*/ 2457 h 4034330"/>
              <a:gd name="connsiteX1" fmla="*/ 3899428 w 8132428"/>
              <a:gd name="connsiteY1" fmla="*/ 0 h 4034330"/>
              <a:gd name="connsiteX2" fmla="*/ 8132428 w 8132428"/>
              <a:gd name="connsiteY2" fmla="*/ 2457 h 4034330"/>
              <a:gd name="connsiteX3" fmla="*/ 8132428 w 8132428"/>
              <a:gd name="connsiteY3" fmla="*/ 4034330 h 4034330"/>
              <a:gd name="connsiteX4" fmla="*/ 0 w 8132428"/>
              <a:gd name="connsiteY4" fmla="*/ 4034330 h 4034330"/>
              <a:gd name="connsiteX5" fmla="*/ 0 w 8132428"/>
              <a:gd name="connsiteY5" fmla="*/ 2457 h 4034330"/>
              <a:gd name="connsiteX0" fmla="*/ 0 w 8132428"/>
              <a:gd name="connsiteY0" fmla="*/ 2457 h 4034330"/>
              <a:gd name="connsiteX1" fmla="*/ 3899428 w 8132428"/>
              <a:gd name="connsiteY1" fmla="*/ 0 h 4034330"/>
              <a:gd name="connsiteX2" fmla="*/ 8132428 w 8132428"/>
              <a:gd name="connsiteY2" fmla="*/ 2457 h 4034330"/>
              <a:gd name="connsiteX3" fmla="*/ 8132428 w 8132428"/>
              <a:gd name="connsiteY3" fmla="*/ 4034330 h 4034330"/>
              <a:gd name="connsiteX4" fmla="*/ 3973856 w 8132428"/>
              <a:gd name="connsiteY4" fmla="*/ 4019106 h 4034330"/>
              <a:gd name="connsiteX5" fmla="*/ 0 w 8132428"/>
              <a:gd name="connsiteY5" fmla="*/ 4034330 h 4034330"/>
              <a:gd name="connsiteX6" fmla="*/ 0 w 8132428"/>
              <a:gd name="connsiteY6" fmla="*/ 2457 h 4034330"/>
              <a:gd name="connsiteX0" fmla="*/ 0 w 8132428"/>
              <a:gd name="connsiteY0" fmla="*/ 2457 h 4034330"/>
              <a:gd name="connsiteX1" fmla="*/ 3899428 w 8132428"/>
              <a:gd name="connsiteY1" fmla="*/ 0 h 4034330"/>
              <a:gd name="connsiteX2" fmla="*/ 8132428 w 8132428"/>
              <a:gd name="connsiteY2" fmla="*/ 2457 h 4034330"/>
              <a:gd name="connsiteX3" fmla="*/ 8132428 w 8132428"/>
              <a:gd name="connsiteY3" fmla="*/ 4034330 h 4034330"/>
              <a:gd name="connsiteX4" fmla="*/ 4005754 w 8132428"/>
              <a:gd name="connsiteY4" fmla="*/ 3902148 h 4034330"/>
              <a:gd name="connsiteX5" fmla="*/ 0 w 8132428"/>
              <a:gd name="connsiteY5" fmla="*/ 4034330 h 4034330"/>
              <a:gd name="connsiteX6" fmla="*/ 0 w 8132428"/>
              <a:gd name="connsiteY6" fmla="*/ 2457 h 4034330"/>
              <a:gd name="connsiteX0" fmla="*/ 0 w 8132428"/>
              <a:gd name="connsiteY0" fmla="*/ 0 h 4031873"/>
              <a:gd name="connsiteX1" fmla="*/ 3888796 w 8132428"/>
              <a:gd name="connsiteY1" fmla="*/ 125134 h 4031873"/>
              <a:gd name="connsiteX2" fmla="*/ 8132428 w 8132428"/>
              <a:gd name="connsiteY2" fmla="*/ 0 h 4031873"/>
              <a:gd name="connsiteX3" fmla="*/ 8132428 w 8132428"/>
              <a:gd name="connsiteY3" fmla="*/ 4031873 h 4031873"/>
              <a:gd name="connsiteX4" fmla="*/ 4005754 w 8132428"/>
              <a:gd name="connsiteY4" fmla="*/ 3899691 h 4031873"/>
              <a:gd name="connsiteX5" fmla="*/ 0 w 8132428"/>
              <a:gd name="connsiteY5" fmla="*/ 4031873 h 4031873"/>
              <a:gd name="connsiteX6" fmla="*/ 0 w 8132428"/>
              <a:gd name="connsiteY6" fmla="*/ 0 h 4031873"/>
              <a:gd name="connsiteX0" fmla="*/ 0 w 8185590"/>
              <a:gd name="connsiteY0" fmla="*/ 233916 h 4265789"/>
              <a:gd name="connsiteX1" fmla="*/ 3888796 w 8185590"/>
              <a:gd name="connsiteY1" fmla="*/ 359050 h 4265789"/>
              <a:gd name="connsiteX2" fmla="*/ 8185590 w 8185590"/>
              <a:gd name="connsiteY2" fmla="*/ 0 h 4265789"/>
              <a:gd name="connsiteX3" fmla="*/ 8132428 w 8185590"/>
              <a:gd name="connsiteY3" fmla="*/ 4265789 h 4265789"/>
              <a:gd name="connsiteX4" fmla="*/ 4005754 w 8185590"/>
              <a:gd name="connsiteY4" fmla="*/ 4133607 h 4265789"/>
              <a:gd name="connsiteX5" fmla="*/ 0 w 8185590"/>
              <a:gd name="connsiteY5" fmla="*/ 4265789 h 4265789"/>
              <a:gd name="connsiteX6" fmla="*/ 0 w 8185590"/>
              <a:gd name="connsiteY6" fmla="*/ 233916 h 4265789"/>
              <a:gd name="connsiteX0" fmla="*/ 0 w 8217488"/>
              <a:gd name="connsiteY0" fmla="*/ 0 h 4297687"/>
              <a:gd name="connsiteX1" fmla="*/ 3920694 w 8217488"/>
              <a:gd name="connsiteY1" fmla="*/ 390948 h 4297687"/>
              <a:gd name="connsiteX2" fmla="*/ 8217488 w 8217488"/>
              <a:gd name="connsiteY2" fmla="*/ 31898 h 4297687"/>
              <a:gd name="connsiteX3" fmla="*/ 8164326 w 8217488"/>
              <a:gd name="connsiteY3" fmla="*/ 4297687 h 4297687"/>
              <a:gd name="connsiteX4" fmla="*/ 4037652 w 8217488"/>
              <a:gd name="connsiteY4" fmla="*/ 4165505 h 4297687"/>
              <a:gd name="connsiteX5" fmla="*/ 31898 w 8217488"/>
              <a:gd name="connsiteY5" fmla="*/ 4297687 h 4297687"/>
              <a:gd name="connsiteX6" fmla="*/ 0 w 8217488"/>
              <a:gd name="connsiteY6" fmla="*/ 0 h 4297687"/>
              <a:gd name="connsiteX0" fmla="*/ 0 w 8217488"/>
              <a:gd name="connsiteY0" fmla="*/ 95693 h 4393380"/>
              <a:gd name="connsiteX1" fmla="*/ 3920694 w 8217488"/>
              <a:gd name="connsiteY1" fmla="*/ 486641 h 4393380"/>
              <a:gd name="connsiteX2" fmla="*/ 8217488 w 8217488"/>
              <a:gd name="connsiteY2" fmla="*/ 0 h 4393380"/>
              <a:gd name="connsiteX3" fmla="*/ 8164326 w 8217488"/>
              <a:gd name="connsiteY3" fmla="*/ 4393380 h 4393380"/>
              <a:gd name="connsiteX4" fmla="*/ 4037652 w 8217488"/>
              <a:gd name="connsiteY4" fmla="*/ 4261198 h 4393380"/>
              <a:gd name="connsiteX5" fmla="*/ 31898 w 8217488"/>
              <a:gd name="connsiteY5" fmla="*/ 4393380 h 4393380"/>
              <a:gd name="connsiteX6" fmla="*/ 0 w 8217488"/>
              <a:gd name="connsiteY6" fmla="*/ 95693 h 4393380"/>
              <a:gd name="connsiteX0" fmla="*/ 0 w 8217488"/>
              <a:gd name="connsiteY0" fmla="*/ 95693 h 4393380"/>
              <a:gd name="connsiteX1" fmla="*/ 3920694 w 8217488"/>
              <a:gd name="connsiteY1" fmla="*/ 486641 h 4393380"/>
              <a:gd name="connsiteX2" fmla="*/ 8217488 w 8217488"/>
              <a:gd name="connsiteY2" fmla="*/ 0 h 4393380"/>
              <a:gd name="connsiteX3" fmla="*/ 8164326 w 8217488"/>
              <a:gd name="connsiteY3" fmla="*/ 4393380 h 4393380"/>
              <a:gd name="connsiteX4" fmla="*/ 4069549 w 8217488"/>
              <a:gd name="connsiteY4" fmla="*/ 4091078 h 4393380"/>
              <a:gd name="connsiteX5" fmla="*/ 31898 w 8217488"/>
              <a:gd name="connsiteY5" fmla="*/ 4393380 h 4393380"/>
              <a:gd name="connsiteX6" fmla="*/ 0 w 8217488"/>
              <a:gd name="connsiteY6" fmla="*/ 95693 h 4393380"/>
              <a:gd name="connsiteX0" fmla="*/ 0 w 8217488"/>
              <a:gd name="connsiteY0" fmla="*/ 95693 h 4435910"/>
              <a:gd name="connsiteX1" fmla="*/ 3920694 w 8217488"/>
              <a:gd name="connsiteY1" fmla="*/ 486641 h 4435910"/>
              <a:gd name="connsiteX2" fmla="*/ 8217488 w 8217488"/>
              <a:gd name="connsiteY2" fmla="*/ 0 h 4435910"/>
              <a:gd name="connsiteX3" fmla="*/ 8164326 w 8217488"/>
              <a:gd name="connsiteY3" fmla="*/ 4393380 h 4435910"/>
              <a:gd name="connsiteX4" fmla="*/ 4069549 w 8217488"/>
              <a:gd name="connsiteY4" fmla="*/ 4091078 h 4435910"/>
              <a:gd name="connsiteX5" fmla="*/ 21265 w 8217488"/>
              <a:gd name="connsiteY5" fmla="*/ 4435910 h 4435910"/>
              <a:gd name="connsiteX6" fmla="*/ 0 w 8217488"/>
              <a:gd name="connsiteY6" fmla="*/ 95693 h 4435910"/>
              <a:gd name="connsiteX0" fmla="*/ 0 w 8217488"/>
              <a:gd name="connsiteY0" fmla="*/ 95693 h 4457175"/>
              <a:gd name="connsiteX1" fmla="*/ 3920694 w 8217488"/>
              <a:gd name="connsiteY1" fmla="*/ 486641 h 4457175"/>
              <a:gd name="connsiteX2" fmla="*/ 8217488 w 8217488"/>
              <a:gd name="connsiteY2" fmla="*/ 0 h 4457175"/>
              <a:gd name="connsiteX3" fmla="*/ 8164326 w 8217488"/>
              <a:gd name="connsiteY3" fmla="*/ 4457175 h 4457175"/>
              <a:gd name="connsiteX4" fmla="*/ 4069549 w 8217488"/>
              <a:gd name="connsiteY4" fmla="*/ 4091078 h 4457175"/>
              <a:gd name="connsiteX5" fmla="*/ 21265 w 8217488"/>
              <a:gd name="connsiteY5" fmla="*/ 4435910 h 4457175"/>
              <a:gd name="connsiteX6" fmla="*/ 0 w 8217488"/>
              <a:gd name="connsiteY6" fmla="*/ 95693 h 4457175"/>
              <a:gd name="connsiteX0" fmla="*/ 0 w 8217488"/>
              <a:gd name="connsiteY0" fmla="*/ 95693 h 4495115"/>
              <a:gd name="connsiteX1" fmla="*/ 3920694 w 8217488"/>
              <a:gd name="connsiteY1" fmla="*/ 486641 h 4495115"/>
              <a:gd name="connsiteX2" fmla="*/ 8217488 w 8217488"/>
              <a:gd name="connsiteY2" fmla="*/ 0 h 4495115"/>
              <a:gd name="connsiteX3" fmla="*/ 8164326 w 8217488"/>
              <a:gd name="connsiteY3" fmla="*/ 4457175 h 4495115"/>
              <a:gd name="connsiteX4" fmla="*/ 4069549 w 8217488"/>
              <a:gd name="connsiteY4" fmla="*/ 4091078 h 4495115"/>
              <a:gd name="connsiteX5" fmla="*/ 50443 w 8217488"/>
              <a:gd name="connsiteY5" fmla="*/ 4495115 h 4495115"/>
              <a:gd name="connsiteX6" fmla="*/ 21265 w 8217488"/>
              <a:gd name="connsiteY6" fmla="*/ 4435910 h 4495115"/>
              <a:gd name="connsiteX7" fmla="*/ 0 w 8217488"/>
              <a:gd name="connsiteY7" fmla="*/ 95693 h 449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17488" h="4495115">
                <a:moveTo>
                  <a:pt x="0" y="95693"/>
                </a:moveTo>
                <a:lnTo>
                  <a:pt x="3920694" y="486641"/>
                </a:lnTo>
                <a:lnTo>
                  <a:pt x="8217488" y="0"/>
                </a:lnTo>
                <a:lnTo>
                  <a:pt x="8164326" y="4457175"/>
                </a:lnTo>
                <a:lnTo>
                  <a:pt x="4069549" y="4091078"/>
                </a:lnTo>
                <a:cubicBezTo>
                  <a:pt x="2736935" y="4200948"/>
                  <a:pt x="1383057" y="4385245"/>
                  <a:pt x="50443" y="4495115"/>
                </a:cubicBezTo>
                <a:lnTo>
                  <a:pt x="21265" y="4435910"/>
                </a:lnTo>
                <a:lnTo>
                  <a:pt x="0" y="95693"/>
                </a:lnTo>
                <a:close/>
              </a:path>
            </a:pathLst>
          </a:custGeom>
          <a:gradFill flip="none" rotWithShape="1">
            <a:gsLst>
              <a:gs pos="0">
                <a:srgbClr val="FFFF66"/>
              </a:gs>
              <a:gs pos="50000">
                <a:srgbClr val="FFFF66">
                  <a:tint val="44500"/>
                  <a:satMod val="160000"/>
                </a:srgbClr>
              </a:gs>
              <a:gs pos="99000">
                <a:srgbClr val="E1CB47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828000" marR="0" lvl="0" indent="-342900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4000" marR="0" lvl="0" indent="-342900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</a:rPr>
              <a:t>Портрет подруги.  </a:t>
            </a:r>
            <a:r>
              <a:rPr kumimoji="0" lang="ru-RU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</a:rPr>
              <a:t>Погрудный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</a:rPr>
              <a:t> портрет.</a:t>
            </a:r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</a:rPr>
              <a:t> На портрете я  нарисовала Вику в момент когда она внимательно смотрит на меня. Я  думаю, </a:t>
            </a:r>
            <a:r>
              <a:rPr lang="ru-RU" b="1" i="1" kern="0" dirty="0">
                <a:solidFill>
                  <a:srgbClr val="002060"/>
                </a:solidFill>
                <a:latin typeface="Monotype Corsiva" pitchFamily="66" charset="0"/>
              </a:rPr>
              <a:t>ч</a:t>
            </a:r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</a:rPr>
              <a:t>то  этот эскиз – наиболее удачный. </a:t>
            </a:r>
            <a:r>
              <a:rPr lang="ru-RU" b="1" i="1" kern="0" dirty="0" smtClean="0">
                <a:solidFill>
                  <a:srgbClr val="002060"/>
                </a:solidFill>
                <a:latin typeface="Monotype Corsiva" pitchFamily="66" charset="0"/>
              </a:rPr>
              <a:t>В портрете хорошо передана улыбка, с которой Вика смотрит. Поэтому  цвета в портрете я выбрала радостные, золотистые, яркие.</a:t>
            </a:r>
          </a:p>
          <a:p>
            <a:pPr marL="144000" marR="0" lvl="0" indent="-342900" defTabSz="91440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48" name="Picture 4" descr="C:\Users\1\Documents\Scanned Documents\Рисунок (4)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527">
            <a:off x="6210044" y="1627461"/>
            <a:ext cx="1943526" cy="223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ocuments\Scanned Documents\Рисунок (5)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57" y="4087235"/>
            <a:ext cx="2369257" cy="26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20407" y="5517232"/>
            <a:ext cx="8619943" cy="122413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3368" y="4714395"/>
            <a:ext cx="8619943" cy="73083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407" y="3861049"/>
            <a:ext cx="8619943" cy="853346"/>
          </a:xfrm>
          <a:prstGeom prst="roundRect">
            <a:avLst>
              <a:gd name="adj" fmla="val 180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407" y="2852937"/>
            <a:ext cx="8619943" cy="1008112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1504" y="2060849"/>
            <a:ext cx="8619943" cy="7920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0408" y="1135193"/>
            <a:ext cx="8581040" cy="92565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95536" y="1135192"/>
            <a:ext cx="842441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Иметь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 представление об искусстве мозаики и разнообразии техник мозаики в искусстве разных эпох.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05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600" b="1" dirty="0" smtClean="0">
              <a:solidFill>
                <a:srgbClr val="007E39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Рассуждать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 о разных способах компоновки мозаики как выражения эстетического и  эмоционального смыслов.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50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050" b="1" dirty="0" smtClean="0">
              <a:solidFill>
                <a:srgbClr val="007E39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Различать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в произведениях выполненных в технике мозаики различные способы, материалы и формы мозаичных элементов.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Развивать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 точность и мелкую моторику рук в процессе выполнения задания по созданию мозаики.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 Уметь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 компоновать рисунок  из отдельных цветовых элементов (окрашенных зерен риса).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7E39"/>
                </a:solidFill>
                <a:latin typeface="Century Gothic" pitchFamily="34" charset="0"/>
              </a:rPr>
              <a:t>▪</a:t>
            </a:r>
            <a:r>
              <a:rPr lang="ru-RU" sz="2000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2000" b="1" dirty="0" smtClean="0">
                <a:solidFill>
                  <a:srgbClr val="990033"/>
                </a:solidFill>
                <a:latin typeface="Century Gothic" pitchFamily="34" charset="0"/>
              </a:rPr>
              <a:t>Обрести навыки </a:t>
            </a:r>
            <a:r>
              <a:rPr lang="ru-RU" sz="2000" b="1" dirty="0" smtClean="0">
                <a:solidFill>
                  <a:prstClr val="black"/>
                </a:solidFill>
                <a:latin typeface="Century Gothic" pitchFamily="34" charset="0"/>
              </a:rPr>
              <a:t>(на уровне общих и личных представлений) по созданию мозаичного панно из риса.</a:t>
            </a:r>
            <a:endParaRPr lang="ru-RU" b="1" dirty="0" smtClean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Мозаика из риса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09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6" grpId="0" animBg="1"/>
      <p:bldP spid="5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68" t="3623" r="1747" b="3043"/>
          <a:stretch/>
        </p:blipFill>
        <p:spPr>
          <a:xfrm>
            <a:off x="2306638" y="249238"/>
            <a:ext cx="4530725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05902">
            <a:off x="566738" y="3595688"/>
            <a:ext cx="2233612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0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5747022" cy="567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3382">
            <a:off x="1175497" y="802712"/>
            <a:ext cx="2181649" cy="235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4542">
            <a:off x="5241264" y="889943"/>
            <a:ext cx="2432084" cy="209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57186">
            <a:off x="5692506" y="4067445"/>
            <a:ext cx="2314506" cy="213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9409">
            <a:off x="1264627" y="4049718"/>
            <a:ext cx="2287554" cy="228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70881"/>
            <a:ext cx="2321426" cy="229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37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88966" y="5661248"/>
            <a:ext cx="8581040" cy="936103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4707" y="4797152"/>
            <a:ext cx="8581040" cy="864095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2355" y="4149081"/>
            <a:ext cx="8581040" cy="64807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2355" y="3494671"/>
            <a:ext cx="8581040" cy="65441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1247" y="2708919"/>
            <a:ext cx="8581040" cy="78575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9680" y="1844825"/>
            <a:ext cx="8581040" cy="864095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408" y="1135193"/>
            <a:ext cx="8581040" cy="70963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95536" y="1135193"/>
            <a:ext cx="8470211" cy="5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Иметь представление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об этапах написания сказки писателем, о замысле, завязке, развязке, кульминации сюжета.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Знать имена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 сказочников, уметь пересказать основное содержание, правильно отразить в рассказе взаимосвязь героев сказки.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Уметь выбрать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 одну из сказок для своей картины, аргументировать свой выбор необходимостью изображения тех или иных героев.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Уметь рассуждать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о значении художественного образа героя сказки в воспроизведении картины мира. 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Развивать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 сюжет сказки в рисунке, добавлять свои эпизоды, быть соавтором, уметь сочинить продолжение сказки. 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Обрести</a:t>
            </a:r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новые изобразительные умения и творческий опыт  в создании композиции сказки.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Уметь организовать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композиционное пространство рисунка с помощью тона и цвета, прорисовать детали.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5938" y="274638"/>
            <a:ext cx="6900862" cy="922114"/>
          </a:xfrm>
        </p:spPr>
        <p:txBody>
          <a:bodyPr>
            <a:noAutofit/>
          </a:bodyPr>
          <a:lstStyle/>
          <a:p>
            <a:r>
              <a:rPr lang="ru-RU" sz="4000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Кейс </a:t>
            </a:r>
            <a:r>
              <a:rPr lang="ru-RU" sz="40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-</a:t>
            </a:r>
            <a:r>
              <a:rPr lang="ru-RU" sz="4000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метод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1285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10" grpId="0" animBg="1"/>
      <p:bldP spid="9" grpId="0" animBg="1"/>
      <p:bldP spid="8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Сочинение продолжения </a:t>
            </a:r>
            <a:r>
              <a:rPr lang="ru-RU" sz="400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сказки</a:t>
            </a:r>
            <a:endParaRPr lang="ru-RU" dirty="0"/>
          </a:p>
        </p:txBody>
      </p:sp>
      <p:pic>
        <p:nvPicPr>
          <p:cNvPr id="7170" name="Picture 2" descr="D:\Фантазер\2012-13\Сказки\Буратино и его друзья бабочки, Волкова Н., 10 л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823">
            <a:off x="589551" y="2034171"/>
            <a:ext cx="2578497" cy="193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антазер\2012-13\Сказки\Чипполино управляет своей страной, Веретельник А., 10 л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2814">
            <a:off x="3762977" y="1642007"/>
            <a:ext cx="1775290" cy="247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Фантазер\2012-13\Сказки\Гуси-лебеди живут в деревне, Руденко П., 10 ле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010">
            <a:off x="6069297" y="1984096"/>
            <a:ext cx="2540794" cy="176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антазер\2012-13\Сказки\Добрая страна Лукоморье, Дедова А., 12 ле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9659">
            <a:off x="1411114" y="4529073"/>
            <a:ext cx="2553792" cy="185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Фантазер\2012-13\Сказки\День рождения Алисы, Данилейко Ю., 12 ле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714">
            <a:off x="5361724" y="3866551"/>
            <a:ext cx="1923159" cy="276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46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Внутри школьные мероприятия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525963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ru-RU" dirty="0" smtClean="0"/>
              <a:t>«Посвящение в пятиклассники» ;</a:t>
            </a:r>
          </a:p>
          <a:p>
            <a:pPr>
              <a:lnSpc>
                <a:spcPts val="4500"/>
              </a:lnSpc>
            </a:pPr>
            <a:r>
              <a:rPr lang="ru-RU" dirty="0" smtClean="0"/>
              <a:t>«Посвящение в гимназисты»;</a:t>
            </a:r>
          </a:p>
          <a:p>
            <a:pPr>
              <a:lnSpc>
                <a:spcPts val="4500"/>
              </a:lnSpc>
            </a:pPr>
            <a:r>
              <a:rPr lang="ru-RU" dirty="0" smtClean="0"/>
              <a:t>Мероприятия по Олимпиаде в Сочи</a:t>
            </a:r>
          </a:p>
          <a:p>
            <a:pPr marL="432000" indent="0">
              <a:lnSpc>
                <a:spcPts val="3600"/>
              </a:lnSpc>
              <a:buNone/>
            </a:pPr>
            <a:r>
              <a:rPr lang="ru-RU" sz="2800" dirty="0" smtClean="0"/>
              <a:t>«Герои сказок едут в Сочи»</a:t>
            </a:r>
          </a:p>
          <a:p>
            <a:pPr marL="432000" indent="0">
              <a:lnSpc>
                <a:spcPts val="3600"/>
              </a:lnSpc>
              <a:buNone/>
            </a:pPr>
            <a:r>
              <a:rPr lang="ru-RU" sz="2800" dirty="0" smtClean="0"/>
              <a:t>5-8 класс – инсценировка песен о спорте;</a:t>
            </a:r>
          </a:p>
          <a:p>
            <a:pPr marL="432000" indent="0">
              <a:lnSpc>
                <a:spcPts val="3600"/>
              </a:lnSpc>
              <a:buNone/>
            </a:pPr>
            <a:r>
              <a:rPr lang="ru-RU" sz="2800" dirty="0" smtClean="0"/>
              <a:t>9-11 классы – КВН «Встречай олимпиаду!»;</a:t>
            </a:r>
            <a:endParaRPr lang="ru-RU" dirty="0" smtClean="0"/>
          </a:p>
          <a:p>
            <a:pPr>
              <a:lnSpc>
                <a:spcPts val="4500"/>
              </a:lnSpc>
            </a:pPr>
            <a:r>
              <a:rPr lang="ru-RU" dirty="0" smtClean="0"/>
              <a:t>Конкурс патриотической песни;</a:t>
            </a:r>
          </a:p>
        </p:txBody>
      </p:sp>
    </p:spTree>
    <p:extLst>
      <p:ext uri="{BB962C8B-B14F-4D97-AF65-F5344CB8AC3E}">
        <p14:creationId xmlns:p14="http://schemas.microsoft.com/office/powerpoint/2010/main" val="17692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88966" y="5661248"/>
            <a:ext cx="8581040" cy="936103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4707" y="4797152"/>
            <a:ext cx="8581040" cy="864095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2355" y="4149081"/>
            <a:ext cx="8581040" cy="64807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2355" y="3494671"/>
            <a:ext cx="8581040" cy="65441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1247" y="2708919"/>
            <a:ext cx="8581040" cy="78575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9680" y="1844825"/>
            <a:ext cx="8581040" cy="864095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408" y="1135193"/>
            <a:ext cx="8581040" cy="70963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95536" y="1135193"/>
            <a:ext cx="8470211" cy="5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Иметь представление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об истории развития жанра мультипликации.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Знать имена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 отечественных художников-мультипликаторов и их мультфильмы, уметь излагать основное содержание мультфильма.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Характеризовать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 особенности понимания художником внешнего вида героев мультфильма.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Уметь рассуждать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о значении художественного образа героя мультфильма в воспроизведении картины мира. 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Развивать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 эстетические переживания в процессе создания собственного эпизода мультфильма. 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Обрести</a:t>
            </a:r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новые изобразительные умения и творческий опыт  в создании композиции мультфильма.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Уметь объяснять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продукт индивидуального творчества с точки зрения его режиссуры и основного назначения.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5938" y="274638"/>
            <a:ext cx="6900862" cy="922114"/>
          </a:xfrm>
        </p:spPr>
        <p:txBody>
          <a:bodyPr>
            <a:noAutofit/>
          </a:bodyPr>
          <a:lstStyle/>
          <a:p>
            <a:r>
              <a:rPr lang="ru-RU" sz="4000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Рисование </a:t>
            </a:r>
            <a:r>
              <a:rPr lang="ru-RU" sz="40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в </a:t>
            </a:r>
            <a:r>
              <a:rPr lang="ru-RU" sz="4000" dirty="0" err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Power</a:t>
            </a:r>
            <a:r>
              <a:rPr lang="ru-RU" sz="4000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 </a:t>
            </a:r>
            <a:r>
              <a:rPr lang="ru-RU" sz="4000" dirty="0" err="1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Point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147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10" grpId="0" animBg="1"/>
      <p:bldP spid="9" grpId="0" animBg="1"/>
      <p:bldP spid="8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 rot="20649525">
            <a:off x="3202001" y="4601156"/>
            <a:ext cx="2776837" cy="4246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Palatino Linotype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Анимация в программе</a:t>
            </a:r>
            <a:br>
              <a:rPr lang="ru-RU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</a:br>
            <a:r>
              <a:rPr lang="ru-RU" dirty="0" err="1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Power</a:t>
            </a:r>
            <a:r>
              <a:rPr lang="ru-RU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 </a:t>
            </a:r>
            <a:r>
              <a:rPr lang="ru-RU" dirty="0" err="1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Point</a:t>
            </a:r>
            <a:endParaRPr lang="ru-RU" spc="5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640370" y="4046202"/>
            <a:ext cx="1110219" cy="1416905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14805374">
            <a:off x="3581604" y="3793896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 rot="8651886">
            <a:off x="3346148" y="5041318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360783" y="2783181"/>
            <a:ext cx="1707405" cy="1263021"/>
            <a:chOff x="4502014" y="2909314"/>
            <a:chExt cx="1707405" cy="1263021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502014" y="2909314"/>
              <a:ext cx="1707405" cy="1263021"/>
              <a:chOff x="4502014" y="2909314"/>
              <a:chExt cx="1707405" cy="1263021"/>
            </a:xfrm>
          </p:grpSpPr>
          <p:sp>
            <p:nvSpPr>
              <p:cNvPr id="3" name="Овал 2"/>
              <p:cNvSpPr/>
              <p:nvPr/>
            </p:nvSpPr>
            <p:spPr>
              <a:xfrm>
                <a:off x="4724643" y="3011076"/>
                <a:ext cx="1224136" cy="1161259"/>
              </a:xfrm>
              <a:prstGeom prst="ellipse">
                <a:avLst/>
              </a:prstGeom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>
              <a:xfrm rot="14805374">
                <a:off x="5765717" y="2917154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 rot="7056208">
                <a:off x="4509004" y="2902324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Овал 4"/>
            <p:cNvSpPr/>
            <p:nvPr/>
          </p:nvSpPr>
          <p:spPr>
            <a:xfrm>
              <a:off x="5035941" y="3449221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5543583" y="3441926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flipV="1">
              <a:off x="5260320" y="3717032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5264639" y="3960043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5362112" y="3814892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Овал 19"/>
          <p:cNvSpPr/>
          <p:nvPr/>
        </p:nvSpPr>
        <p:spPr>
          <a:xfrm rot="6794626" flipH="1">
            <a:off x="2227237" y="3797514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 rot="12948114" flipH="1">
            <a:off x="2484767" y="5041319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Овал 24"/>
          <p:cNvSpPr/>
          <p:nvPr/>
        </p:nvSpPr>
        <p:spPr>
          <a:xfrm rot="18854411" flipH="1">
            <a:off x="5293089" y="1781365"/>
            <a:ext cx="546708" cy="1384266"/>
          </a:xfrm>
          <a:custGeom>
            <a:avLst/>
            <a:gdLst>
              <a:gd name="connsiteX0" fmla="*/ 0 w 316119"/>
              <a:gd name="connsiteY0" fmla="*/ 373477 h 746953"/>
              <a:gd name="connsiteX1" fmla="*/ 158060 w 316119"/>
              <a:gd name="connsiteY1" fmla="*/ 0 h 746953"/>
              <a:gd name="connsiteX2" fmla="*/ 316120 w 316119"/>
              <a:gd name="connsiteY2" fmla="*/ 373477 h 746953"/>
              <a:gd name="connsiteX3" fmla="*/ 158060 w 316119"/>
              <a:gd name="connsiteY3" fmla="*/ 746954 h 746953"/>
              <a:gd name="connsiteX4" fmla="*/ 0 w 316119"/>
              <a:gd name="connsiteY4" fmla="*/ 373477 h 746953"/>
              <a:gd name="connsiteX0" fmla="*/ 15052 w 546708"/>
              <a:gd name="connsiteY0" fmla="*/ 1010789 h 1384266"/>
              <a:gd name="connsiteX1" fmla="*/ 530149 w 546708"/>
              <a:gd name="connsiteY1" fmla="*/ 0 h 1384266"/>
              <a:gd name="connsiteX2" fmla="*/ 331172 w 546708"/>
              <a:gd name="connsiteY2" fmla="*/ 1010789 h 1384266"/>
              <a:gd name="connsiteX3" fmla="*/ 173112 w 546708"/>
              <a:gd name="connsiteY3" fmla="*/ 1384266 h 1384266"/>
              <a:gd name="connsiteX4" fmla="*/ 15052 w 546708"/>
              <a:gd name="connsiteY4" fmla="*/ 1010789 h 138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708" h="1384266">
                <a:moveTo>
                  <a:pt x="15052" y="1010789"/>
                </a:moveTo>
                <a:cubicBezTo>
                  <a:pt x="74558" y="780078"/>
                  <a:pt x="442855" y="0"/>
                  <a:pt x="530149" y="0"/>
                </a:cubicBezTo>
                <a:cubicBezTo>
                  <a:pt x="617443" y="0"/>
                  <a:pt x="331172" y="804523"/>
                  <a:pt x="331172" y="1010789"/>
                </a:cubicBezTo>
                <a:cubicBezTo>
                  <a:pt x="331172" y="1217055"/>
                  <a:pt x="260406" y="1384266"/>
                  <a:pt x="173112" y="1384266"/>
                </a:cubicBezTo>
                <a:cubicBezTo>
                  <a:pt x="85818" y="1384266"/>
                  <a:pt x="-44454" y="1241500"/>
                  <a:pt x="15052" y="1010789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058368" y="3858563"/>
            <a:ext cx="701661" cy="10801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542467" y="4650651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 rot="2745589">
            <a:off x="6820155" y="3643284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Овал 24"/>
          <p:cNvSpPr/>
          <p:nvPr/>
        </p:nvSpPr>
        <p:spPr>
          <a:xfrm rot="2745589">
            <a:off x="7044668" y="1805553"/>
            <a:ext cx="546708" cy="1384266"/>
          </a:xfrm>
          <a:custGeom>
            <a:avLst/>
            <a:gdLst>
              <a:gd name="connsiteX0" fmla="*/ 0 w 316119"/>
              <a:gd name="connsiteY0" fmla="*/ 373477 h 746953"/>
              <a:gd name="connsiteX1" fmla="*/ 158060 w 316119"/>
              <a:gd name="connsiteY1" fmla="*/ 0 h 746953"/>
              <a:gd name="connsiteX2" fmla="*/ 316120 w 316119"/>
              <a:gd name="connsiteY2" fmla="*/ 373477 h 746953"/>
              <a:gd name="connsiteX3" fmla="*/ 158060 w 316119"/>
              <a:gd name="connsiteY3" fmla="*/ 746954 h 746953"/>
              <a:gd name="connsiteX4" fmla="*/ 0 w 316119"/>
              <a:gd name="connsiteY4" fmla="*/ 373477 h 746953"/>
              <a:gd name="connsiteX0" fmla="*/ 15052 w 546708"/>
              <a:gd name="connsiteY0" fmla="*/ 1010789 h 1384266"/>
              <a:gd name="connsiteX1" fmla="*/ 530149 w 546708"/>
              <a:gd name="connsiteY1" fmla="*/ 0 h 1384266"/>
              <a:gd name="connsiteX2" fmla="*/ 331172 w 546708"/>
              <a:gd name="connsiteY2" fmla="*/ 1010789 h 1384266"/>
              <a:gd name="connsiteX3" fmla="*/ 173112 w 546708"/>
              <a:gd name="connsiteY3" fmla="*/ 1384266 h 1384266"/>
              <a:gd name="connsiteX4" fmla="*/ 15052 w 546708"/>
              <a:gd name="connsiteY4" fmla="*/ 1010789 h 138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708" h="1384266">
                <a:moveTo>
                  <a:pt x="15052" y="1010789"/>
                </a:moveTo>
                <a:cubicBezTo>
                  <a:pt x="74558" y="780078"/>
                  <a:pt x="442855" y="0"/>
                  <a:pt x="530149" y="0"/>
                </a:cubicBezTo>
                <a:cubicBezTo>
                  <a:pt x="617443" y="0"/>
                  <a:pt x="331172" y="804523"/>
                  <a:pt x="331172" y="1010789"/>
                </a:cubicBezTo>
                <a:cubicBezTo>
                  <a:pt x="331172" y="1217055"/>
                  <a:pt x="260406" y="1384266"/>
                  <a:pt x="173112" y="1384266"/>
                </a:cubicBezTo>
                <a:cubicBezTo>
                  <a:pt x="85818" y="1384266"/>
                  <a:pt x="-44454" y="1241500"/>
                  <a:pt x="15052" y="1010789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5914351" y="2778443"/>
            <a:ext cx="989693" cy="1080120"/>
            <a:chOff x="4490769" y="3356992"/>
            <a:chExt cx="989693" cy="1080120"/>
          </a:xfrm>
        </p:grpSpPr>
        <p:sp>
          <p:nvSpPr>
            <p:cNvPr id="28" name="Овал 27"/>
            <p:cNvSpPr/>
            <p:nvPr/>
          </p:nvSpPr>
          <p:spPr>
            <a:xfrm>
              <a:off x="4490769" y="3356992"/>
              <a:ext cx="989693" cy="10801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4674163" y="3711469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5181805" y="3704174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Равнобедренный треугольник 30"/>
            <p:cNvSpPr/>
            <p:nvPr/>
          </p:nvSpPr>
          <p:spPr>
            <a:xfrm flipV="1">
              <a:off x="4898542" y="3979280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2" name="Прямая соединительная линия 31"/>
            <p:cNvCxnSpPr/>
            <p:nvPr/>
          </p:nvCxnSpPr>
          <p:spPr>
            <a:xfrm flipH="1">
              <a:off x="4902861" y="4222291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5000334" y="4077140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 rot="18854411" flipH="1">
            <a:off x="5786225" y="3630669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 flipH="1">
            <a:off x="5893074" y="4678441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3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5509 C 0.01042 0.05255 0.01111 0.05324 0.01111 0.04861 C 0.01111 0.04005 0.01042 0.03148 0.01007 0.02292 C 0.00972 0.01667 0.00642 -1.48148E-6 -2.77778E-7 -1.48148E-6 C -2.77778E-7 -1.48148E-6 0.00816 0.05509 0.00816 0.05509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5509 C 0.01042 0.05255 0.01111 0.05324 0.01111 0.04861 C 0.01111 0.04005 0.01042 0.03148 0.01007 0.02292 C 0.00972 0.01667 0.00642 -1.48148E-6 -2.77778E-7 -1.48148E-6 C -2.77778E-7 -1.48148E-6 0.00816 0.05509 0.00816 0.05509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7 0.01366 C -0.01562 0.01065 -0.00885 0.00741 -0.00191 0.00486 C 0.00417 0.00533 0.01042 0.00533 0.01649 0.00649 C 0.02083 0.00741 0.02674 0.02246 0.02847 0.02246 C 0.02969 0.02246 0.02726 0.01922 0.02639 0.01806 C 0.02431 0.01528 0.01892 0.01227 0.01649 0.01227 C 0.00347 0.01274 -0.00955 0.0132 -0.02257 0.01366 Z " pathEditMode="relative" rAng="0" ptsTypes="fffffff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9 0.00347 C -0.01841 -0.00533 -0.01216 -0.00278 -0.00538 -0.00371 C 0.0026 -0.00324 0.01076 -0.00394 0.01857 -0.00232 C 0.02014 -0.00209 0.02222 2.96296E-6 0.02187 0.00208 C 0.02153 0.00416 0.01892 0.00393 0.01753 0.00486 C 0.00156 0.00393 -0.00573 0.00185 -0.02049 0.00347 Z " pathEditMode="relative" rAng="0" ptsTypes="ffffff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-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0.02477 C -0.01562 0.02384 -0.01354 0.02292 -0.01163 0.02199 C -0.01024 0.0213 -0.00972 0.01875 -0.00868 0.01759 C -0.00764 0.01667 -0.00659 0.01667 -0.00555 0.0162 C -0.00434 0.00602 -0.00156 -0.00116 -0.01041 -0.00555 C -0.01337 -0.00856 -0.01632 -0.01157 -0.01649 -0.00995 C -0.01736 -0.00092 -0.01736 0.04283 -0.01736 0.02477 Z " pathEditMode="relative" rAng="0" ptsTypes="fffffff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9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4 0.03519 C 0.01858 0.03426 0.02066 0.03333 0.02257 0.03241 C 0.02396 0.03171 0.02448 0.02917 0.02552 0.02801 C 0.02656 0.02708 0.0276 0.02708 0.02864 0.02662 C 0.02986 0.01644 0.03264 0.00926 0.02378 0.00486 C 0.02083 0.00185 0.01788 -0.00116 0.01771 0.00046 C 0.01684 0.00949 0.01684 0.05324 0.01684 0.03519 Z " pathEditMode="relative" rAng="0" ptsTypes="fffffff">
                                      <p:cBhvr>
                                        <p:cTn id="28" dur="2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34" grpId="0" animBg="1"/>
      <p:bldP spid="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/>
          <p:cNvGrpSpPr/>
          <p:nvPr/>
        </p:nvGrpSpPr>
        <p:grpSpPr>
          <a:xfrm>
            <a:off x="1834225" y="3205729"/>
            <a:ext cx="7245561" cy="1984407"/>
            <a:chOff x="1898439" y="2564904"/>
            <a:chExt cx="7245561" cy="1984407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2532753" y="2564904"/>
              <a:ext cx="910141" cy="1872208"/>
              <a:chOff x="2532753" y="2564904"/>
              <a:chExt cx="910141" cy="1872208"/>
            </a:xfrm>
          </p:grpSpPr>
          <p:sp>
            <p:nvSpPr>
              <p:cNvPr id="77" name="Равнобедренный треугольник 76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Равнобедренный треугольник 77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Равнобедренный треугольник 78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3442894" y="3189435"/>
              <a:ext cx="743102" cy="1224136"/>
              <a:chOff x="2532753" y="2564904"/>
              <a:chExt cx="910141" cy="1872208"/>
            </a:xfrm>
          </p:grpSpPr>
          <p:sp>
            <p:nvSpPr>
              <p:cNvPr id="74" name="Равнобедренный треугольник 73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Равнобедренный треугольник 74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Равнобедренный треугольник 75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0" name="Облако 49"/>
            <p:cNvSpPr/>
            <p:nvPr/>
          </p:nvSpPr>
          <p:spPr>
            <a:xfrm rot="10800000">
              <a:off x="4185996" y="2642451"/>
              <a:ext cx="936104" cy="151216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4524838" y="4077356"/>
              <a:ext cx="144016" cy="354501"/>
            </a:xfrm>
            <a:prstGeom prst="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2" name="Группа 51"/>
            <p:cNvGrpSpPr/>
            <p:nvPr/>
          </p:nvGrpSpPr>
          <p:grpSpPr>
            <a:xfrm>
              <a:off x="5081802" y="2657056"/>
              <a:ext cx="910141" cy="1872208"/>
              <a:chOff x="2532753" y="2564904"/>
              <a:chExt cx="910141" cy="1872208"/>
            </a:xfrm>
          </p:grpSpPr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Равнобедренный треугольник 71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Равнобедренный треугольник 72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Группа 52"/>
            <p:cNvGrpSpPr/>
            <p:nvPr/>
          </p:nvGrpSpPr>
          <p:grpSpPr>
            <a:xfrm>
              <a:off x="6107496" y="2950946"/>
              <a:ext cx="1008112" cy="1578318"/>
              <a:chOff x="2532753" y="2564904"/>
              <a:chExt cx="910141" cy="1872208"/>
            </a:xfrm>
          </p:grpSpPr>
          <p:sp>
            <p:nvSpPr>
              <p:cNvPr id="68" name="Равнобедренный треугольник 67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Равнобедренный треугольник 68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Равнобедренный треугольник 69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7236296" y="3325175"/>
              <a:ext cx="743102" cy="1224136"/>
              <a:chOff x="2532753" y="2564904"/>
              <a:chExt cx="910141" cy="1872208"/>
            </a:xfrm>
          </p:grpSpPr>
          <p:sp>
            <p:nvSpPr>
              <p:cNvPr id="65" name="Равнобедренный треугольник 64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Равнобедренный треугольник 65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Равнобедренный треугольник 66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5" name="Облако 54"/>
            <p:cNvSpPr/>
            <p:nvPr/>
          </p:nvSpPr>
          <p:spPr>
            <a:xfrm rot="10800000">
              <a:off x="7979398" y="3068959"/>
              <a:ext cx="625050" cy="1113640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8219915" y="4157041"/>
              <a:ext cx="144016" cy="354501"/>
            </a:xfrm>
            <a:prstGeom prst="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7" name="Группа 56"/>
            <p:cNvGrpSpPr/>
            <p:nvPr/>
          </p:nvGrpSpPr>
          <p:grpSpPr>
            <a:xfrm>
              <a:off x="1898439" y="3093886"/>
              <a:ext cx="590703" cy="1368152"/>
              <a:chOff x="2532753" y="2564904"/>
              <a:chExt cx="910141" cy="1872208"/>
            </a:xfrm>
          </p:grpSpPr>
          <p:sp>
            <p:nvSpPr>
              <p:cNvPr id="62" name="Равнобедренный треугольник 61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Равнобедренный треугольник 62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Равнобедренный треугольник 63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8" name="Группа 57"/>
            <p:cNvGrpSpPr/>
            <p:nvPr/>
          </p:nvGrpSpPr>
          <p:grpSpPr>
            <a:xfrm>
              <a:off x="8553297" y="3176972"/>
              <a:ext cx="590703" cy="1368152"/>
              <a:chOff x="2532753" y="2564904"/>
              <a:chExt cx="910141" cy="1872208"/>
            </a:xfrm>
          </p:grpSpPr>
          <p:sp>
            <p:nvSpPr>
              <p:cNvPr id="59" name="Равнобедренный треугольник 58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Равнобедренный треугольник 59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Равнобедренный треугольник 60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3" name="Овал 32"/>
          <p:cNvSpPr/>
          <p:nvPr/>
        </p:nvSpPr>
        <p:spPr>
          <a:xfrm rot="18854411" flipH="1">
            <a:off x="6888964" y="4230542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 flipH="1">
            <a:off x="6922337" y="5157192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 rot="8651886">
            <a:off x="3902544" y="5620793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 rot="14805374">
            <a:off x="3999243" y="4473292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Овал 24"/>
          <p:cNvSpPr/>
          <p:nvPr/>
        </p:nvSpPr>
        <p:spPr>
          <a:xfrm rot="19479876" flipH="1">
            <a:off x="6643623" y="2553842"/>
            <a:ext cx="546708" cy="1384266"/>
          </a:xfrm>
          <a:custGeom>
            <a:avLst/>
            <a:gdLst>
              <a:gd name="connsiteX0" fmla="*/ 0 w 316119"/>
              <a:gd name="connsiteY0" fmla="*/ 373477 h 746953"/>
              <a:gd name="connsiteX1" fmla="*/ 158060 w 316119"/>
              <a:gd name="connsiteY1" fmla="*/ 0 h 746953"/>
              <a:gd name="connsiteX2" fmla="*/ 316120 w 316119"/>
              <a:gd name="connsiteY2" fmla="*/ 373477 h 746953"/>
              <a:gd name="connsiteX3" fmla="*/ 158060 w 316119"/>
              <a:gd name="connsiteY3" fmla="*/ 746954 h 746953"/>
              <a:gd name="connsiteX4" fmla="*/ 0 w 316119"/>
              <a:gd name="connsiteY4" fmla="*/ 373477 h 746953"/>
              <a:gd name="connsiteX0" fmla="*/ 15052 w 546708"/>
              <a:gd name="connsiteY0" fmla="*/ 1010789 h 1384266"/>
              <a:gd name="connsiteX1" fmla="*/ 530149 w 546708"/>
              <a:gd name="connsiteY1" fmla="*/ 0 h 1384266"/>
              <a:gd name="connsiteX2" fmla="*/ 331172 w 546708"/>
              <a:gd name="connsiteY2" fmla="*/ 1010789 h 1384266"/>
              <a:gd name="connsiteX3" fmla="*/ 173112 w 546708"/>
              <a:gd name="connsiteY3" fmla="*/ 1384266 h 1384266"/>
              <a:gd name="connsiteX4" fmla="*/ 15052 w 546708"/>
              <a:gd name="connsiteY4" fmla="*/ 1010789 h 138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708" h="1384266">
                <a:moveTo>
                  <a:pt x="15052" y="1010789"/>
                </a:moveTo>
                <a:cubicBezTo>
                  <a:pt x="74558" y="780078"/>
                  <a:pt x="442855" y="0"/>
                  <a:pt x="530149" y="0"/>
                </a:cubicBezTo>
                <a:cubicBezTo>
                  <a:pt x="617443" y="0"/>
                  <a:pt x="331172" y="804523"/>
                  <a:pt x="331172" y="1010789"/>
                </a:cubicBezTo>
                <a:cubicBezTo>
                  <a:pt x="331172" y="1217055"/>
                  <a:pt x="260406" y="1384266"/>
                  <a:pt x="173112" y="1384266"/>
                </a:cubicBezTo>
                <a:cubicBezTo>
                  <a:pt x="85818" y="1384266"/>
                  <a:pt x="-44454" y="1241500"/>
                  <a:pt x="15052" y="1010789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 rot="20649525">
            <a:off x="3202001" y="4601156"/>
            <a:ext cx="2776837" cy="4246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Palatino Linotype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Создание мультфильма в </a:t>
            </a:r>
            <a:r>
              <a:rPr lang="ru-RU" dirty="0" err="1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Power</a:t>
            </a:r>
            <a:r>
              <a:rPr lang="ru-RU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 </a:t>
            </a:r>
            <a:r>
              <a:rPr lang="ru-RU" dirty="0" err="1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Point</a:t>
            </a:r>
            <a:endParaRPr lang="ru-RU" spc="5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089397" y="4437112"/>
            <a:ext cx="701661" cy="10801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488618" y="5207497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 rot="2745589">
            <a:off x="7807405" y="4199404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 rot="1382876">
            <a:off x="7955956" y="2431049"/>
            <a:ext cx="546708" cy="1384266"/>
          </a:xfrm>
          <a:custGeom>
            <a:avLst/>
            <a:gdLst>
              <a:gd name="connsiteX0" fmla="*/ 0 w 316119"/>
              <a:gd name="connsiteY0" fmla="*/ 373477 h 746953"/>
              <a:gd name="connsiteX1" fmla="*/ 158060 w 316119"/>
              <a:gd name="connsiteY1" fmla="*/ 0 h 746953"/>
              <a:gd name="connsiteX2" fmla="*/ 316120 w 316119"/>
              <a:gd name="connsiteY2" fmla="*/ 373477 h 746953"/>
              <a:gd name="connsiteX3" fmla="*/ 158060 w 316119"/>
              <a:gd name="connsiteY3" fmla="*/ 746954 h 746953"/>
              <a:gd name="connsiteX4" fmla="*/ 0 w 316119"/>
              <a:gd name="connsiteY4" fmla="*/ 373477 h 746953"/>
              <a:gd name="connsiteX0" fmla="*/ 15052 w 546708"/>
              <a:gd name="connsiteY0" fmla="*/ 1010789 h 1384266"/>
              <a:gd name="connsiteX1" fmla="*/ 530149 w 546708"/>
              <a:gd name="connsiteY1" fmla="*/ 0 h 1384266"/>
              <a:gd name="connsiteX2" fmla="*/ 331172 w 546708"/>
              <a:gd name="connsiteY2" fmla="*/ 1010789 h 1384266"/>
              <a:gd name="connsiteX3" fmla="*/ 173112 w 546708"/>
              <a:gd name="connsiteY3" fmla="*/ 1384266 h 1384266"/>
              <a:gd name="connsiteX4" fmla="*/ 15052 w 546708"/>
              <a:gd name="connsiteY4" fmla="*/ 1010789 h 138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708" h="1384266">
                <a:moveTo>
                  <a:pt x="15052" y="1010789"/>
                </a:moveTo>
                <a:cubicBezTo>
                  <a:pt x="74558" y="780078"/>
                  <a:pt x="442855" y="0"/>
                  <a:pt x="530149" y="0"/>
                </a:cubicBezTo>
                <a:cubicBezTo>
                  <a:pt x="617443" y="0"/>
                  <a:pt x="331172" y="804523"/>
                  <a:pt x="331172" y="1010789"/>
                </a:cubicBezTo>
                <a:cubicBezTo>
                  <a:pt x="331172" y="1217055"/>
                  <a:pt x="260406" y="1384266"/>
                  <a:pt x="173112" y="1384266"/>
                </a:cubicBezTo>
                <a:cubicBezTo>
                  <a:pt x="85818" y="1384266"/>
                  <a:pt x="-44454" y="1241500"/>
                  <a:pt x="15052" y="1010789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975771" y="3356992"/>
            <a:ext cx="989693" cy="1080120"/>
            <a:chOff x="6956006" y="3356992"/>
            <a:chExt cx="989693" cy="1080120"/>
          </a:xfrm>
        </p:grpSpPr>
        <p:sp>
          <p:nvSpPr>
            <p:cNvPr id="10" name="Овал 9"/>
            <p:cNvSpPr/>
            <p:nvPr/>
          </p:nvSpPr>
          <p:spPr>
            <a:xfrm>
              <a:off x="6956006" y="3356992"/>
              <a:ext cx="989693" cy="10801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7273155" y="3782207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flipV="1">
              <a:off x="6956186" y="3928182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7064198" y="4230219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7050877" y="4080147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Овал 18"/>
          <p:cNvSpPr/>
          <p:nvPr/>
        </p:nvSpPr>
        <p:spPr>
          <a:xfrm>
            <a:off x="3196766" y="4625677"/>
            <a:ext cx="1110219" cy="1416905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093264" y="3242759"/>
            <a:ext cx="1317222" cy="1418018"/>
            <a:chOff x="3120801" y="3242759"/>
            <a:chExt cx="1317222" cy="141801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120801" y="3242759"/>
              <a:ext cx="1224136" cy="1418018"/>
              <a:chOff x="3120801" y="3242759"/>
              <a:chExt cx="1224136" cy="1418018"/>
            </a:xfrm>
          </p:grpSpPr>
          <p:sp>
            <p:nvSpPr>
              <p:cNvPr id="42" name="Овал 41"/>
              <p:cNvSpPr/>
              <p:nvPr/>
            </p:nvSpPr>
            <p:spPr>
              <a:xfrm rot="14805374">
                <a:off x="3881803" y="3274172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3120801" y="3499518"/>
                <a:ext cx="1224136" cy="1161259"/>
              </a:xfrm>
              <a:prstGeom prst="ellipse">
                <a:avLst/>
              </a:prstGeom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7056208">
                <a:off x="3162829" y="3235769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Овал 36"/>
            <p:cNvSpPr/>
            <p:nvPr/>
          </p:nvSpPr>
          <p:spPr>
            <a:xfrm>
              <a:off x="3814732" y="3867085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Равнобедренный треугольник 37"/>
            <p:cNvSpPr/>
            <p:nvPr/>
          </p:nvSpPr>
          <p:spPr>
            <a:xfrm flipV="1">
              <a:off x="4221999" y="4019229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4078078" y="4340809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306985" y="4141024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Овал 43"/>
          <p:cNvSpPr/>
          <p:nvPr/>
        </p:nvSpPr>
        <p:spPr>
          <a:xfrm rot="6794626" flipH="1">
            <a:off x="2819738" y="4485290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 rot="12948114" flipH="1">
            <a:off x="3041163" y="5620794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 flipH="1">
            <a:off x="4590418" y="3245976"/>
            <a:ext cx="1910497" cy="1379702"/>
          </a:xfrm>
          <a:prstGeom prst="wedgeEllipseCallout">
            <a:avLst>
              <a:gd name="adj1" fmla="val -69424"/>
              <a:gd name="adj2" fmla="val 71936"/>
            </a:avLst>
          </a:prstGeom>
          <a:gradFill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Здравствуй, ты кто?</a:t>
            </a:r>
          </a:p>
        </p:txBody>
      </p:sp>
      <p:sp>
        <p:nvSpPr>
          <p:cNvPr id="46" name="Овальная выноска 45"/>
          <p:cNvSpPr/>
          <p:nvPr/>
        </p:nvSpPr>
        <p:spPr>
          <a:xfrm>
            <a:off x="4590416" y="3224315"/>
            <a:ext cx="2141823" cy="1401361"/>
          </a:xfrm>
          <a:prstGeom prst="wedgeEllipseCallout">
            <a:avLst>
              <a:gd name="adj1" fmla="val -69424"/>
              <a:gd name="adj2" fmla="val 71936"/>
            </a:avLst>
          </a:prstGeom>
          <a:solidFill>
            <a:schemeClr val="accent6">
              <a:lumMod val="60000"/>
              <a:lumOff val="40000"/>
            </a:schemeClr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Я медвежонок.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5 0.04954 C -0.02031 0.04862 -0.01823 0.04769 -0.01632 0.04676 C -0.01493 0.04607 -0.01441 0.04352 -0.01337 0.04237 C -0.01233 0.04144 -0.01128 0.04144 -0.01024 0.04098 C -0.00903 0.03079 -0.00625 0.02362 -0.0151 0.01922 C -0.01806 0.01621 -0.02101 0.0132 -0.02118 0.01482 C -0.02205 0.02385 -0.02205 0.0676 -0.02205 0.04954 Z " pathEditMode="relative" rAng="0" ptsTypes="fffffff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9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0.03148 C 0.01302 0.03056 0.01511 0.02963 0.01702 0.0287 C 0.01841 0.02801 0.01893 0.02546 0.01997 0.02431 C 0.02101 0.02338 0.02205 0.02338 0.02309 0.02292 C 0.02431 0.01273 0.02709 0.00556 0.01823 0.00116 C 0.01528 -0.00185 0.01233 -0.00486 0.01216 -0.00324 C 0.01129 0.00579 0.01129 0.04954 0.01129 0.03148 Z " pathEditMode="relative" rAng="0" ptsTypes="fffffff">
                                      <p:cBhvr>
                                        <p:cTn id="16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0532 C 0.01268 0.00833 0.01112 0.01111 0.00973 0.01412 C 0.00886 0.01574 0.00955 0.01828 0.00868 0.0199 C 0.00591 0.02546 -0.0059 0.02639 -0.00989 0.02708 C -0.00798 0.03518 -0.00468 0.03889 0.00105 0.04166 C 0.00313 0.0412 0.00556 0.04143 0.00747 0.04004 C 0.00782 0.03981 0.00973 0.03171 0.00973 0.03148 C 0.01164 0.02245 0.0132 0.01481 0.01407 0.00532 Z " pathEditMode="relative" rAng="0" ptsTypes="ffffffff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5509 C 0.01042 0.05255 0.01111 0.05324 0.01111 0.04861 C 0.01111 0.04005 0.01042 0.03148 0.01007 0.02292 C 0.00972 0.01667 0.00642 -1.48148E-6 -2.77778E-7 -1.48148E-6 C -2.77778E-7 -1.48148E-6 0.00816 0.05509 0.00816 0.05509 Z " pathEditMode="relative" rAng="0" ptsTypes="fffff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5509 C 0.01042 0.05255 0.01111 0.05324 0.01111 0.04861 C 0.01111 0.04005 0.01042 0.03148 0.01007 0.02292 C 0.00972 0.01667 0.00642 -1.48148E-6 -2.77778E-7 -1.48148E-6 C -2.77778E-7 -1.48148E-6 0.00816 0.05509 0.00816 0.05509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55556E-6 C 0.00486 0.00231 0.00834 0.00671 0.0132 0.00879 C 0.01893 0.01388 0.02604 0.01458 0.03264 0.01735 C 0.02865 0.02129 0.0257 0.02198 0.02066 0.02337 C 0.01059 0.02175 0.00782 0.02222 0.00226 0.01157 C 0.00139 0.00786 -1.38889E-6 0.00393 -1.38889E-6 -5.55556E-6 Z " pathEditMode="relative" ptsTypes="ffffff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1" grpId="0" animBg="1"/>
      <p:bldP spid="20" grpId="0" animBg="1"/>
      <p:bldP spid="35" grpId="0" animBg="1"/>
      <p:bldP spid="23" grpId="0" animBg="1"/>
      <p:bldP spid="24" grpId="0" animBg="1"/>
      <p:bldP spid="25" grpId="0" animBg="1"/>
      <p:bldP spid="44" grpId="0" animBg="1"/>
      <p:bldP spid="45" grpId="0" animBg="1"/>
      <p:bldP spid="11" grpId="0" animBg="1"/>
      <p:bldP spid="11" grpId="1" animBg="1"/>
      <p:bldP spid="46" grpId="0" animBg="1"/>
      <p:bldP spid="4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/>
          <p:nvPr/>
        </p:nvGrpSpPr>
        <p:grpSpPr>
          <a:xfrm>
            <a:off x="1834225" y="3205729"/>
            <a:ext cx="7245561" cy="1984407"/>
            <a:chOff x="1898439" y="2564904"/>
            <a:chExt cx="7245561" cy="1984407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2532753" y="2564904"/>
              <a:ext cx="910141" cy="1872208"/>
              <a:chOff x="2532753" y="2564904"/>
              <a:chExt cx="910141" cy="1872208"/>
            </a:xfrm>
          </p:grpSpPr>
          <p:sp>
            <p:nvSpPr>
              <p:cNvPr id="76" name="Равнобедренный треугольник 75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Равнобедренный треугольник 76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Равнобедренный треугольник 77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3442894" y="3189435"/>
              <a:ext cx="743102" cy="1224136"/>
              <a:chOff x="2532753" y="2564904"/>
              <a:chExt cx="910141" cy="1872208"/>
            </a:xfrm>
          </p:grpSpPr>
          <p:sp>
            <p:nvSpPr>
              <p:cNvPr id="73" name="Равнобедренный треугольник 72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Равнобедренный треугольник 73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Равнобедренный треугольник 74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9" name="Облако 48"/>
            <p:cNvSpPr/>
            <p:nvPr/>
          </p:nvSpPr>
          <p:spPr>
            <a:xfrm rot="10800000">
              <a:off x="4185996" y="2642451"/>
              <a:ext cx="936104" cy="151216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4524838" y="4077356"/>
              <a:ext cx="144016" cy="354501"/>
            </a:xfrm>
            <a:prstGeom prst="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5081802" y="2657056"/>
              <a:ext cx="910141" cy="1872208"/>
              <a:chOff x="2532753" y="2564904"/>
              <a:chExt cx="910141" cy="1872208"/>
            </a:xfrm>
          </p:grpSpPr>
          <p:sp>
            <p:nvSpPr>
              <p:cNvPr id="70" name="Равнобедренный треугольник 69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Равнобедренный треугольник 71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6107496" y="2950946"/>
              <a:ext cx="1008112" cy="1578318"/>
              <a:chOff x="2532753" y="2564904"/>
              <a:chExt cx="910141" cy="1872208"/>
            </a:xfrm>
          </p:grpSpPr>
          <p:sp>
            <p:nvSpPr>
              <p:cNvPr id="67" name="Равнобедренный треугольник 66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Равнобедренный треугольник 67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Равнобедренный треугольник 68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Группа 52"/>
            <p:cNvGrpSpPr/>
            <p:nvPr/>
          </p:nvGrpSpPr>
          <p:grpSpPr>
            <a:xfrm>
              <a:off x="7236296" y="3325175"/>
              <a:ext cx="743102" cy="1224136"/>
              <a:chOff x="2532753" y="2564904"/>
              <a:chExt cx="910141" cy="1872208"/>
            </a:xfrm>
          </p:grpSpPr>
          <p:sp>
            <p:nvSpPr>
              <p:cNvPr id="64" name="Равнобедренный треугольник 63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Равнобедренный треугольник 64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Равнобедренный треугольник 65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Облако 53"/>
            <p:cNvSpPr/>
            <p:nvPr/>
          </p:nvSpPr>
          <p:spPr>
            <a:xfrm rot="10800000">
              <a:off x="7979398" y="3068959"/>
              <a:ext cx="625050" cy="1113640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8219915" y="4157041"/>
              <a:ext cx="144016" cy="354501"/>
            </a:xfrm>
            <a:prstGeom prst="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1898439" y="3093886"/>
              <a:ext cx="590703" cy="1368152"/>
              <a:chOff x="2532753" y="2564904"/>
              <a:chExt cx="910141" cy="1872208"/>
            </a:xfrm>
          </p:grpSpPr>
          <p:sp>
            <p:nvSpPr>
              <p:cNvPr id="61" name="Равнобедренный треугольник 60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Равнобедренный треугольник 61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Равнобедренный треугольник 62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Группа 56"/>
            <p:cNvGrpSpPr/>
            <p:nvPr/>
          </p:nvGrpSpPr>
          <p:grpSpPr>
            <a:xfrm>
              <a:off x="8553297" y="3176972"/>
              <a:ext cx="590703" cy="1368152"/>
              <a:chOff x="2532753" y="2564904"/>
              <a:chExt cx="910141" cy="1872208"/>
            </a:xfrm>
          </p:grpSpPr>
          <p:sp>
            <p:nvSpPr>
              <p:cNvPr id="58" name="Равнобедренный треугольник 57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Равнобедренный треугольник 58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Равнобедренный треугольник 59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3" name="Овал 32"/>
          <p:cNvSpPr/>
          <p:nvPr/>
        </p:nvSpPr>
        <p:spPr>
          <a:xfrm rot="18854411" flipH="1">
            <a:off x="6888964" y="4230542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 flipH="1">
            <a:off x="6922337" y="5157192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 rot="8651886">
            <a:off x="3902544" y="5620793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 rot="14805374">
            <a:off x="3999243" y="4473292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Овал 24"/>
          <p:cNvSpPr/>
          <p:nvPr/>
        </p:nvSpPr>
        <p:spPr>
          <a:xfrm rot="19479876" flipH="1">
            <a:off x="6643623" y="2553842"/>
            <a:ext cx="546708" cy="1384266"/>
          </a:xfrm>
          <a:custGeom>
            <a:avLst/>
            <a:gdLst>
              <a:gd name="connsiteX0" fmla="*/ 0 w 316119"/>
              <a:gd name="connsiteY0" fmla="*/ 373477 h 746953"/>
              <a:gd name="connsiteX1" fmla="*/ 158060 w 316119"/>
              <a:gd name="connsiteY1" fmla="*/ 0 h 746953"/>
              <a:gd name="connsiteX2" fmla="*/ 316120 w 316119"/>
              <a:gd name="connsiteY2" fmla="*/ 373477 h 746953"/>
              <a:gd name="connsiteX3" fmla="*/ 158060 w 316119"/>
              <a:gd name="connsiteY3" fmla="*/ 746954 h 746953"/>
              <a:gd name="connsiteX4" fmla="*/ 0 w 316119"/>
              <a:gd name="connsiteY4" fmla="*/ 373477 h 746953"/>
              <a:gd name="connsiteX0" fmla="*/ 15052 w 546708"/>
              <a:gd name="connsiteY0" fmla="*/ 1010789 h 1384266"/>
              <a:gd name="connsiteX1" fmla="*/ 530149 w 546708"/>
              <a:gd name="connsiteY1" fmla="*/ 0 h 1384266"/>
              <a:gd name="connsiteX2" fmla="*/ 331172 w 546708"/>
              <a:gd name="connsiteY2" fmla="*/ 1010789 h 1384266"/>
              <a:gd name="connsiteX3" fmla="*/ 173112 w 546708"/>
              <a:gd name="connsiteY3" fmla="*/ 1384266 h 1384266"/>
              <a:gd name="connsiteX4" fmla="*/ 15052 w 546708"/>
              <a:gd name="connsiteY4" fmla="*/ 1010789 h 138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708" h="1384266">
                <a:moveTo>
                  <a:pt x="15052" y="1010789"/>
                </a:moveTo>
                <a:cubicBezTo>
                  <a:pt x="74558" y="780078"/>
                  <a:pt x="442855" y="0"/>
                  <a:pt x="530149" y="0"/>
                </a:cubicBezTo>
                <a:cubicBezTo>
                  <a:pt x="617443" y="0"/>
                  <a:pt x="331172" y="804523"/>
                  <a:pt x="331172" y="1010789"/>
                </a:cubicBezTo>
                <a:cubicBezTo>
                  <a:pt x="331172" y="1217055"/>
                  <a:pt x="260406" y="1384266"/>
                  <a:pt x="173112" y="1384266"/>
                </a:cubicBezTo>
                <a:cubicBezTo>
                  <a:pt x="85818" y="1384266"/>
                  <a:pt x="-44454" y="1241500"/>
                  <a:pt x="15052" y="1010789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 rot="20649525">
            <a:off x="3202001" y="4601156"/>
            <a:ext cx="2776837" cy="4246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Palatino Linotype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Создание мультфильма в </a:t>
            </a:r>
            <a:r>
              <a:rPr lang="ru-RU" dirty="0" err="1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Power</a:t>
            </a:r>
            <a:r>
              <a:rPr lang="ru-RU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 </a:t>
            </a:r>
            <a:r>
              <a:rPr lang="ru-RU" dirty="0" err="1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Point</a:t>
            </a:r>
            <a:endParaRPr lang="ru-RU" spc="5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089397" y="4437112"/>
            <a:ext cx="701661" cy="10801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488618" y="5207497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 rot="2745589">
            <a:off x="7807405" y="4199404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 rot="1382876">
            <a:off x="7955956" y="2431049"/>
            <a:ext cx="546708" cy="1384266"/>
          </a:xfrm>
          <a:custGeom>
            <a:avLst/>
            <a:gdLst>
              <a:gd name="connsiteX0" fmla="*/ 0 w 316119"/>
              <a:gd name="connsiteY0" fmla="*/ 373477 h 746953"/>
              <a:gd name="connsiteX1" fmla="*/ 158060 w 316119"/>
              <a:gd name="connsiteY1" fmla="*/ 0 h 746953"/>
              <a:gd name="connsiteX2" fmla="*/ 316120 w 316119"/>
              <a:gd name="connsiteY2" fmla="*/ 373477 h 746953"/>
              <a:gd name="connsiteX3" fmla="*/ 158060 w 316119"/>
              <a:gd name="connsiteY3" fmla="*/ 746954 h 746953"/>
              <a:gd name="connsiteX4" fmla="*/ 0 w 316119"/>
              <a:gd name="connsiteY4" fmla="*/ 373477 h 746953"/>
              <a:gd name="connsiteX0" fmla="*/ 15052 w 546708"/>
              <a:gd name="connsiteY0" fmla="*/ 1010789 h 1384266"/>
              <a:gd name="connsiteX1" fmla="*/ 530149 w 546708"/>
              <a:gd name="connsiteY1" fmla="*/ 0 h 1384266"/>
              <a:gd name="connsiteX2" fmla="*/ 331172 w 546708"/>
              <a:gd name="connsiteY2" fmla="*/ 1010789 h 1384266"/>
              <a:gd name="connsiteX3" fmla="*/ 173112 w 546708"/>
              <a:gd name="connsiteY3" fmla="*/ 1384266 h 1384266"/>
              <a:gd name="connsiteX4" fmla="*/ 15052 w 546708"/>
              <a:gd name="connsiteY4" fmla="*/ 1010789 h 138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708" h="1384266">
                <a:moveTo>
                  <a:pt x="15052" y="1010789"/>
                </a:moveTo>
                <a:cubicBezTo>
                  <a:pt x="74558" y="780078"/>
                  <a:pt x="442855" y="0"/>
                  <a:pt x="530149" y="0"/>
                </a:cubicBezTo>
                <a:cubicBezTo>
                  <a:pt x="617443" y="0"/>
                  <a:pt x="331172" y="804523"/>
                  <a:pt x="331172" y="1010789"/>
                </a:cubicBezTo>
                <a:cubicBezTo>
                  <a:pt x="331172" y="1217055"/>
                  <a:pt x="260406" y="1384266"/>
                  <a:pt x="173112" y="1384266"/>
                </a:cubicBezTo>
                <a:cubicBezTo>
                  <a:pt x="85818" y="1384266"/>
                  <a:pt x="-44454" y="1241500"/>
                  <a:pt x="15052" y="1010789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975771" y="3356992"/>
            <a:ext cx="989693" cy="1080120"/>
            <a:chOff x="6956006" y="3356992"/>
            <a:chExt cx="989693" cy="1080120"/>
          </a:xfrm>
        </p:grpSpPr>
        <p:sp>
          <p:nvSpPr>
            <p:cNvPr id="10" name="Овал 9"/>
            <p:cNvSpPr/>
            <p:nvPr/>
          </p:nvSpPr>
          <p:spPr>
            <a:xfrm>
              <a:off x="6956006" y="3356992"/>
              <a:ext cx="989693" cy="10801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7273155" y="3782207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flipV="1">
              <a:off x="6956186" y="3928182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7064198" y="4230219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7050877" y="4080147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Овал 18"/>
          <p:cNvSpPr/>
          <p:nvPr/>
        </p:nvSpPr>
        <p:spPr>
          <a:xfrm>
            <a:off x="3196766" y="4625677"/>
            <a:ext cx="1110219" cy="1416905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093264" y="3242759"/>
            <a:ext cx="1317222" cy="1418018"/>
            <a:chOff x="3120801" y="3242759"/>
            <a:chExt cx="1317222" cy="141801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120801" y="3242759"/>
              <a:ext cx="1224136" cy="1418018"/>
              <a:chOff x="3120801" y="3242759"/>
              <a:chExt cx="1224136" cy="1418018"/>
            </a:xfrm>
          </p:grpSpPr>
          <p:sp>
            <p:nvSpPr>
              <p:cNvPr id="42" name="Овал 41"/>
              <p:cNvSpPr/>
              <p:nvPr/>
            </p:nvSpPr>
            <p:spPr>
              <a:xfrm rot="14805374">
                <a:off x="3881803" y="3274172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3120801" y="3499518"/>
                <a:ext cx="1224136" cy="1161259"/>
              </a:xfrm>
              <a:prstGeom prst="ellipse">
                <a:avLst/>
              </a:prstGeom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7056208">
                <a:off x="3162829" y="3235769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Овал 36"/>
            <p:cNvSpPr/>
            <p:nvPr/>
          </p:nvSpPr>
          <p:spPr>
            <a:xfrm>
              <a:off x="3814732" y="3867085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Равнобедренный треугольник 37"/>
            <p:cNvSpPr/>
            <p:nvPr/>
          </p:nvSpPr>
          <p:spPr>
            <a:xfrm flipV="1">
              <a:off x="4221999" y="4019229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4078078" y="4340809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306985" y="4141024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Овал 43"/>
          <p:cNvSpPr/>
          <p:nvPr/>
        </p:nvSpPr>
        <p:spPr>
          <a:xfrm rot="6794626" flipH="1">
            <a:off x="2819738" y="4485290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 rot="12948114" flipH="1">
            <a:off x="3041163" y="5620794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 flipH="1">
            <a:off x="4590418" y="3245976"/>
            <a:ext cx="1910497" cy="1379702"/>
          </a:xfrm>
          <a:prstGeom prst="wedgeEllipseCallout">
            <a:avLst>
              <a:gd name="adj1" fmla="val -69424"/>
              <a:gd name="adj2" fmla="val 71936"/>
            </a:avLst>
          </a:prstGeom>
          <a:gradFill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А я ─ зайчонок.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" name="Овальная выноска 45"/>
          <p:cNvSpPr/>
          <p:nvPr/>
        </p:nvSpPr>
        <p:spPr>
          <a:xfrm>
            <a:off x="4474754" y="3264331"/>
            <a:ext cx="2141823" cy="1401361"/>
          </a:xfrm>
          <a:prstGeom prst="wedgeEllipseCallout">
            <a:avLst>
              <a:gd name="adj1" fmla="val -69424"/>
              <a:gd name="adj2" fmla="val 71936"/>
            </a:avLst>
          </a:prstGeom>
          <a:solidFill>
            <a:schemeClr val="accent6">
              <a:lumMod val="60000"/>
              <a:lumOff val="40000"/>
            </a:schemeClr>
          </a:solid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Давай, поиграем!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5 0.04954 C -0.02031 0.04862 -0.01823 0.04769 -0.01632 0.04676 C -0.01493 0.04607 -0.01441 0.04352 -0.01337 0.04237 C -0.01233 0.04144 -0.01128 0.04144 -0.01024 0.04098 C -0.00903 0.03079 -0.00625 0.02362 -0.0151 0.01922 C -0.01806 0.01621 -0.02101 0.0132 -0.02118 0.01482 C -0.02205 0.02385 -0.02205 0.0676 -0.02205 0.04954 Z " pathEditMode="relative" rAng="0" ptsTypes="fffffff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9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0.03148 C 0.01302 0.03056 0.01511 0.02963 0.01702 0.0287 C 0.01841 0.02801 0.01893 0.02546 0.01997 0.02431 C 0.02101 0.02338 0.02205 0.02338 0.02309 0.02292 C 0.02431 0.01273 0.02709 0.00556 0.01823 0.00116 C 0.01528 -0.00185 0.01233 -0.00486 0.01216 -0.00324 C 0.01129 0.00579 0.01129 0.04954 0.01129 0.03148 Z " pathEditMode="relative" rAng="0" ptsTypes="fffffff">
                                      <p:cBhvr>
                                        <p:cTn id="16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0532 C 0.01268 0.00833 0.01112 0.01111 0.00973 0.01412 C 0.00886 0.01574 0.00955 0.01828 0.00868 0.0199 C 0.00591 0.02546 -0.0059 0.02639 -0.00989 0.02708 C -0.00798 0.03518 -0.00468 0.03889 0.00105 0.04166 C 0.00313 0.0412 0.00556 0.04143 0.00747 0.04004 C 0.00782 0.03981 0.00973 0.03171 0.00973 0.03148 C 0.01164 0.02245 0.0132 0.01481 0.01407 0.00532 Z " pathEditMode="relative" rAng="0" ptsTypes="ffffffff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5509 C 0.01042 0.05255 0.01111 0.05324 0.01111 0.04861 C 0.01111 0.04005 0.01042 0.03148 0.01007 0.02292 C 0.00972 0.01667 0.00642 -1.48148E-6 -2.77778E-7 -1.48148E-6 C -2.77778E-7 -1.48148E-6 0.00816 0.05509 0.00816 0.05509 Z " pathEditMode="relative" rAng="0" ptsTypes="fffff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5509 C 0.01042 0.05255 0.01111 0.05324 0.01111 0.04861 C 0.01111 0.04005 0.01042 0.03148 0.01007 0.02292 C 0.00972 0.01667 0.00642 -1.48148E-6 -2.77778E-7 -1.48148E-6 C -2.77778E-7 -1.48148E-6 0.00816 0.05509 0.00816 0.05509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55556E-6 C 0.00486 0.00231 0.00834 0.00671 0.0132 0.00879 C 0.01893 0.01388 0.02604 0.01458 0.03264 0.01735 C 0.02865 0.02129 0.0257 0.02198 0.02066 0.02337 C 0.01059 0.02175 0.00782 0.02222 0.00226 0.01157 C 0.00139 0.00786 -1.38889E-6 0.00393 -1.38889E-6 -5.55556E-6 Z " pathEditMode="relative" ptsTypes="ffffff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1" grpId="0" animBg="1"/>
      <p:bldP spid="20" grpId="0" animBg="1"/>
      <p:bldP spid="35" grpId="0" animBg="1"/>
      <p:bldP spid="23" grpId="0" animBg="1"/>
      <p:bldP spid="24" grpId="0" animBg="1"/>
      <p:bldP spid="25" grpId="0" animBg="1"/>
      <p:bldP spid="44" grpId="0" animBg="1"/>
      <p:bldP spid="45" grpId="0" animBg="1"/>
      <p:bldP spid="11" grpId="0" animBg="1"/>
      <p:bldP spid="11" grpId="1" animBg="1"/>
      <p:bldP spid="46" grpId="0" animBg="1"/>
      <p:bldP spid="4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/>
          <p:nvPr/>
        </p:nvGrpSpPr>
        <p:grpSpPr>
          <a:xfrm>
            <a:off x="662887" y="3233094"/>
            <a:ext cx="7245561" cy="1984407"/>
            <a:chOff x="1898439" y="2564904"/>
            <a:chExt cx="7245561" cy="1984407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2532753" y="2564904"/>
              <a:ext cx="910141" cy="1872208"/>
              <a:chOff x="2532753" y="2564904"/>
              <a:chExt cx="910141" cy="1872208"/>
            </a:xfrm>
          </p:grpSpPr>
          <p:sp>
            <p:nvSpPr>
              <p:cNvPr id="76" name="Равнобедренный треугольник 75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Равнобедренный треугольник 76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Равнобедренный треугольник 77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3442894" y="3189435"/>
              <a:ext cx="743102" cy="1224136"/>
              <a:chOff x="2532753" y="2564904"/>
              <a:chExt cx="910141" cy="1872208"/>
            </a:xfrm>
          </p:grpSpPr>
          <p:sp>
            <p:nvSpPr>
              <p:cNvPr id="73" name="Равнобедренный треугольник 72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Равнобедренный треугольник 73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Равнобедренный треугольник 74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9" name="Облако 48"/>
            <p:cNvSpPr/>
            <p:nvPr/>
          </p:nvSpPr>
          <p:spPr>
            <a:xfrm rot="10800000">
              <a:off x="4185996" y="2642451"/>
              <a:ext cx="936104" cy="151216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4524838" y="4077356"/>
              <a:ext cx="144016" cy="354501"/>
            </a:xfrm>
            <a:prstGeom prst="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5081802" y="2657056"/>
              <a:ext cx="910141" cy="1872208"/>
              <a:chOff x="2532753" y="2564904"/>
              <a:chExt cx="910141" cy="1872208"/>
            </a:xfrm>
          </p:grpSpPr>
          <p:sp>
            <p:nvSpPr>
              <p:cNvPr id="70" name="Равнобедренный треугольник 69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Равнобедренный треугольник 71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6107496" y="2950946"/>
              <a:ext cx="1008112" cy="1578318"/>
              <a:chOff x="2532753" y="2564904"/>
              <a:chExt cx="910141" cy="1872208"/>
            </a:xfrm>
          </p:grpSpPr>
          <p:sp>
            <p:nvSpPr>
              <p:cNvPr id="67" name="Равнобедренный треугольник 66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Равнобедренный треугольник 67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Равнобедренный треугольник 68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Группа 52"/>
            <p:cNvGrpSpPr/>
            <p:nvPr/>
          </p:nvGrpSpPr>
          <p:grpSpPr>
            <a:xfrm>
              <a:off x="7236296" y="3325175"/>
              <a:ext cx="743102" cy="1224136"/>
              <a:chOff x="2532753" y="2564904"/>
              <a:chExt cx="910141" cy="1872208"/>
            </a:xfrm>
          </p:grpSpPr>
          <p:sp>
            <p:nvSpPr>
              <p:cNvPr id="64" name="Равнобедренный треугольник 63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Равнобедренный треугольник 64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Равнобедренный треугольник 65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Облако 53"/>
            <p:cNvSpPr/>
            <p:nvPr/>
          </p:nvSpPr>
          <p:spPr>
            <a:xfrm rot="10800000">
              <a:off x="7979398" y="3068959"/>
              <a:ext cx="625050" cy="1113640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8219915" y="4157041"/>
              <a:ext cx="144016" cy="354501"/>
            </a:xfrm>
            <a:prstGeom prst="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1898439" y="3093886"/>
              <a:ext cx="590703" cy="1368152"/>
              <a:chOff x="2532753" y="2564904"/>
              <a:chExt cx="910141" cy="1872208"/>
            </a:xfrm>
          </p:grpSpPr>
          <p:sp>
            <p:nvSpPr>
              <p:cNvPr id="61" name="Равнобедренный треугольник 60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Равнобедренный треугольник 61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Равнобедренный треугольник 62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Группа 56"/>
            <p:cNvGrpSpPr/>
            <p:nvPr/>
          </p:nvGrpSpPr>
          <p:grpSpPr>
            <a:xfrm>
              <a:off x="8553297" y="3176972"/>
              <a:ext cx="590703" cy="1368152"/>
              <a:chOff x="2532753" y="2564904"/>
              <a:chExt cx="910141" cy="1872208"/>
            </a:xfrm>
          </p:grpSpPr>
          <p:sp>
            <p:nvSpPr>
              <p:cNvPr id="58" name="Равнобедренный треугольник 57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Равнобедренный треугольник 58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Равнобедренный треугольник 59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Овал 22"/>
          <p:cNvSpPr/>
          <p:nvPr/>
        </p:nvSpPr>
        <p:spPr>
          <a:xfrm rot="20817793">
            <a:off x="7488618" y="5207497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 rot="4204713">
            <a:off x="7766932" y="4327840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 rot="8651886">
            <a:off x="3902544" y="5620793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 rot="14805374">
            <a:off x="3999243" y="4473292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 rot="20649525">
            <a:off x="3202001" y="4601156"/>
            <a:ext cx="2776837" cy="4246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Palatino Linotype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Создание мультфильма в </a:t>
            </a:r>
            <a:r>
              <a:rPr lang="ru-RU" dirty="0" err="1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Power</a:t>
            </a:r>
            <a:r>
              <a:rPr lang="ru-RU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 </a:t>
            </a:r>
            <a:r>
              <a:rPr lang="ru-RU" dirty="0" err="1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Point</a:t>
            </a:r>
            <a:endParaRPr lang="ru-RU" spc="5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089397" y="4437112"/>
            <a:ext cx="701661" cy="10801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995109" y="2627915"/>
            <a:ext cx="1506691" cy="1122130"/>
            <a:chOff x="5995109" y="2627915"/>
            <a:chExt cx="1506691" cy="1122130"/>
          </a:xfrm>
        </p:grpSpPr>
        <p:sp>
          <p:nvSpPr>
            <p:cNvPr id="35" name="Овал 24"/>
            <p:cNvSpPr/>
            <p:nvPr/>
          </p:nvSpPr>
          <p:spPr>
            <a:xfrm rot="19479876" flipH="1">
              <a:off x="6955092" y="2627915"/>
              <a:ext cx="546708" cy="1122130"/>
            </a:xfrm>
            <a:custGeom>
              <a:avLst/>
              <a:gdLst>
                <a:gd name="connsiteX0" fmla="*/ 0 w 316119"/>
                <a:gd name="connsiteY0" fmla="*/ 373477 h 746953"/>
                <a:gd name="connsiteX1" fmla="*/ 158060 w 316119"/>
                <a:gd name="connsiteY1" fmla="*/ 0 h 746953"/>
                <a:gd name="connsiteX2" fmla="*/ 316120 w 316119"/>
                <a:gd name="connsiteY2" fmla="*/ 373477 h 746953"/>
                <a:gd name="connsiteX3" fmla="*/ 158060 w 316119"/>
                <a:gd name="connsiteY3" fmla="*/ 746954 h 746953"/>
                <a:gd name="connsiteX4" fmla="*/ 0 w 316119"/>
                <a:gd name="connsiteY4" fmla="*/ 373477 h 746953"/>
                <a:gd name="connsiteX0" fmla="*/ 15052 w 546708"/>
                <a:gd name="connsiteY0" fmla="*/ 1010789 h 1384266"/>
                <a:gd name="connsiteX1" fmla="*/ 530149 w 546708"/>
                <a:gd name="connsiteY1" fmla="*/ 0 h 1384266"/>
                <a:gd name="connsiteX2" fmla="*/ 331172 w 546708"/>
                <a:gd name="connsiteY2" fmla="*/ 1010789 h 1384266"/>
                <a:gd name="connsiteX3" fmla="*/ 173112 w 546708"/>
                <a:gd name="connsiteY3" fmla="*/ 1384266 h 1384266"/>
                <a:gd name="connsiteX4" fmla="*/ 15052 w 546708"/>
                <a:gd name="connsiteY4" fmla="*/ 1010789 h 138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708" h="1384266">
                  <a:moveTo>
                    <a:pt x="15052" y="1010789"/>
                  </a:moveTo>
                  <a:cubicBezTo>
                    <a:pt x="74558" y="780078"/>
                    <a:pt x="442855" y="0"/>
                    <a:pt x="530149" y="0"/>
                  </a:cubicBezTo>
                  <a:cubicBezTo>
                    <a:pt x="617443" y="0"/>
                    <a:pt x="331172" y="804523"/>
                    <a:pt x="331172" y="1010789"/>
                  </a:cubicBezTo>
                  <a:cubicBezTo>
                    <a:pt x="331172" y="1217055"/>
                    <a:pt x="260406" y="1384266"/>
                    <a:pt x="173112" y="1384266"/>
                  </a:cubicBezTo>
                  <a:cubicBezTo>
                    <a:pt x="85818" y="1384266"/>
                    <a:pt x="-44454" y="1241500"/>
                    <a:pt x="15052" y="101078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 rot="17781058" flipH="1">
              <a:off x="6413888" y="2762188"/>
              <a:ext cx="546708" cy="1384266"/>
            </a:xfrm>
            <a:custGeom>
              <a:avLst/>
              <a:gdLst>
                <a:gd name="connsiteX0" fmla="*/ 0 w 316119"/>
                <a:gd name="connsiteY0" fmla="*/ 373477 h 746953"/>
                <a:gd name="connsiteX1" fmla="*/ 158060 w 316119"/>
                <a:gd name="connsiteY1" fmla="*/ 0 h 746953"/>
                <a:gd name="connsiteX2" fmla="*/ 316120 w 316119"/>
                <a:gd name="connsiteY2" fmla="*/ 373477 h 746953"/>
                <a:gd name="connsiteX3" fmla="*/ 158060 w 316119"/>
                <a:gd name="connsiteY3" fmla="*/ 746954 h 746953"/>
                <a:gd name="connsiteX4" fmla="*/ 0 w 316119"/>
                <a:gd name="connsiteY4" fmla="*/ 373477 h 746953"/>
                <a:gd name="connsiteX0" fmla="*/ 15052 w 546708"/>
                <a:gd name="connsiteY0" fmla="*/ 1010789 h 1384266"/>
                <a:gd name="connsiteX1" fmla="*/ 530149 w 546708"/>
                <a:gd name="connsiteY1" fmla="*/ 0 h 1384266"/>
                <a:gd name="connsiteX2" fmla="*/ 331172 w 546708"/>
                <a:gd name="connsiteY2" fmla="*/ 1010789 h 1384266"/>
                <a:gd name="connsiteX3" fmla="*/ 173112 w 546708"/>
                <a:gd name="connsiteY3" fmla="*/ 1384266 h 1384266"/>
                <a:gd name="connsiteX4" fmla="*/ 15052 w 546708"/>
                <a:gd name="connsiteY4" fmla="*/ 1010789 h 138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708" h="1384266">
                  <a:moveTo>
                    <a:pt x="15052" y="1010789"/>
                  </a:moveTo>
                  <a:cubicBezTo>
                    <a:pt x="74558" y="780078"/>
                    <a:pt x="442855" y="0"/>
                    <a:pt x="530149" y="0"/>
                  </a:cubicBezTo>
                  <a:cubicBezTo>
                    <a:pt x="617443" y="0"/>
                    <a:pt x="331172" y="804523"/>
                    <a:pt x="331172" y="1010789"/>
                  </a:cubicBezTo>
                  <a:cubicBezTo>
                    <a:pt x="331172" y="1217055"/>
                    <a:pt x="260406" y="1384266"/>
                    <a:pt x="173112" y="1384266"/>
                  </a:cubicBezTo>
                  <a:cubicBezTo>
                    <a:pt x="85818" y="1384266"/>
                    <a:pt x="-44454" y="1241500"/>
                    <a:pt x="15052" y="101078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 flipH="1">
            <a:off x="6975771" y="3356992"/>
            <a:ext cx="989693" cy="1080120"/>
            <a:chOff x="6956006" y="3356992"/>
            <a:chExt cx="989693" cy="1080120"/>
          </a:xfrm>
        </p:grpSpPr>
        <p:sp>
          <p:nvSpPr>
            <p:cNvPr id="10" name="Овал 9"/>
            <p:cNvSpPr/>
            <p:nvPr/>
          </p:nvSpPr>
          <p:spPr>
            <a:xfrm>
              <a:off x="6956006" y="3356992"/>
              <a:ext cx="989693" cy="10801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7273155" y="3782207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flipV="1">
              <a:off x="6956186" y="3928182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7064198" y="4230219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7050877" y="4080147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Овал 18"/>
          <p:cNvSpPr/>
          <p:nvPr/>
        </p:nvSpPr>
        <p:spPr>
          <a:xfrm>
            <a:off x="3196766" y="4625677"/>
            <a:ext cx="1110219" cy="1416905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093264" y="3242759"/>
            <a:ext cx="1317222" cy="1418018"/>
            <a:chOff x="3120801" y="3242759"/>
            <a:chExt cx="1317222" cy="141801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120801" y="3242759"/>
              <a:ext cx="1224136" cy="1418018"/>
              <a:chOff x="3120801" y="3242759"/>
              <a:chExt cx="1224136" cy="1418018"/>
            </a:xfrm>
          </p:grpSpPr>
          <p:sp>
            <p:nvSpPr>
              <p:cNvPr id="42" name="Овал 41"/>
              <p:cNvSpPr/>
              <p:nvPr/>
            </p:nvSpPr>
            <p:spPr>
              <a:xfrm rot="14805374">
                <a:off x="3881803" y="3274172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3120801" y="3499518"/>
                <a:ext cx="1224136" cy="1161259"/>
              </a:xfrm>
              <a:prstGeom prst="ellipse">
                <a:avLst/>
              </a:prstGeom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7056208">
                <a:off x="3162829" y="3235769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Овал 36"/>
            <p:cNvSpPr/>
            <p:nvPr/>
          </p:nvSpPr>
          <p:spPr>
            <a:xfrm>
              <a:off x="3814732" y="3867085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Равнобедренный треугольник 37"/>
            <p:cNvSpPr/>
            <p:nvPr/>
          </p:nvSpPr>
          <p:spPr>
            <a:xfrm flipV="1">
              <a:off x="4221999" y="4019229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4078078" y="4340809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306985" y="4141024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Овал 43"/>
          <p:cNvSpPr/>
          <p:nvPr/>
        </p:nvSpPr>
        <p:spPr>
          <a:xfrm rot="6794626" flipH="1">
            <a:off x="2819738" y="4485290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 rot="12948114" flipH="1">
            <a:off x="3041163" y="5620794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 rot="4148239" flipH="1">
            <a:off x="7212601" y="4339051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 rot="1155857" flipH="1">
            <a:off x="6922337" y="5210680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6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0532 C 0.01268 0.00833 0.01112 0.01111 0.00973 0.01412 C 0.00886 0.01574 0.00955 0.01828 0.00868 0.0199 C 0.00591 0.02546 -0.0059 0.02639 -0.00989 0.02708 C -0.00798 0.03518 -0.00468 0.03889 0.00105 0.04166 C 0.00313 0.0412 0.00556 0.04143 0.00747 0.04004 C 0.00782 0.03981 0.00973 0.03171 0.00973 0.03148 C 0.01164 0.02245 0.0132 0.01481 0.01407 0.00532 Z " pathEditMode="relative" rAng="0" ptsTypes="ffffffff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0.03519 C 0.03108 0.04399 0.02483 0.05139 0.01267 0.05533 C 0.00608 0.05255 0.00938 0.05 0.01372 0.04815 C 0.02274 0.04028 0.03021 0.03889 0.04097 0.03519 Z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9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5509 C 0.01042 0.05255 0.01111 0.05324 0.01111 0.04861 C 0.01111 0.04005 0.01042 0.03148 0.01007 0.02292 C 0.00972 0.01667 0.00642 -1.48148E-6 -2.77778E-7 -1.48148E-6 C -2.77778E-7 -1.48148E-6 0.00816 0.05509 0.00816 0.05509 Z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5509 C 0.01042 0.05255 0.01111 0.05324 0.01111 0.04861 C 0.01111 0.04005 0.01042 0.03148 0.01007 0.02292 C 0.00972 0.01667 0.00642 -1.48148E-6 -2.77778E-7 -1.48148E-6 C -2.77778E-7 -1.48148E-6 0.00816 0.05509 0.00816 0.05509 Z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55556E-6 C 0.00486 0.00231 0.00834 0.00671 0.0132 0.00879 C 0.01893 0.01388 0.02604 0.01458 0.03264 0.01735 C 0.02865 0.02129 0.0257 0.02198 0.02066 0.02337 C 0.01059 0.02175 0.00782 0.02222 0.00226 0.01157 C 0.00139 0.00786 -1.38889E-6 0.00393 -1.38889E-6 -5.55556E-6 Z " pathEditMode="relative" ptsTypes="ffffff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1" grpId="0" animBg="1"/>
      <p:bldP spid="20" grpId="0" animBg="1"/>
      <p:bldP spid="44" grpId="0" animBg="1"/>
      <p:bldP spid="45" grpId="0" animBg="1"/>
      <p:bldP spid="33" grpId="0" animBg="1"/>
      <p:bldP spid="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/>
          <p:nvPr/>
        </p:nvGrpSpPr>
        <p:grpSpPr>
          <a:xfrm>
            <a:off x="1834225" y="3205729"/>
            <a:ext cx="7245561" cy="1984407"/>
            <a:chOff x="1898439" y="2564904"/>
            <a:chExt cx="7245561" cy="1984407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2532753" y="2564904"/>
              <a:ext cx="910141" cy="1872208"/>
              <a:chOff x="2532753" y="2564904"/>
              <a:chExt cx="910141" cy="1872208"/>
            </a:xfrm>
          </p:grpSpPr>
          <p:sp>
            <p:nvSpPr>
              <p:cNvPr id="75" name="Равнобедренный треугольник 74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Равнобедренный треугольник 75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Равнобедренный треугольник 76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7" name="Группа 46"/>
            <p:cNvGrpSpPr/>
            <p:nvPr/>
          </p:nvGrpSpPr>
          <p:grpSpPr>
            <a:xfrm>
              <a:off x="3442894" y="3189435"/>
              <a:ext cx="743102" cy="1224136"/>
              <a:chOff x="2532753" y="2564904"/>
              <a:chExt cx="910141" cy="1872208"/>
            </a:xfrm>
          </p:grpSpPr>
          <p:sp>
            <p:nvSpPr>
              <p:cNvPr id="72" name="Равнобедренный треугольник 71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Равнобедренный треугольник 72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Равнобедренный треугольник 73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8" name="Облако 47"/>
            <p:cNvSpPr/>
            <p:nvPr/>
          </p:nvSpPr>
          <p:spPr>
            <a:xfrm rot="10800000">
              <a:off x="4185996" y="2642451"/>
              <a:ext cx="936104" cy="151216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4524838" y="4077356"/>
              <a:ext cx="144016" cy="354501"/>
            </a:xfrm>
            <a:prstGeom prst="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0" name="Группа 49"/>
            <p:cNvGrpSpPr/>
            <p:nvPr/>
          </p:nvGrpSpPr>
          <p:grpSpPr>
            <a:xfrm>
              <a:off x="5081802" y="2657056"/>
              <a:ext cx="910141" cy="1872208"/>
              <a:chOff x="2532753" y="2564904"/>
              <a:chExt cx="910141" cy="1872208"/>
            </a:xfrm>
          </p:grpSpPr>
          <p:sp>
            <p:nvSpPr>
              <p:cNvPr id="69" name="Равнобедренный треугольник 68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Равнобедренный треугольник 69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6107496" y="2950946"/>
              <a:ext cx="1008112" cy="1578318"/>
              <a:chOff x="2532753" y="2564904"/>
              <a:chExt cx="910141" cy="1872208"/>
            </a:xfrm>
          </p:grpSpPr>
          <p:sp>
            <p:nvSpPr>
              <p:cNvPr id="66" name="Равнобедренный треугольник 65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Равнобедренный треугольник 66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Равнобедренный треугольник 67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7236296" y="3325175"/>
              <a:ext cx="743102" cy="1224136"/>
              <a:chOff x="2532753" y="2564904"/>
              <a:chExt cx="910141" cy="1872208"/>
            </a:xfrm>
          </p:grpSpPr>
          <p:sp>
            <p:nvSpPr>
              <p:cNvPr id="63" name="Равнобедренный треугольник 62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Равнобедренный треугольник 63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Равнобедренный треугольник 64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Облако 52"/>
            <p:cNvSpPr/>
            <p:nvPr/>
          </p:nvSpPr>
          <p:spPr>
            <a:xfrm rot="10800000">
              <a:off x="7979398" y="3068959"/>
              <a:ext cx="625050" cy="1113640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8219915" y="4157041"/>
              <a:ext cx="144016" cy="354501"/>
            </a:xfrm>
            <a:prstGeom prst="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1898439" y="3093886"/>
              <a:ext cx="590703" cy="1368152"/>
              <a:chOff x="2532753" y="2564904"/>
              <a:chExt cx="910141" cy="1872208"/>
            </a:xfrm>
          </p:grpSpPr>
          <p:sp>
            <p:nvSpPr>
              <p:cNvPr id="60" name="Равнобедренный треугольник 59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Равнобедренный треугольник 60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Равнобедренный треугольник 61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Группа 55"/>
            <p:cNvGrpSpPr/>
            <p:nvPr/>
          </p:nvGrpSpPr>
          <p:grpSpPr>
            <a:xfrm>
              <a:off x="8553297" y="3176972"/>
              <a:ext cx="590703" cy="1368152"/>
              <a:chOff x="2532753" y="2564904"/>
              <a:chExt cx="910141" cy="1872208"/>
            </a:xfrm>
          </p:grpSpPr>
          <p:sp>
            <p:nvSpPr>
              <p:cNvPr id="57" name="Равнобедренный треугольник 56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Равнобедренный треугольник 57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Равнобедренный треугольник 58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Овал 22"/>
          <p:cNvSpPr/>
          <p:nvPr/>
        </p:nvSpPr>
        <p:spPr>
          <a:xfrm rot="20817793">
            <a:off x="7488618" y="5207497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 rot="4204713">
            <a:off x="7766932" y="4327840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 rot="8651886">
            <a:off x="4926784" y="5661668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 rot="15878038">
            <a:off x="5211750" y="4592460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 rot="20649525">
            <a:off x="3202001" y="4601156"/>
            <a:ext cx="2776837" cy="4246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Palatino Linotype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Создание мультфильма в </a:t>
            </a:r>
            <a:r>
              <a:rPr lang="ru-RU" dirty="0" err="1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Power</a:t>
            </a:r>
            <a:r>
              <a:rPr lang="ru-RU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 </a:t>
            </a:r>
            <a:r>
              <a:rPr lang="ru-RU" dirty="0" err="1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Point</a:t>
            </a:r>
            <a:endParaRPr lang="ru-RU" spc="5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089397" y="4437112"/>
            <a:ext cx="701661" cy="10801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995109" y="2627915"/>
            <a:ext cx="1506691" cy="1122130"/>
            <a:chOff x="5995109" y="2627915"/>
            <a:chExt cx="1506691" cy="1122130"/>
          </a:xfrm>
        </p:grpSpPr>
        <p:sp>
          <p:nvSpPr>
            <p:cNvPr id="35" name="Овал 24"/>
            <p:cNvSpPr/>
            <p:nvPr/>
          </p:nvSpPr>
          <p:spPr>
            <a:xfrm rot="19479876" flipH="1">
              <a:off x="6955092" y="2627915"/>
              <a:ext cx="546708" cy="1122130"/>
            </a:xfrm>
            <a:custGeom>
              <a:avLst/>
              <a:gdLst>
                <a:gd name="connsiteX0" fmla="*/ 0 w 316119"/>
                <a:gd name="connsiteY0" fmla="*/ 373477 h 746953"/>
                <a:gd name="connsiteX1" fmla="*/ 158060 w 316119"/>
                <a:gd name="connsiteY1" fmla="*/ 0 h 746953"/>
                <a:gd name="connsiteX2" fmla="*/ 316120 w 316119"/>
                <a:gd name="connsiteY2" fmla="*/ 373477 h 746953"/>
                <a:gd name="connsiteX3" fmla="*/ 158060 w 316119"/>
                <a:gd name="connsiteY3" fmla="*/ 746954 h 746953"/>
                <a:gd name="connsiteX4" fmla="*/ 0 w 316119"/>
                <a:gd name="connsiteY4" fmla="*/ 373477 h 746953"/>
                <a:gd name="connsiteX0" fmla="*/ 15052 w 546708"/>
                <a:gd name="connsiteY0" fmla="*/ 1010789 h 1384266"/>
                <a:gd name="connsiteX1" fmla="*/ 530149 w 546708"/>
                <a:gd name="connsiteY1" fmla="*/ 0 h 1384266"/>
                <a:gd name="connsiteX2" fmla="*/ 331172 w 546708"/>
                <a:gd name="connsiteY2" fmla="*/ 1010789 h 1384266"/>
                <a:gd name="connsiteX3" fmla="*/ 173112 w 546708"/>
                <a:gd name="connsiteY3" fmla="*/ 1384266 h 1384266"/>
                <a:gd name="connsiteX4" fmla="*/ 15052 w 546708"/>
                <a:gd name="connsiteY4" fmla="*/ 1010789 h 138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708" h="1384266">
                  <a:moveTo>
                    <a:pt x="15052" y="1010789"/>
                  </a:moveTo>
                  <a:cubicBezTo>
                    <a:pt x="74558" y="780078"/>
                    <a:pt x="442855" y="0"/>
                    <a:pt x="530149" y="0"/>
                  </a:cubicBezTo>
                  <a:cubicBezTo>
                    <a:pt x="617443" y="0"/>
                    <a:pt x="331172" y="804523"/>
                    <a:pt x="331172" y="1010789"/>
                  </a:cubicBezTo>
                  <a:cubicBezTo>
                    <a:pt x="331172" y="1217055"/>
                    <a:pt x="260406" y="1384266"/>
                    <a:pt x="173112" y="1384266"/>
                  </a:cubicBezTo>
                  <a:cubicBezTo>
                    <a:pt x="85818" y="1384266"/>
                    <a:pt x="-44454" y="1241500"/>
                    <a:pt x="15052" y="101078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 rot="17781058" flipH="1">
              <a:off x="6413888" y="2762188"/>
              <a:ext cx="546708" cy="1384266"/>
            </a:xfrm>
            <a:custGeom>
              <a:avLst/>
              <a:gdLst>
                <a:gd name="connsiteX0" fmla="*/ 0 w 316119"/>
                <a:gd name="connsiteY0" fmla="*/ 373477 h 746953"/>
                <a:gd name="connsiteX1" fmla="*/ 158060 w 316119"/>
                <a:gd name="connsiteY1" fmla="*/ 0 h 746953"/>
                <a:gd name="connsiteX2" fmla="*/ 316120 w 316119"/>
                <a:gd name="connsiteY2" fmla="*/ 373477 h 746953"/>
                <a:gd name="connsiteX3" fmla="*/ 158060 w 316119"/>
                <a:gd name="connsiteY3" fmla="*/ 746954 h 746953"/>
                <a:gd name="connsiteX4" fmla="*/ 0 w 316119"/>
                <a:gd name="connsiteY4" fmla="*/ 373477 h 746953"/>
                <a:gd name="connsiteX0" fmla="*/ 15052 w 546708"/>
                <a:gd name="connsiteY0" fmla="*/ 1010789 h 1384266"/>
                <a:gd name="connsiteX1" fmla="*/ 530149 w 546708"/>
                <a:gd name="connsiteY1" fmla="*/ 0 h 1384266"/>
                <a:gd name="connsiteX2" fmla="*/ 331172 w 546708"/>
                <a:gd name="connsiteY2" fmla="*/ 1010789 h 1384266"/>
                <a:gd name="connsiteX3" fmla="*/ 173112 w 546708"/>
                <a:gd name="connsiteY3" fmla="*/ 1384266 h 1384266"/>
                <a:gd name="connsiteX4" fmla="*/ 15052 w 546708"/>
                <a:gd name="connsiteY4" fmla="*/ 1010789 h 138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708" h="1384266">
                  <a:moveTo>
                    <a:pt x="15052" y="1010789"/>
                  </a:moveTo>
                  <a:cubicBezTo>
                    <a:pt x="74558" y="780078"/>
                    <a:pt x="442855" y="0"/>
                    <a:pt x="530149" y="0"/>
                  </a:cubicBezTo>
                  <a:cubicBezTo>
                    <a:pt x="617443" y="0"/>
                    <a:pt x="331172" y="804523"/>
                    <a:pt x="331172" y="1010789"/>
                  </a:cubicBezTo>
                  <a:cubicBezTo>
                    <a:pt x="331172" y="1217055"/>
                    <a:pt x="260406" y="1384266"/>
                    <a:pt x="173112" y="1384266"/>
                  </a:cubicBezTo>
                  <a:cubicBezTo>
                    <a:pt x="85818" y="1384266"/>
                    <a:pt x="-44454" y="1241500"/>
                    <a:pt x="15052" y="101078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 flipH="1">
            <a:off x="6975771" y="3356992"/>
            <a:ext cx="989693" cy="1080120"/>
            <a:chOff x="6956006" y="3356992"/>
            <a:chExt cx="989693" cy="1080120"/>
          </a:xfrm>
        </p:grpSpPr>
        <p:sp>
          <p:nvSpPr>
            <p:cNvPr id="10" name="Овал 9"/>
            <p:cNvSpPr/>
            <p:nvPr/>
          </p:nvSpPr>
          <p:spPr>
            <a:xfrm>
              <a:off x="6956006" y="3356992"/>
              <a:ext cx="989693" cy="10801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7273155" y="3782207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flipV="1">
              <a:off x="6956186" y="3928182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7064198" y="4230219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7050877" y="4080147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Овал 18"/>
          <p:cNvSpPr/>
          <p:nvPr/>
        </p:nvSpPr>
        <p:spPr>
          <a:xfrm rot="2174027">
            <a:off x="4138324" y="4606460"/>
            <a:ext cx="1110219" cy="1416905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 rot="1044707">
            <a:off x="4446488" y="3322105"/>
            <a:ext cx="1317222" cy="1418018"/>
            <a:chOff x="3120801" y="3242759"/>
            <a:chExt cx="1317222" cy="141801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120801" y="3242759"/>
              <a:ext cx="1224136" cy="1418018"/>
              <a:chOff x="3120801" y="3242759"/>
              <a:chExt cx="1224136" cy="1418018"/>
            </a:xfrm>
          </p:grpSpPr>
          <p:sp>
            <p:nvSpPr>
              <p:cNvPr id="42" name="Овал 41"/>
              <p:cNvSpPr/>
              <p:nvPr/>
            </p:nvSpPr>
            <p:spPr>
              <a:xfrm rot="14805374">
                <a:off x="3881803" y="3274172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3120801" y="3499518"/>
                <a:ext cx="1224136" cy="1161259"/>
              </a:xfrm>
              <a:prstGeom prst="ellipse">
                <a:avLst/>
              </a:prstGeom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7056208">
                <a:off x="3162829" y="3235769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Овал 36"/>
            <p:cNvSpPr/>
            <p:nvPr/>
          </p:nvSpPr>
          <p:spPr>
            <a:xfrm>
              <a:off x="3814732" y="3867085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Равнобедренный треугольник 37"/>
            <p:cNvSpPr/>
            <p:nvPr/>
          </p:nvSpPr>
          <p:spPr>
            <a:xfrm flipV="1">
              <a:off x="4221999" y="4019229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4078078" y="4340809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306985" y="4141024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Овал 43"/>
          <p:cNvSpPr/>
          <p:nvPr/>
        </p:nvSpPr>
        <p:spPr>
          <a:xfrm rot="6794626" flipH="1">
            <a:off x="3920819" y="4392558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 rot="12948114" flipH="1">
            <a:off x="3792430" y="5639385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 rot="4148239" flipH="1">
            <a:off x="7212601" y="4339051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 rot="1155857" flipH="1">
            <a:off x="6922337" y="5210680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0532 C 0.01268 0.00833 0.01112 0.01111 0.00973 0.01412 C 0.00886 0.01574 0.00955 0.01828 0.00868 0.0199 C 0.00591 0.02546 -0.0059 0.02639 -0.00989 0.02708 C -0.00798 0.03518 -0.00468 0.03889 0.00105 0.04166 C 0.00313 0.0412 0.00556 0.04143 0.00747 0.04004 C 0.00782 0.03981 0.00973 0.03171 0.00973 0.03148 C 0.01164 0.02245 0.0132 0.01481 0.01407 0.00532 Z " pathEditMode="relative" rAng="0" ptsTypes="ffffffff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0.03519 C 0.03108 0.04399 0.02483 0.05139 0.01267 0.05533 C 0.00608 0.05255 0.00938 0.05 0.01372 0.04815 C 0.02274 0.04028 0.03021 0.03889 0.04097 0.03519 Z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9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C 0.00226 -0.00255 0.00295 -0.00185 0.00295 -0.00648 C 0.00295 -0.01505 0.00226 -0.02361 0.00191 -0.03217 C 0.00156 -0.03842 -0.00174 -0.05509 -0.00816 -0.05509 C -0.00816 -0.05486 -2.77778E-7 -1.11111E-6 -2.77778E-7 0.00023 Z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5509 C 0.01042 0.05255 0.01111 0.05324 0.01111 0.04861 C 0.01111 0.04005 0.01042 0.03148 0.01007 0.02292 C 0.00972 0.01667 0.00642 -1.48148E-6 -2.77778E-7 -1.48148E-6 C -2.77778E-7 -1.48148E-6 0.00816 0.05509 0.00816 0.05509 Z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55556E-6 C 0.00486 0.00231 0.00834 0.00671 0.0132 0.00879 C 0.01893 0.01388 0.02604 0.01458 0.03264 0.01735 C 0.02865 0.02129 0.0257 0.02198 0.02066 0.02337 C 0.01059 0.02175 0.00782 0.02222 0.00226 0.01157 C 0.00139 0.00786 -1.38889E-6 0.00393 -1.38889E-6 -5.55556E-6 Z " pathEditMode="relative" ptsTypes="ffffff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1" grpId="0" animBg="1"/>
      <p:bldP spid="20" grpId="0" animBg="1"/>
      <p:bldP spid="44" grpId="0" animBg="1"/>
      <p:bldP spid="45" grpId="0" animBg="1"/>
      <p:bldP spid="33" grpId="0" animBg="1"/>
      <p:bldP spid="3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/>
          <p:nvPr/>
        </p:nvGrpSpPr>
        <p:grpSpPr>
          <a:xfrm>
            <a:off x="1834225" y="3205729"/>
            <a:ext cx="7245561" cy="1984407"/>
            <a:chOff x="1898439" y="2564904"/>
            <a:chExt cx="7245561" cy="1984407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2532753" y="2564904"/>
              <a:ext cx="910141" cy="1872208"/>
              <a:chOff x="2532753" y="2564904"/>
              <a:chExt cx="910141" cy="1872208"/>
            </a:xfrm>
          </p:grpSpPr>
          <p:sp>
            <p:nvSpPr>
              <p:cNvPr id="75" name="Равнобедренный треугольник 74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Равнобедренный треугольник 75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Равнобедренный треугольник 76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7" name="Группа 46"/>
            <p:cNvGrpSpPr/>
            <p:nvPr/>
          </p:nvGrpSpPr>
          <p:grpSpPr>
            <a:xfrm>
              <a:off x="3442894" y="3189435"/>
              <a:ext cx="743102" cy="1224136"/>
              <a:chOff x="2532753" y="2564904"/>
              <a:chExt cx="910141" cy="1872208"/>
            </a:xfrm>
          </p:grpSpPr>
          <p:sp>
            <p:nvSpPr>
              <p:cNvPr id="72" name="Равнобедренный треугольник 71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Равнобедренный треугольник 72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Равнобедренный треугольник 73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8" name="Облако 47"/>
            <p:cNvSpPr/>
            <p:nvPr/>
          </p:nvSpPr>
          <p:spPr>
            <a:xfrm rot="10800000">
              <a:off x="4185996" y="2642451"/>
              <a:ext cx="936104" cy="151216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4524838" y="4077356"/>
              <a:ext cx="144016" cy="354501"/>
            </a:xfrm>
            <a:prstGeom prst="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0" name="Группа 49"/>
            <p:cNvGrpSpPr/>
            <p:nvPr/>
          </p:nvGrpSpPr>
          <p:grpSpPr>
            <a:xfrm>
              <a:off x="5081802" y="2657056"/>
              <a:ext cx="910141" cy="1872208"/>
              <a:chOff x="2532753" y="2564904"/>
              <a:chExt cx="910141" cy="1872208"/>
            </a:xfrm>
          </p:grpSpPr>
          <p:sp>
            <p:nvSpPr>
              <p:cNvPr id="69" name="Равнобедренный треугольник 68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Равнобедренный треугольник 69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6107496" y="2950946"/>
              <a:ext cx="1008112" cy="1578318"/>
              <a:chOff x="2532753" y="2564904"/>
              <a:chExt cx="910141" cy="1872208"/>
            </a:xfrm>
          </p:grpSpPr>
          <p:sp>
            <p:nvSpPr>
              <p:cNvPr id="66" name="Равнобедренный треугольник 65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Равнобедренный треугольник 66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Равнобедренный треугольник 67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7236296" y="3325175"/>
              <a:ext cx="743102" cy="1224136"/>
              <a:chOff x="2532753" y="2564904"/>
              <a:chExt cx="910141" cy="1872208"/>
            </a:xfrm>
          </p:grpSpPr>
          <p:sp>
            <p:nvSpPr>
              <p:cNvPr id="63" name="Равнобедренный треугольник 62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Равнобедренный треугольник 63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Равнобедренный треугольник 64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Облако 52"/>
            <p:cNvSpPr/>
            <p:nvPr/>
          </p:nvSpPr>
          <p:spPr>
            <a:xfrm rot="10800000">
              <a:off x="7979398" y="3068959"/>
              <a:ext cx="625050" cy="1113640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8219915" y="4157041"/>
              <a:ext cx="144016" cy="354501"/>
            </a:xfrm>
            <a:prstGeom prst="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1898439" y="3093886"/>
              <a:ext cx="590703" cy="1368152"/>
              <a:chOff x="2532753" y="2564904"/>
              <a:chExt cx="910141" cy="1872208"/>
            </a:xfrm>
          </p:grpSpPr>
          <p:sp>
            <p:nvSpPr>
              <p:cNvPr id="60" name="Равнобедренный треугольник 59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Равнобедренный треугольник 60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Равнобедренный треугольник 61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Группа 55"/>
            <p:cNvGrpSpPr/>
            <p:nvPr/>
          </p:nvGrpSpPr>
          <p:grpSpPr>
            <a:xfrm>
              <a:off x="8553297" y="3176972"/>
              <a:ext cx="590703" cy="1368152"/>
              <a:chOff x="2532753" y="2564904"/>
              <a:chExt cx="910141" cy="1872208"/>
            </a:xfrm>
          </p:grpSpPr>
          <p:sp>
            <p:nvSpPr>
              <p:cNvPr id="57" name="Равнобедренный треугольник 56"/>
              <p:cNvSpPr/>
              <p:nvPr/>
            </p:nvSpPr>
            <p:spPr>
              <a:xfrm>
                <a:off x="2532753" y="3645024"/>
                <a:ext cx="910141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Равнобедренный треугольник 57"/>
              <p:cNvSpPr/>
              <p:nvPr/>
            </p:nvSpPr>
            <p:spPr>
              <a:xfrm>
                <a:off x="2627784" y="3068960"/>
                <a:ext cx="720080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Равнобедренный треугольник 58"/>
              <p:cNvSpPr/>
              <p:nvPr/>
            </p:nvSpPr>
            <p:spPr>
              <a:xfrm>
                <a:off x="2699792" y="2564904"/>
                <a:ext cx="576064" cy="792088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3" name="Овал 32"/>
          <p:cNvSpPr/>
          <p:nvPr/>
        </p:nvSpPr>
        <p:spPr>
          <a:xfrm rot="16804987">
            <a:off x="5046136" y="4164232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 rot="12788193">
            <a:off x="3040307" y="5620104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 rot="17858519">
            <a:off x="2578386" y="4670790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 rot="9224364" flipH="1">
            <a:off x="5650240" y="5186833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 rot="20649525">
            <a:off x="3202001" y="4601156"/>
            <a:ext cx="2776837" cy="4246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Palatino Linotype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Создание мультфильма в </a:t>
            </a:r>
            <a:r>
              <a:rPr lang="ru-RU" spc="50" dirty="0" err="1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Power</a:t>
            </a:r>
            <a:r>
              <a:rPr lang="ru-RU" spc="5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 </a:t>
            </a:r>
            <a:r>
              <a:rPr lang="ru-RU" spc="50" dirty="0" err="1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Point</a:t>
            </a:r>
            <a:endParaRPr lang="ru-RU" spc="5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 flipH="1">
            <a:off x="5251019" y="4416448"/>
            <a:ext cx="701661" cy="10801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 flipH="1">
            <a:off x="5361445" y="2541096"/>
            <a:ext cx="1506691" cy="1122130"/>
            <a:chOff x="5995109" y="2627915"/>
            <a:chExt cx="1506691" cy="1122130"/>
          </a:xfrm>
        </p:grpSpPr>
        <p:sp>
          <p:nvSpPr>
            <p:cNvPr id="35" name="Овал 24"/>
            <p:cNvSpPr/>
            <p:nvPr/>
          </p:nvSpPr>
          <p:spPr>
            <a:xfrm rot="19479876" flipH="1">
              <a:off x="6955092" y="2627915"/>
              <a:ext cx="546708" cy="1122130"/>
            </a:xfrm>
            <a:custGeom>
              <a:avLst/>
              <a:gdLst>
                <a:gd name="connsiteX0" fmla="*/ 0 w 316119"/>
                <a:gd name="connsiteY0" fmla="*/ 373477 h 746953"/>
                <a:gd name="connsiteX1" fmla="*/ 158060 w 316119"/>
                <a:gd name="connsiteY1" fmla="*/ 0 h 746953"/>
                <a:gd name="connsiteX2" fmla="*/ 316120 w 316119"/>
                <a:gd name="connsiteY2" fmla="*/ 373477 h 746953"/>
                <a:gd name="connsiteX3" fmla="*/ 158060 w 316119"/>
                <a:gd name="connsiteY3" fmla="*/ 746954 h 746953"/>
                <a:gd name="connsiteX4" fmla="*/ 0 w 316119"/>
                <a:gd name="connsiteY4" fmla="*/ 373477 h 746953"/>
                <a:gd name="connsiteX0" fmla="*/ 15052 w 546708"/>
                <a:gd name="connsiteY0" fmla="*/ 1010789 h 1384266"/>
                <a:gd name="connsiteX1" fmla="*/ 530149 w 546708"/>
                <a:gd name="connsiteY1" fmla="*/ 0 h 1384266"/>
                <a:gd name="connsiteX2" fmla="*/ 331172 w 546708"/>
                <a:gd name="connsiteY2" fmla="*/ 1010789 h 1384266"/>
                <a:gd name="connsiteX3" fmla="*/ 173112 w 546708"/>
                <a:gd name="connsiteY3" fmla="*/ 1384266 h 1384266"/>
                <a:gd name="connsiteX4" fmla="*/ 15052 w 546708"/>
                <a:gd name="connsiteY4" fmla="*/ 1010789 h 138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708" h="1384266">
                  <a:moveTo>
                    <a:pt x="15052" y="1010789"/>
                  </a:moveTo>
                  <a:cubicBezTo>
                    <a:pt x="74558" y="780078"/>
                    <a:pt x="442855" y="0"/>
                    <a:pt x="530149" y="0"/>
                  </a:cubicBezTo>
                  <a:cubicBezTo>
                    <a:pt x="617443" y="0"/>
                    <a:pt x="331172" y="804523"/>
                    <a:pt x="331172" y="1010789"/>
                  </a:cubicBezTo>
                  <a:cubicBezTo>
                    <a:pt x="331172" y="1217055"/>
                    <a:pt x="260406" y="1384266"/>
                    <a:pt x="173112" y="1384266"/>
                  </a:cubicBezTo>
                  <a:cubicBezTo>
                    <a:pt x="85818" y="1384266"/>
                    <a:pt x="-44454" y="1241500"/>
                    <a:pt x="15052" y="101078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 rot="17781058" flipH="1">
              <a:off x="6413888" y="2762188"/>
              <a:ext cx="546708" cy="1384266"/>
            </a:xfrm>
            <a:custGeom>
              <a:avLst/>
              <a:gdLst>
                <a:gd name="connsiteX0" fmla="*/ 0 w 316119"/>
                <a:gd name="connsiteY0" fmla="*/ 373477 h 746953"/>
                <a:gd name="connsiteX1" fmla="*/ 158060 w 316119"/>
                <a:gd name="connsiteY1" fmla="*/ 0 h 746953"/>
                <a:gd name="connsiteX2" fmla="*/ 316120 w 316119"/>
                <a:gd name="connsiteY2" fmla="*/ 373477 h 746953"/>
                <a:gd name="connsiteX3" fmla="*/ 158060 w 316119"/>
                <a:gd name="connsiteY3" fmla="*/ 746954 h 746953"/>
                <a:gd name="connsiteX4" fmla="*/ 0 w 316119"/>
                <a:gd name="connsiteY4" fmla="*/ 373477 h 746953"/>
                <a:gd name="connsiteX0" fmla="*/ 15052 w 546708"/>
                <a:gd name="connsiteY0" fmla="*/ 1010789 h 1384266"/>
                <a:gd name="connsiteX1" fmla="*/ 530149 w 546708"/>
                <a:gd name="connsiteY1" fmla="*/ 0 h 1384266"/>
                <a:gd name="connsiteX2" fmla="*/ 331172 w 546708"/>
                <a:gd name="connsiteY2" fmla="*/ 1010789 h 1384266"/>
                <a:gd name="connsiteX3" fmla="*/ 173112 w 546708"/>
                <a:gd name="connsiteY3" fmla="*/ 1384266 h 1384266"/>
                <a:gd name="connsiteX4" fmla="*/ 15052 w 546708"/>
                <a:gd name="connsiteY4" fmla="*/ 1010789 h 138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6708" h="1384266">
                  <a:moveTo>
                    <a:pt x="15052" y="1010789"/>
                  </a:moveTo>
                  <a:cubicBezTo>
                    <a:pt x="74558" y="780078"/>
                    <a:pt x="442855" y="0"/>
                    <a:pt x="530149" y="0"/>
                  </a:cubicBezTo>
                  <a:cubicBezTo>
                    <a:pt x="617443" y="0"/>
                    <a:pt x="331172" y="804523"/>
                    <a:pt x="331172" y="1010789"/>
                  </a:cubicBezTo>
                  <a:cubicBezTo>
                    <a:pt x="331172" y="1217055"/>
                    <a:pt x="260406" y="1384266"/>
                    <a:pt x="173112" y="1384266"/>
                  </a:cubicBezTo>
                  <a:cubicBezTo>
                    <a:pt x="85818" y="1384266"/>
                    <a:pt x="-44454" y="1241500"/>
                    <a:pt x="15052" y="101078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 rot="20419596">
            <a:off x="4931405" y="3336328"/>
            <a:ext cx="989693" cy="1080120"/>
            <a:chOff x="6956006" y="3356992"/>
            <a:chExt cx="989693" cy="1080120"/>
          </a:xfrm>
        </p:grpSpPr>
        <p:sp>
          <p:nvSpPr>
            <p:cNvPr id="10" name="Овал 9"/>
            <p:cNvSpPr/>
            <p:nvPr/>
          </p:nvSpPr>
          <p:spPr>
            <a:xfrm>
              <a:off x="6956006" y="3356992"/>
              <a:ext cx="989693" cy="108012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bg1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7273155" y="3782207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flipV="1">
              <a:off x="6956186" y="3928182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7064198" y="4230219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7050877" y="4080147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Овал 18"/>
          <p:cNvSpPr/>
          <p:nvPr/>
        </p:nvSpPr>
        <p:spPr>
          <a:xfrm rot="19425973" flipH="1">
            <a:off x="3044326" y="4630856"/>
            <a:ext cx="1110219" cy="1416905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 rot="20555293" flipH="1">
            <a:off x="2498645" y="3344501"/>
            <a:ext cx="1317222" cy="1418018"/>
            <a:chOff x="3120801" y="3242759"/>
            <a:chExt cx="1317222" cy="141801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3120801" y="3242759"/>
              <a:ext cx="1224136" cy="1418018"/>
              <a:chOff x="3120801" y="3242759"/>
              <a:chExt cx="1224136" cy="1418018"/>
            </a:xfrm>
          </p:grpSpPr>
          <p:sp>
            <p:nvSpPr>
              <p:cNvPr id="42" name="Овал 41"/>
              <p:cNvSpPr/>
              <p:nvPr/>
            </p:nvSpPr>
            <p:spPr>
              <a:xfrm rot="14805374">
                <a:off x="3881803" y="3274172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3120801" y="3499518"/>
                <a:ext cx="1224136" cy="1161259"/>
              </a:xfrm>
              <a:prstGeom prst="ellipse">
                <a:avLst/>
              </a:prstGeom>
              <a:gradFill flip="none"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7056208">
                <a:off x="3162829" y="3235769"/>
                <a:ext cx="436712" cy="450692"/>
              </a:xfrm>
              <a:prstGeom prst="ellipse">
                <a:avLst/>
              </a:prstGeom>
              <a:gradFill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circle">
                  <a:fillToRect l="50000" t="50000" r="50000" b="50000"/>
                </a:path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Овал 36"/>
            <p:cNvSpPr/>
            <p:nvPr/>
          </p:nvSpPr>
          <p:spPr>
            <a:xfrm>
              <a:off x="3814732" y="3867085"/>
              <a:ext cx="144016" cy="142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Равнобедренный треугольник 37"/>
            <p:cNvSpPr/>
            <p:nvPr/>
          </p:nvSpPr>
          <p:spPr>
            <a:xfrm flipV="1">
              <a:off x="4221999" y="4019229"/>
              <a:ext cx="216024" cy="14895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4078078" y="4340809"/>
              <a:ext cx="216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4306985" y="4141024"/>
              <a:ext cx="6220" cy="1451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 rot="12794517">
            <a:off x="5083959" y="5190016"/>
            <a:ext cx="436372" cy="12961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 rot="2481821" flipH="1">
            <a:off x="3701170" y="4352733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 rot="9708598" flipH="1">
            <a:off x="3928824" y="5661596"/>
            <a:ext cx="593362" cy="781097"/>
          </a:xfrm>
          <a:prstGeom prst="ellipse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 rot="16632170">
            <a:off x="4953571" y="4508296"/>
            <a:ext cx="316119" cy="7469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81 C 0.00191 0.00602 0.00278 0.00347 0.00764 -0.00533 C 0.00503 -0.01065 0.00503 -0.01736 -0.00069 -0.02153 C -0.00278 -0.02292 -0.00538 -0.0176 -0.00625 -0.01551 C -0.00851 -0.0088 -0.00764 -0.00232 -0.00885 0.0044 C -0.01181 0.01898 -0.01146 0.00972 -0.01146 0.0081 Z " pathEditMode="relative" rAng="0" ptsTypes="ffffff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148 C -0.00173 -0.02431 -0.00087 -0.02037 -0.00034 -0.01111 C -0.00069 -0.00394 -0.00052 0.00417 -0.00104 0.01134 C -0.00121 0.01481 -0.00659 0.01991 -0.00798 0.02176 C -0.00764 0.01204 -0.00729 0.00231 -0.00503 -0.00486 C -0.00382 -0.01343 -0.00156 -0.02315 -0.0026 -0.03148 Z " pathEditMode="relative" rAng="0" ptsTypes="ffffff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6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0532 C 0.01268 0.00833 0.01112 0.01111 0.00973 0.01412 C 0.00886 0.01574 0.00955 0.01828 0.00868 0.0199 C 0.00591 0.02546 -0.0059 0.02639 -0.00989 0.02708 C -0.00798 0.03518 -0.00468 0.03889 0.00105 0.04166 C 0.00313 0.0412 0.00556 0.04143 0.00747 0.04004 C 0.00782 0.03981 0.00973 0.03171 0.00973 0.03148 C 0.01164 0.02245 0.0132 0.01481 0.01407 0.00532 Z " pathEditMode="relative" rAng="0" ptsTypes="ffffffff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0.03519 C 0.03108 0.04399 0.02483 0.05139 0.01267 0.05533 C 0.00608 0.05255 0.00938 0.05 0.01372 0.04815 C 0.02274 0.04028 0.03021 0.03889 0.04097 0.03519 Z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9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3148 C 0.00052 0.02893 0.00121 0.02963 0.00121 0.025 C 0.00121 0.01643 0.00052 0.00787 0.00017 -0.0007 C -0.00017 -0.00695 -0.00347 -0.02361 -0.0099 -0.02361 C -0.0099 -0.02338 -0.00174 0.03148 -0.00174 0.03171 Z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5509 C 0.01042 0.05255 0.01111 0.05324 0.01111 0.04861 C 0.01111 0.04005 0.01042 0.03148 0.01007 0.02292 C 0.00972 0.01667 0.00642 -1.48148E-6 -2.77778E-7 -1.48148E-6 C -2.77778E-7 -1.48148E-6 0.00816 0.05509 0.00816 0.05509 Z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7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C 0.00399 0.01204 0.00017 0.02361 -0.00816 0.02801 C -0.01198 0.03287 -0.0184 0.03426 -0.02378 0.03426 C -0.02448 0.03426 -0.02205 0.03357 -0.02135 0.03311 C -0.01614 0.02848 -0.0184 0.02986 -0.01441 0.02801 C -0.00937 0.0213 -0.00312 0.01598 0.00104 0.00834 C 0.00226 0.00348 0.00191 0.00625 0.00104 -3.33333E-6 Z " pathEditMode="relative" rAng="0" ptsTypes="fffffff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71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55556E-6 C 0.00486 0.00231 0.00834 0.00671 0.0132 0.00879 C 0.01893 0.01388 0.02604 0.01458 0.03264 0.01735 C 0.02865 0.02129 0.0257 0.02198 0.02066 0.02337 C 0.01059 0.02175 0.00782 0.02222 0.00226 0.01157 C 0.00139 0.00786 -1.38889E-6 0.00393 -1.38889E-6 -5.55556E-6 Z " pathEditMode="relative" ptsTypes="ffffff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5" grpId="0" animBg="1"/>
      <p:bldP spid="44" grpId="0" animBg="1"/>
      <p:bldP spid="23" grpId="0" animBg="1"/>
      <p:bldP spid="34" grpId="0" animBg="1"/>
      <p:bldP spid="20" grpId="0" animBg="1"/>
      <p:bldP spid="21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88966" y="5589241"/>
            <a:ext cx="8581040" cy="7920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4707" y="4797153"/>
            <a:ext cx="8581040" cy="792088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2355" y="4149081"/>
            <a:ext cx="8581040" cy="64807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2355" y="3494671"/>
            <a:ext cx="8581040" cy="65441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1247" y="2708919"/>
            <a:ext cx="8581040" cy="78575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9680" y="1844825"/>
            <a:ext cx="8581040" cy="864095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408" y="1135193"/>
            <a:ext cx="8581040" cy="70963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95536" y="1135193"/>
            <a:ext cx="8470211" cy="536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Иметь представление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о разнообразии игр, помогающих в процессе художественного творчества.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sz="500" b="1" dirty="0" smtClean="0">
              <a:solidFill>
                <a:srgbClr val="990033"/>
              </a:solidFill>
              <a:latin typeface="Century Gothic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Знать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основные понятия, создавать свою тактику игры, объяснять свои действия во время игры.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sz="1050" b="1" dirty="0" smtClean="0">
              <a:solidFill>
                <a:srgbClr val="990033"/>
              </a:solidFill>
              <a:latin typeface="Century Gothic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Характеризовать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 различные типы игр, участвовать в выборе игры во время занятия.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Уметь рассуждать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о значении игр, проявлять интерес к процессу создания игр, как к средству коммуникации. 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Развивать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 навыки выполнения требуемых в игре действий, учиться действовать самостоятельно. 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Обрести</a:t>
            </a:r>
            <a:r>
              <a:rPr lang="ru-RU" dirty="0" smtClean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новые изобразительные умения и творческий опыт  в создании игр из предложенного материала.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Уметь сочинять </a:t>
            </a:r>
            <a:r>
              <a:rPr lang="ru-RU" b="1" dirty="0" smtClean="0">
                <a:latin typeface="Century Gothic" pitchFamily="34" charset="0"/>
              </a:rPr>
              <a:t>игры,</a:t>
            </a:r>
            <a:r>
              <a:rPr lang="ru-RU" b="1" dirty="0" smtClean="0">
                <a:solidFill>
                  <a:srgbClr val="990033"/>
                </a:solidFill>
                <a:latin typeface="Century Gothic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Century Gothic" pitchFamily="34" charset="0"/>
              </a:rPr>
              <a:t>создавать простые игры из предложенного материала самостоятельно.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5938" y="274638"/>
            <a:ext cx="6900862" cy="922114"/>
          </a:xfrm>
        </p:spPr>
        <p:txBody>
          <a:bodyPr>
            <a:noAutofit/>
          </a:bodyPr>
          <a:lstStyle/>
          <a:p>
            <a:r>
              <a:rPr lang="ru-RU" sz="4000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Дидактическая игра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7203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 animBg="1"/>
      <p:bldP spid="10" grpId="0" animBg="1"/>
      <p:bldP spid="9" grpId="0" animBg="1"/>
      <p:bldP spid="8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Создай композицию посуды</a:t>
            </a:r>
            <a:endParaRPr lang="ru-RU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86710" y="3135652"/>
            <a:ext cx="375588" cy="576064"/>
          </a:xfrm>
          <a:prstGeom prst="actionButtonForwardNex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8200" name="ShockwaveFlash1" r:id="rId2" imgW="7187804" imgH="4719187"/>
        </mc:Choice>
        <mc:Fallback>
          <p:control name="ShockwaveFlash1" r:id="rId2" imgW="7187804" imgH="4719187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1913" y="1844675"/>
                  <a:ext cx="7188200" cy="4719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658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Десятиугольник 16">
            <a:hlinkHover r:id="rId2" action="ppaction://hlinksldjump"/>
          </p:cNvPr>
          <p:cNvSpPr/>
          <p:nvPr/>
        </p:nvSpPr>
        <p:spPr>
          <a:xfrm>
            <a:off x="7429520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Десятиугольник 17">
            <a:hlinkHover r:id="rId3" action="ppaction://hlinksldjump"/>
          </p:cNvPr>
          <p:cNvSpPr/>
          <p:nvPr/>
        </p:nvSpPr>
        <p:spPr>
          <a:xfrm>
            <a:off x="6858016" y="785794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Десятиугольник 18">
            <a:hlinkHover r:id="rId4" action="ppaction://hlinksldjump"/>
          </p:cNvPr>
          <p:cNvSpPr/>
          <p:nvPr/>
        </p:nvSpPr>
        <p:spPr>
          <a:xfrm>
            <a:off x="5286380" y="500042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Десятиугольник 19">
            <a:hlinkHover r:id="rId4" action="ppaction://hlinksldjump"/>
          </p:cNvPr>
          <p:cNvSpPr/>
          <p:nvPr/>
        </p:nvSpPr>
        <p:spPr>
          <a:xfrm>
            <a:off x="3500430" y="428604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Десятиугольник 20">
            <a:hlinkHover r:id="rId5" action="ppaction://hlinksldjump"/>
          </p:cNvPr>
          <p:cNvSpPr/>
          <p:nvPr/>
        </p:nvSpPr>
        <p:spPr>
          <a:xfrm>
            <a:off x="1928794" y="857232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Десятиугольник 21">
            <a:hlinkHover r:id="rId6" action="ppaction://hlinksldjump"/>
          </p:cNvPr>
          <p:cNvSpPr/>
          <p:nvPr/>
        </p:nvSpPr>
        <p:spPr>
          <a:xfrm>
            <a:off x="1285852" y="2214554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Десятиугольник 29">
            <a:hlinkHover r:id="rId7" action="ppaction://hlinksldjump"/>
          </p:cNvPr>
          <p:cNvSpPr/>
          <p:nvPr/>
        </p:nvSpPr>
        <p:spPr>
          <a:xfrm>
            <a:off x="2000232" y="371475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1" name="Десятиугольник 30">
            <a:hlinkHover r:id="rId8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Десятиугольник 31">
            <a:hlinkHover r:id="rId9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Десятиугольник 32">
            <a:hlinkHover r:id="rId10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29" name="Группа 28"/>
          <p:cNvGrpSpPr>
            <a:grpSpLocks noChangeAspect="1"/>
          </p:cNvGrpSpPr>
          <p:nvPr/>
        </p:nvGrpSpPr>
        <p:grpSpPr>
          <a:xfrm>
            <a:off x="3428992" y="1714488"/>
            <a:ext cx="2079954" cy="2240347"/>
            <a:chOff x="3714744" y="1571612"/>
            <a:chExt cx="3199926" cy="3446688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3714744" y="1571612"/>
              <a:ext cx="3199926" cy="3446688"/>
              <a:chOff x="2695839" y="1800203"/>
              <a:chExt cx="3199926" cy="3446688"/>
            </a:xfrm>
          </p:grpSpPr>
          <p:grpSp>
            <p:nvGrpSpPr>
              <p:cNvPr id="11" name="Группа 10"/>
              <p:cNvGrpSpPr/>
              <p:nvPr/>
            </p:nvGrpSpPr>
            <p:grpSpPr>
              <a:xfrm rot="11751020">
                <a:off x="2695839" y="1800203"/>
                <a:ext cx="3199926" cy="3446688"/>
                <a:chOff x="3225338" y="1143705"/>
                <a:chExt cx="3199926" cy="3446688"/>
              </a:xfrm>
            </p:grpSpPr>
            <p:grpSp>
              <p:nvGrpSpPr>
                <p:cNvPr id="10" name="Группа 9"/>
                <p:cNvGrpSpPr/>
                <p:nvPr/>
              </p:nvGrpSpPr>
              <p:grpSpPr>
                <a:xfrm>
                  <a:off x="3225338" y="1143705"/>
                  <a:ext cx="3199926" cy="3097750"/>
                  <a:chOff x="3225338" y="1143705"/>
                  <a:chExt cx="3199926" cy="3097750"/>
                </a:xfrm>
              </p:grpSpPr>
              <p:sp>
                <p:nvSpPr>
                  <p:cNvPr id="4" name="Полилиния 3"/>
                  <p:cNvSpPr/>
                  <p:nvPr/>
                </p:nvSpPr>
                <p:spPr>
                  <a:xfrm>
                    <a:off x="3474720" y="1143705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" name="Полилиния 6"/>
                  <p:cNvSpPr/>
                  <p:nvPr/>
                </p:nvSpPr>
                <p:spPr>
                  <a:xfrm rot="14365689" flipH="1">
                    <a:off x="4727500" y="2543690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" name="Полилиния 7"/>
                  <p:cNvSpPr/>
                  <p:nvPr/>
                </p:nvSpPr>
                <p:spPr>
                  <a:xfrm>
                    <a:off x="3225338" y="2987971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9" name="Полилиния 8"/>
                <p:cNvSpPr/>
                <p:nvPr/>
              </p:nvSpPr>
              <p:spPr>
                <a:xfrm rot="3323968" flipH="1">
                  <a:off x="3939980" y="349080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7" name="Группа 26"/>
              <p:cNvGrpSpPr/>
              <p:nvPr/>
            </p:nvGrpSpPr>
            <p:grpSpPr>
              <a:xfrm>
                <a:off x="3657600" y="3308895"/>
                <a:ext cx="1381038" cy="455288"/>
                <a:chOff x="3657600" y="3308895"/>
                <a:chExt cx="1381038" cy="455288"/>
              </a:xfrm>
            </p:grpSpPr>
            <p:sp>
              <p:nvSpPr>
                <p:cNvPr id="23" name="Овал 22"/>
                <p:cNvSpPr/>
                <p:nvPr/>
              </p:nvSpPr>
              <p:spPr>
                <a:xfrm rot="19082138">
                  <a:off x="4022794" y="3308895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Полилиния 24"/>
                <p:cNvSpPr/>
                <p:nvPr/>
              </p:nvSpPr>
              <p:spPr>
                <a:xfrm>
                  <a:off x="3657600" y="3404768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6" name="Полилиния 25"/>
              <p:cNvSpPr/>
              <p:nvPr/>
            </p:nvSpPr>
            <p:spPr>
              <a:xfrm rot="17835337" flipV="1">
                <a:off x="3886706" y="3760209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Овал 23"/>
            <p:cNvSpPr/>
            <p:nvPr/>
          </p:nvSpPr>
          <p:spPr>
            <a:xfrm rot="4422080">
              <a:off x="4948314" y="3405876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15166" y="5662870"/>
            <a:ext cx="7313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  <a:effectLst>
                  <a:outerShdw blurRad="76200" dist="63500" dir="2700000" algn="tl" rotWithShape="0">
                    <a:prstClr val="black"/>
                  </a:outerShdw>
                </a:effectLst>
                <a:latin typeface="Arial" pitchFamily="34" charset="0"/>
                <a:cs typeface="Arial" pitchFamily="34" charset="0"/>
              </a:rPr>
              <a:t>Игра «Угадай название сказки»</a:t>
            </a:r>
            <a:endParaRPr lang="ru-RU" sz="2400" b="1" dirty="0">
              <a:solidFill>
                <a:srgbClr val="0033CC"/>
              </a:solidFill>
              <a:effectLst>
                <a:outerShdw blurRad="76200" dist="63500" dir="2700000" algn="tl" rotWithShape="0">
                  <a:prstClr val="black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Управляющая кнопка: в конец 33">
            <a:hlinkClick r:id="rId11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0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Форма мероприятия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525963"/>
          </a:xfrm>
        </p:spPr>
        <p:txBody>
          <a:bodyPr/>
          <a:lstStyle/>
          <a:p>
            <a:pPr marL="972000">
              <a:lnSpc>
                <a:spcPts val="4500"/>
              </a:lnSpc>
            </a:pPr>
            <a:r>
              <a:rPr lang="ru-RU" dirty="0" smtClean="0"/>
              <a:t>Концерт; 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Конкурс;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Авторский вечер;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Фестиваль искусства;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КВН;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Инсценировка;</a:t>
            </a:r>
          </a:p>
        </p:txBody>
      </p:sp>
    </p:spTree>
    <p:extLst>
      <p:ext uri="{BB962C8B-B14F-4D97-AF65-F5344CB8AC3E}">
        <p14:creationId xmlns:p14="http://schemas.microsoft.com/office/powerpoint/2010/main" val="184632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Десятиугольник 55">
            <a:hlinkHover r:id="rId2" action="ppaction://hlinksldjump"/>
          </p:cNvPr>
          <p:cNvSpPr/>
          <p:nvPr/>
        </p:nvSpPr>
        <p:spPr>
          <a:xfrm>
            <a:off x="7286644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7" name="Десятиугольник 56">
            <a:hlinkHover r:id="rId3" action="ppaction://hlinksldjump"/>
          </p:cNvPr>
          <p:cNvSpPr/>
          <p:nvPr/>
        </p:nvSpPr>
        <p:spPr>
          <a:xfrm>
            <a:off x="6643702" y="1000108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8" name="Десятиугольник 57">
            <a:hlinkHover r:id="rId4" action="ppaction://hlinksldjump"/>
          </p:cNvPr>
          <p:cNvSpPr/>
          <p:nvPr/>
        </p:nvSpPr>
        <p:spPr>
          <a:xfrm>
            <a:off x="5214942" y="571480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9" name="Десятиугольник 58">
            <a:hlinkHover r:id="rId4" action="ppaction://hlinksldjump"/>
          </p:cNvPr>
          <p:cNvSpPr/>
          <p:nvPr/>
        </p:nvSpPr>
        <p:spPr>
          <a:xfrm>
            <a:off x="3357554" y="571480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0" name="Десятиугольник 59">
            <a:hlinkHover r:id="rId5" action="ppaction://hlinksldjump"/>
          </p:cNvPr>
          <p:cNvSpPr/>
          <p:nvPr/>
        </p:nvSpPr>
        <p:spPr>
          <a:xfrm>
            <a:off x="1714480" y="928670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1" name="Десятиугольник 60">
            <a:hlinkHover r:id="rId6" action="ppaction://hlinksldjump"/>
          </p:cNvPr>
          <p:cNvSpPr/>
          <p:nvPr/>
        </p:nvSpPr>
        <p:spPr>
          <a:xfrm>
            <a:off x="1142976" y="2500306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2" name="Десятиугольник 61">
            <a:hlinkHover r:id="rId7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Десятиугольник 62">
            <a:hlinkHover r:id="rId8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4" name="Десятиугольник 63">
            <a:hlinkHover r:id="rId9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5" name="Десятиугольник 64">
            <a:hlinkHover r:id="rId10" action="ppaction://hlinksldjump"/>
          </p:cNvPr>
          <p:cNvSpPr/>
          <p:nvPr/>
        </p:nvSpPr>
        <p:spPr>
          <a:xfrm>
            <a:off x="2000232" y="371475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39" name="Группа 38"/>
          <p:cNvGrpSpPr>
            <a:grpSpLocks noChangeAspect="1"/>
          </p:cNvGrpSpPr>
          <p:nvPr/>
        </p:nvGrpSpPr>
        <p:grpSpPr>
          <a:xfrm>
            <a:off x="3143251" y="1714502"/>
            <a:ext cx="2079953" cy="2240347"/>
            <a:chOff x="3714744" y="1571612"/>
            <a:chExt cx="3199926" cy="3446688"/>
          </a:xfrm>
        </p:grpSpPr>
        <p:grpSp>
          <p:nvGrpSpPr>
            <p:cNvPr id="40" name="Группа 27"/>
            <p:cNvGrpSpPr/>
            <p:nvPr/>
          </p:nvGrpSpPr>
          <p:grpSpPr>
            <a:xfrm>
              <a:off x="3714744" y="1571610"/>
              <a:ext cx="3199926" cy="3446688"/>
              <a:chOff x="2695839" y="1800201"/>
              <a:chExt cx="3199926" cy="3446688"/>
            </a:xfrm>
          </p:grpSpPr>
          <p:grpSp>
            <p:nvGrpSpPr>
              <p:cNvPr id="42" name="Группа 10"/>
              <p:cNvGrpSpPr/>
              <p:nvPr/>
            </p:nvGrpSpPr>
            <p:grpSpPr>
              <a:xfrm rot="11751020">
                <a:off x="2695839" y="1800201"/>
                <a:ext cx="3199926" cy="3446688"/>
                <a:chOff x="3225338" y="1143705"/>
                <a:chExt cx="3199926" cy="3446688"/>
              </a:xfrm>
            </p:grpSpPr>
            <p:grpSp>
              <p:nvGrpSpPr>
                <p:cNvPr id="47" name="Группа 46"/>
                <p:cNvGrpSpPr/>
                <p:nvPr/>
              </p:nvGrpSpPr>
              <p:grpSpPr>
                <a:xfrm>
                  <a:off x="3225338" y="1143705"/>
                  <a:ext cx="3199926" cy="3097750"/>
                  <a:chOff x="3225338" y="1143705"/>
                  <a:chExt cx="3199926" cy="3097750"/>
                </a:xfrm>
              </p:grpSpPr>
              <p:sp>
                <p:nvSpPr>
                  <p:cNvPr id="49" name="Полилиния 48"/>
                  <p:cNvSpPr/>
                  <p:nvPr/>
                </p:nvSpPr>
                <p:spPr>
                  <a:xfrm>
                    <a:off x="3474720" y="1143705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0" name="Полилиния 49"/>
                  <p:cNvSpPr/>
                  <p:nvPr/>
                </p:nvSpPr>
                <p:spPr>
                  <a:xfrm rot="14365689" flipH="1">
                    <a:off x="4727500" y="2543690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1" name="Полилиния 50"/>
                  <p:cNvSpPr/>
                  <p:nvPr/>
                </p:nvSpPr>
                <p:spPr>
                  <a:xfrm>
                    <a:off x="3225338" y="2987971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48" name="Полилиния 47"/>
                <p:cNvSpPr/>
                <p:nvPr/>
              </p:nvSpPr>
              <p:spPr>
                <a:xfrm rot="3323968" flipH="1">
                  <a:off x="3939980" y="349080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3" name="Группа 26"/>
              <p:cNvGrpSpPr/>
              <p:nvPr/>
            </p:nvGrpSpPr>
            <p:grpSpPr>
              <a:xfrm>
                <a:off x="3657600" y="3308895"/>
                <a:ext cx="1381038" cy="455288"/>
                <a:chOff x="3657600" y="3308895"/>
                <a:chExt cx="1381038" cy="455288"/>
              </a:xfrm>
            </p:grpSpPr>
            <p:sp>
              <p:nvSpPr>
                <p:cNvPr id="45" name="Овал 44"/>
                <p:cNvSpPr/>
                <p:nvPr/>
              </p:nvSpPr>
              <p:spPr>
                <a:xfrm rot="19082138">
                  <a:off x="4022794" y="3308895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Полилиния 45"/>
                <p:cNvSpPr/>
                <p:nvPr/>
              </p:nvSpPr>
              <p:spPr>
                <a:xfrm>
                  <a:off x="3657600" y="3404768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4" name="Полилиния 43"/>
              <p:cNvSpPr/>
              <p:nvPr/>
            </p:nvSpPr>
            <p:spPr>
              <a:xfrm rot="17835337" flipV="1">
                <a:off x="3886706" y="3760209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1" name="Овал 40"/>
            <p:cNvSpPr/>
            <p:nvPr/>
          </p:nvSpPr>
          <p:spPr>
            <a:xfrm rot="4422080">
              <a:off x="4948314" y="3405876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 flipV="1">
            <a:off x="110876" y="5072074"/>
            <a:ext cx="3856132" cy="1656184"/>
          </a:xfrm>
          <a:prstGeom prst="wedgeRoundRectCallout">
            <a:avLst>
              <a:gd name="adj1" fmla="val -19996"/>
              <a:gd name="adj2" fmla="val 96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Не пей, братец, подожди до колодца. Козленочком станешь.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6" name="Управляющая кнопка: в конец 25">
            <a:hlinkClick r:id="rId11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02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C -0.00504 -0.01042 -0.00504 -0.01551 -0.01112 -0.01945 C -0.01494 -0.02778 -0.01771 -0.02917 -0.0224 -0.03241 C -0.03004 -0.04838 -0.03924 -0.05556 -0.04827 -0.06134 C -0.07292 -0.05949 -0.08646 -0.06389 -0.1066 -0.04838 C -0.11441 -0.04259 -0.12032 -0.03241 -0.12761 -0.02269 C -0.13056 -0.01875 -0.13681 -0.01296 -0.13681 -0.01227 C -0.14115 -0.00324 -0.14445 0.00718 -0.14862 0.0162 C -0.15122 0.03171 -0.15296 0.03426 -0.15782 0.04213 C -0.15938 0.05764 -0.16233 0.05694 -0.1658 0.06805 C -0.16789 0.0743 -0.16875 0.08403 -0.17084 0.09051 C -0.17171 0.09305 -0.17292 0.09444 -0.17396 0.09699 C -0.175 0.09954 -0.17587 0.10347 -0.17674 0.10671 C -0.17813 0.12292 -0.1816 0.13657 -0.18594 0.1456 C -0.18907 0.16505 -0.18941 0.15463 -0.19289 0.17153 C -0.19323 0.17477 -0.19375 0.18125 -0.19375 0.18171 " pathEditMode="relative" rAng="0" ptsTypes="fffffffffffffff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0" y="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Десятиугольник 46">
            <a:hlinkHover r:id="rId2" action="ppaction://hlinksldjump"/>
          </p:cNvPr>
          <p:cNvSpPr/>
          <p:nvPr/>
        </p:nvSpPr>
        <p:spPr>
          <a:xfrm>
            <a:off x="2000232" y="371475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8" name="Десятиугольник 47">
            <a:hlinkHover r:id="rId3" action="ppaction://hlinksldjump"/>
          </p:cNvPr>
          <p:cNvSpPr/>
          <p:nvPr/>
        </p:nvSpPr>
        <p:spPr>
          <a:xfrm>
            <a:off x="7429520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9" name="Десятиугольник 48">
            <a:hlinkHover r:id="rId4" action="ppaction://hlinksldjump"/>
          </p:cNvPr>
          <p:cNvSpPr/>
          <p:nvPr/>
        </p:nvSpPr>
        <p:spPr>
          <a:xfrm>
            <a:off x="6858016" y="785794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0" name="Десятиугольник 49">
            <a:hlinkHover r:id="rId5" action="ppaction://hlinksldjump"/>
          </p:cNvPr>
          <p:cNvSpPr/>
          <p:nvPr/>
        </p:nvSpPr>
        <p:spPr>
          <a:xfrm>
            <a:off x="5286380" y="500042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" name="Десятиугольник 50">
            <a:hlinkHover r:id="rId6" action="ppaction://hlinksldjump"/>
          </p:cNvPr>
          <p:cNvSpPr/>
          <p:nvPr/>
        </p:nvSpPr>
        <p:spPr>
          <a:xfrm>
            <a:off x="3500430" y="428604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2" name="Десятиугольник 51">
            <a:hlinkHover r:id="rId7" action="ppaction://hlinksldjump"/>
          </p:cNvPr>
          <p:cNvSpPr/>
          <p:nvPr/>
        </p:nvSpPr>
        <p:spPr>
          <a:xfrm>
            <a:off x="1928794" y="857232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3" name="Десятиугольник 52">
            <a:hlinkHover r:id="rId8" action="ppaction://hlinksldjump"/>
          </p:cNvPr>
          <p:cNvSpPr/>
          <p:nvPr/>
        </p:nvSpPr>
        <p:spPr>
          <a:xfrm>
            <a:off x="1285852" y="2214554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4" name="Десятиугольник 53">
            <a:hlinkHover r:id="rId9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5" name="Десятиугольник 54">
            <a:hlinkHover r:id="rId10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6" name="Десятиугольник 55">
            <a:hlinkHover r:id="rId11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3143252" y="1714503"/>
            <a:ext cx="2079954" cy="2240347"/>
            <a:chOff x="3714744" y="1571612"/>
            <a:chExt cx="3199926" cy="3446688"/>
          </a:xfrm>
        </p:grpSpPr>
        <p:grpSp>
          <p:nvGrpSpPr>
            <p:cNvPr id="31" name="Группа 27"/>
            <p:cNvGrpSpPr/>
            <p:nvPr/>
          </p:nvGrpSpPr>
          <p:grpSpPr>
            <a:xfrm>
              <a:off x="3714744" y="1571610"/>
              <a:ext cx="3199926" cy="3446688"/>
              <a:chOff x="2695839" y="1800201"/>
              <a:chExt cx="3199926" cy="3446688"/>
            </a:xfrm>
          </p:grpSpPr>
          <p:grpSp>
            <p:nvGrpSpPr>
              <p:cNvPr id="33" name="Группа 10"/>
              <p:cNvGrpSpPr/>
              <p:nvPr/>
            </p:nvGrpSpPr>
            <p:grpSpPr>
              <a:xfrm rot="11751020">
                <a:off x="2695839" y="1800201"/>
                <a:ext cx="3199926" cy="3446688"/>
                <a:chOff x="3225338" y="1143705"/>
                <a:chExt cx="3199926" cy="3446688"/>
              </a:xfrm>
            </p:grpSpPr>
            <p:grpSp>
              <p:nvGrpSpPr>
                <p:cNvPr id="38" name="Группа 37"/>
                <p:cNvGrpSpPr/>
                <p:nvPr/>
              </p:nvGrpSpPr>
              <p:grpSpPr>
                <a:xfrm>
                  <a:off x="3225338" y="1143705"/>
                  <a:ext cx="3199926" cy="3097750"/>
                  <a:chOff x="3225338" y="1143705"/>
                  <a:chExt cx="3199926" cy="3097750"/>
                </a:xfrm>
              </p:grpSpPr>
              <p:sp>
                <p:nvSpPr>
                  <p:cNvPr id="40" name="Полилиния 39"/>
                  <p:cNvSpPr/>
                  <p:nvPr/>
                </p:nvSpPr>
                <p:spPr>
                  <a:xfrm>
                    <a:off x="3474720" y="1143705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" name="Полилиния 40"/>
                  <p:cNvSpPr/>
                  <p:nvPr/>
                </p:nvSpPr>
                <p:spPr>
                  <a:xfrm rot="14365689" flipH="1">
                    <a:off x="4727500" y="2543690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" name="Полилиния 41"/>
                  <p:cNvSpPr/>
                  <p:nvPr/>
                </p:nvSpPr>
                <p:spPr>
                  <a:xfrm>
                    <a:off x="3225338" y="2987971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39" name="Полилиния 38"/>
                <p:cNvSpPr/>
                <p:nvPr/>
              </p:nvSpPr>
              <p:spPr>
                <a:xfrm rot="3323968" flipH="1">
                  <a:off x="3939980" y="349080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4" name="Группа 26"/>
              <p:cNvGrpSpPr/>
              <p:nvPr/>
            </p:nvGrpSpPr>
            <p:grpSpPr>
              <a:xfrm>
                <a:off x="3657600" y="3308895"/>
                <a:ext cx="1381038" cy="455288"/>
                <a:chOff x="3657600" y="3308895"/>
                <a:chExt cx="1381038" cy="455288"/>
              </a:xfrm>
            </p:grpSpPr>
            <p:sp>
              <p:nvSpPr>
                <p:cNvPr id="36" name="Овал 35"/>
                <p:cNvSpPr/>
                <p:nvPr/>
              </p:nvSpPr>
              <p:spPr>
                <a:xfrm rot="19082138">
                  <a:off x="4022794" y="3308895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олилиния 36"/>
                <p:cNvSpPr/>
                <p:nvPr/>
              </p:nvSpPr>
              <p:spPr>
                <a:xfrm>
                  <a:off x="3657600" y="3404768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5" name="Полилиния 34"/>
              <p:cNvSpPr/>
              <p:nvPr/>
            </p:nvSpPr>
            <p:spPr>
              <a:xfrm rot="17835337" flipV="1">
                <a:off x="3886706" y="3760209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Овал 31"/>
            <p:cNvSpPr/>
            <p:nvPr/>
          </p:nvSpPr>
          <p:spPr>
            <a:xfrm rot="4422080">
              <a:off x="4948314" y="3405876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 flipV="1">
            <a:off x="110876" y="5072074"/>
            <a:ext cx="3856132" cy="1656184"/>
          </a:xfrm>
          <a:prstGeom prst="wedgeRoundRectCallout">
            <a:avLst>
              <a:gd name="adj1" fmla="val -19996"/>
              <a:gd name="adj2" fmla="val 96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По щучьему веленью, по моему хотенью, а ну-ка, печь, ступай к царю!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6" name="Управляющая кнопка: в конец 25">
            <a:hlinkClick r:id="rId12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21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-0.00886 0.00093 -0.01667 0.00116 -0.02448 0.00325 C -0.03021 0.00487 -0.03473 0.01482 -0.03976 0.0213 C -0.03976 0.02477 -0.04705 0.03334 -0.04775 0.03635 C -0.04844 0.03936 -0.05834 0.05024 -0.05903 0.05348 C -0.0632 0.07431 -0.06754 0.10047 -0.06875 0.12662 C -0.06875 0.16135 -0.05191 0.19815 -0.05157 0.23311 C -0.05157 0.23681 -0.0507 0.24399 -0.0507 0.24422 " pathEditMode="relative" rAng="0" ptsTypes="ffffffff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есятиугольник 32">
            <a:hlinkHover r:id="rId2" action="ppaction://hlinksldjump"/>
          </p:cNvPr>
          <p:cNvSpPr/>
          <p:nvPr/>
        </p:nvSpPr>
        <p:spPr>
          <a:xfrm>
            <a:off x="7429520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Десятиугольник 33">
            <a:hlinkHover r:id="rId3" action="ppaction://hlinksldjump"/>
          </p:cNvPr>
          <p:cNvSpPr/>
          <p:nvPr/>
        </p:nvSpPr>
        <p:spPr>
          <a:xfrm>
            <a:off x="6858016" y="785794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Десятиугольник 34">
            <a:hlinkHover r:id="rId4" action="ppaction://hlinksldjump"/>
          </p:cNvPr>
          <p:cNvSpPr/>
          <p:nvPr/>
        </p:nvSpPr>
        <p:spPr>
          <a:xfrm>
            <a:off x="5286380" y="500042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Десятиугольник 35">
            <a:hlinkHover r:id="rId5" action="ppaction://hlinksldjump"/>
          </p:cNvPr>
          <p:cNvSpPr/>
          <p:nvPr/>
        </p:nvSpPr>
        <p:spPr>
          <a:xfrm>
            <a:off x="3500430" y="428604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Десятиугольник 36">
            <a:hlinkHover r:id="rId6" action="ppaction://hlinksldjump"/>
          </p:cNvPr>
          <p:cNvSpPr/>
          <p:nvPr/>
        </p:nvSpPr>
        <p:spPr>
          <a:xfrm>
            <a:off x="1928794" y="857232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Десятиугольник 37">
            <a:hlinkHover r:id="rId7" action="ppaction://hlinksldjump"/>
          </p:cNvPr>
          <p:cNvSpPr/>
          <p:nvPr/>
        </p:nvSpPr>
        <p:spPr>
          <a:xfrm>
            <a:off x="1285852" y="2214554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9" name="Десятиугольник 38">
            <a:hlinkHover r:id="rId8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Десятиугольник 39">
            <a:hlinkHover r:id="rId9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Десятиугольник 40">
            <a:hlinkHover r:id="rId10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Десятиугольник 41">
            <a:hlinkHover r:id="rId11" action="ppaction://hlinksldjump"/>
          </p:cNvPr>
          <p:cNvSpPr/>
          <p:nvPr/>
        </p:nvSpPr>
        <p:spPr>
          <a:xfrm>
            <a:off x="2000232" y="371475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3214690" y="1785941"/>
            <a:ext cx="2079953" cy="2240347"/>
            <a:chOff x="3714744" y="1571612"/>
            <a:chExt cx="3199926" cy="3446688"/>
          </a:xfrm>
        </p:grpSpPr>
        <p:grpSp>
          <p:nvGrpSpPr>
            <p:cNvPr id="13" name="Группа 27"/>
            <p:cNvGrpSpPr/>
            <p:nvPr/>
          </p:nvGrpSpPr>
          <p:grpSpPr>
            <a:xfrm>
              <a:off x="3714744" y="1571610"/>
              <a:ext cx="3199926" cy="3446688"/>
              <a:chOff x="2695839" y="1800201"/>
              <a:chExt cx="3199926" cy="3446688"/>
            </a:xfrm>
          </p:grpSpPr>
          <p:grpSp>
            <p:nvGrpSpPr>
              <p:cNvPr id="15" name="Группа 10"/>
              <p:cNvGrpSpPr/>
              <p:nvPr/>
            </p:nvGrpSpPr>
            <p:grpSpPr>
              <a:xfrm rot="11751020">
                <a:off x="2695839" y="1800201"/>
                <a:ext cx="3199926" cy="3446688"/>
                <a:chOff x="3225338" y="1143705"/>
                <a:chExt cx="3199926" cy="3446688"/>
              </a:xfrm>
            </p:grpSpPr>
            <p:grpSp>
              <p:nvGrpSpPr>
                <p:cNvPr id="20" name="Группа 19"/>
                <p:cNvGrpSpPr/>
                <p:nvPr/>
              </p:nvGrpSpPr>
              <p:grpSpPr>
                <a:xfrm>
                  <a:off x="3225338" y="1143705"/>
                  <a:ext cx="3199926" cy="3097750"/>
                  <a:chOff x="3225338" y="1143705"/>
                  <a:chExt cx="3199926" cy="3097750"/>
                </a:xfrm>
              </p:grpSpPr>
              <p:sp>
                <p:nvSpPr>
                  <p:cNvPr id="22" name="Полилиния 21"/>
                  <p:cNvSpPr/>
                  <p:nvPr/>
                </p:nvSpPr>
                <p:spPr>
                  <a:xfrm>
                    <a:off x="3474720" y="1143705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Полилиния 22"/>
                  <p:cNvSpPr/>
                  <p:nvPr/>
                </p:nvSpPr>
                <p:spPr>
                  <a:xfrm rot="14365689" flipH="1">
                    <a:off x="4727500" y="2543690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Полилиния 23"/>
                  <p:cNvSpPr/>
                  <p:nvPr/>
                </p:nvSpPr>
                <p:spPr>
                  <a:xfrm>
                    <a:off x="3225338" y="2987971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1" name="Полилиния 20"/>
                <p:cNvSpPr/>
                <p:nvPr/>
              </p:nvSpPr>
              <p:spPr>
                <a:xfrm rot="3323968" flipH="1">
                  <a:off x="3939980" y="349080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Группа 26"/>
              <p:cNvGrpSpPr/>
              <p:nvPr/>
            </p:nvGrpSpPr>
            <p:grpSpPr>
              <a:xfrm>
                <a:off x="3657600" y="3308895"/>
                <a:ext cx="1381038" cy="455288"/>
                <a:chOff x="3657600" y="3308895"/>
                <a:chExt cx="1381038" cy="455288"/>
              </a:xfrm>
            </p:grpSpPr>
            <p:sp>
              <p:nvSpPr>
                <p:cNvPr id="18" name="Овал 17"/>
                <p:cNvSpPr/>
                <p:nvPr/>
              </p:nvSpPr>
              <p:spPr>
                <a:xfrm rot="19082138">
                  <a:off x="4022794" y="3308895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>
                  <a:off x="3657600" y="3404768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" name="Полилиния 16"/>
              <p:cNvSpPr/>
              <p:nvPr/>
            </p:nvSpPr>
            <p:spPr>
              <a:xfrm rot="17835337" flipV="1">
                <a:off x="3886706" y="3760209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Овал 13"/>
            <p:cNvSpPr/>
            <p:nvPr/>
          </p:nvSpPr>
          <p:spPr>
            <a:xfrm rot="4422080">
              <a:off x="4948314" y="3405876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 flipV="1">
            <a:off x="110876" y="5072074"/>
            <a:ext cx="3856132" cy="1656184"/>
          </a:xfrm>
          <a:prstGeom prst="wedgeRoundRectCallout">
            <a:avLst>
              <a:gd name="adj1" fmla="val -19996"/>
              <a:gd name="adj2" fmla="val 96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А ведь туфелька, кажется, будет в пору мне! 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6" name="Управляющая кнопка: в конец 25">
            <a:hlinkClick r:id="rId12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23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1.11111E-6 C -0.00087 0.0007 -0.0033 0.00023 -0.00452 0.00255 C -0.00521 0.00394 -0.00903 0.02639 -0.00972 0.03009 C -0.0092 0.04861 -0.00903 0.06713 -0.00816 0.08542 C -0.0066 0.11158 0.0151 0.13148 0.02378 0.15162 C 0.0276 0.16991 0.04045 0.18704 0.05191 0.19306 C 0.05798 0.19931 0.06319 0.20718 0.06962 0.21227 C 0.07864 0.21945 0.08819 0.2213 0.09791 0.22338 C 0.14444 0.22037 0.12621 0.2206 0.15278 0.2206 " pathEditMode="relative" rAng="0" ptsTypes="ffff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есятиугольник 32">
            <a:hlinkHover r:id="rId2" action="ppaction://hlinksldjump"/>
          </p:cNvPr>
          <p:cNvSpPr/>
          <p:nvPr/>
        </p:nvSpPr>
        <p:spPr>
          <a:xfrm>
            <a:off x="7429520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Десятиугольник 33">
            <a:hlinkHover r:id="rId3" action="ppaction://hlinksldjump"/>
          </p:cNvPr>
          <p:cNvSpPr/>
          <p:nvPr/>
        </p:nvSpPr>
        <p:spPr>
          <a:xfrm>
            <a:off x="6858016" y="785794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Десятиугольник 34">
            <a:hlinkHover r:id="rId4" action="ppaction://hlinksldjump"/>
          </p:cNvPr>
          <p:cNvSpPr/>
          <p:nvPr/>
        </p:nvSpPr>
        <p:spPr>
          <a:xfrm>
            <a:off x="5286380" y="500042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Десятиугольник 35">
            <a:hlinkHover r:id="rId5" action="ppaction://hlinksldjump"/>
          </p:cNvPr>
          <p:cNvSpPr/>
          <p:nvPr/>
        </p:nvSpPr>
        <p:spPr>
          <a:xfrm>
            <a:off x="3500430" y="428604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Десятиугольник 36">
            <a:hlinkHover r:id="rId6" action="ppaction://hlinksldjump"/>
          </p:cNvPr>
          <p:cNvSpPr/>
          <p:nvPr/>
        </p:nvSpPr>
        <p:spPr>
          <a:xfrm>
            <a:off x="1928794" y="857232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Десятиугольник 37">
            <a:hlinkHover r:id="rId7" action="ppaction://hlinksldjump"/>
          </p:cNvPr>
          <p:cNvSpPr/>
          <p:nvPr/>
        </p:nvSpPr>
        <p:spPr>
          <a:xfrm>
            <a:off x="1285852" y="2214554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9" name="Десятиугольник 38">
            <a:hlinkHover r:id="rId8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Десятиугольник 39">
            <a:hlinkHover r:id="rId9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Десятиугольник 40">
            <a:hlinkHover r:id="rId10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Десятиугольник 41">
            <a:hlinkHover r:id="rId11" action="ppaction://hlinksldjump"/>
          </p:cNvPr>
          <p:cNvSpPr/>
          <p:nvPr/>
        </p:nvSpPr>
        <p:spPr>
          <a:xfrm>
            <a:off x="2000232" y="371475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 rot="15318716">
            <a:off x="3277784" y="1973761"/>
            <a:ext cx="2220864" cy="1991932"/>
            <a:chOff x="3541211" y="1735849"/>
            <a:chExt cx="3416713" cy="3064511"/>
          </a:xfrm>
        </p:grpSpPr>
        <p:grpSp>
          <p:nvGrpSpPr>
            <p:cNvPr id="13" name="Группа 27"/>
            <p:cNvGrpSpPr/>
            <p:nvPr/>
          </p:nvGrpSpPr>
          <p:grpSpPr>
            <a:xfrm>
              <a:off x="3541211" y="1735849"/>
              <a:ext cx="3416713" cy="3064511"/>
              <a:chOff x="2522306" y="1964440"/>
              <a:chExt cx="3416713" cy="3064511"/>
            </a:xfrm>
          </p:grpSpPr>
          <p:grpSp>
            <p:nvGrpSpPr>
              <p:cNvPr id="15" name="Группа 10"/>
              <p:cNvGrpSpPr/>
              <p:nvPr/>
            </p:nvGrpSpPr>
            <p:grpSpPr>
              <a:xfrm rot="11751020">
                <a:off x="2522306" y="1964440"/>
                <a:ext cx="3416713" cy="3064511"/>
                <a:chOff x="3186942" y="1342832"/>
                <a:chExt cx="3416713" cy="3064511"/>
              </a:xfrm>
            </p:grpSpPr>
            <p:grpSp>
              <p:nvGrpSpPr>
                <p:cNvPr id="20" name="Группа 19"/>
                <p:cNvGrpSpPr/>
                <p:nvPr/>
              </p:nvGrpSpPr>
              <p:grpSpPr>
                <a:xfrm>
                  <a:off x="3186942" y="1342832"/>
                  <a:ext cx="3416713" cy="2790261"/>
                  <a:chOff x="3186942" y="1342832"/>
                  <a:chExt cx="3416713" cy="2790261"/>
                </a:xfrm>
              </p:grpSpPr>
              <p:sp>
                <p:nvSpPr>
                  <p:cNvPr id="22" name="Полилиния 21"/>
                  <p:cNvSpPr/>
                  <p:nvPr/>
                </p:nvSpPr>
                <p:spPr>
                  <a:xfrm>
                    <a:off x="3321052" y="1342832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Полилиния 22"/>
                  <p:cNvSpPr/>
                  <p:nvPr/>
                </p:nvSpPr>
                <p:spPr>
                  <a:xfrm rot="14365689" flipH="1">
                    <a:off x="4905891" y="2435328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Полилиния 23"/>
                  <p:cNvSpPr/>
                  <p:nvPr/>
                </p:nvSpPr>
                <p:spPr>
                  <a:xfrm>
                    <a:off x="3186942" y="2871789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1" name="Полилиния 20"/>
                <p:cNvSpPr/>
                <p:nvPr/>
              </p:nvSpPr>
              <p:spPr>
                <a:xfrm rot="3323968" flipH="1">
                  <a:off x="3978270" y="330775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Группа 26"/>
              <p:cNvGrpSpPr/>
              <p:nvPr/>
            </p:nvGrpSpPr>
            <p:grpSpPr>
              <a:xfrm>
                <a:off x="3669523" y="3472159"/>
                <a:ext cx="1301466" cy="556191"/>
                <a:chOff x="3669523" y="3472159"/>
                <a:chExt cx="1301466" cy="556191"/>
              </a:xfrm>
            </p:grpSpPr>
            <p:sp>
              <p:nvSpPr>
                <p:cNvPr id="18" name="Овал 17"/>
                <p:cNvSpPr/>
                <p:nvPr/>
              </p:nvSpPr>
              <p:spPr>
                <a:xfrm rot="19082138">
                  <a:off x="3955145" y="3472159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>
                  <a:off x="3669523" y="3668935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" name="Полилиния 16"/>
              <p:cNvSpPr/>
              <p:nvPr/>
            </p:nvSpPr>
            <p:spPr>
              <a:xfrm rot="17835337" flipV="1">
                <a:off x="4018052" y="3948765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Овал 13"/>
            <p:cNvSpPr/>
            <p:nvPr/>
          </p:nvSpPr>
          <p:spPr>
            <a:xfrm rot="2954034">
              <a:off x="4964956" y="3638547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 flipV="1">
            <a:off x="110876" y="5072074"/>
            <a:ext cx="3856132" cy="1656184"/>
          </a:xfrm>
          <a:prstGeom prst="wedgeRoundRectCallout">
            <a:avLst>
              <a:gd name="adj1" fmla="val -19996"/>
              <a:gd name="adj2" fmla="val 96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Не садись на пенек, не ешь пирожок.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6" name="Управляющая кнопка: в конец 25">
            <a:hlinkClick r:id="rId12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50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C 0.01233 -0.01042 0.02569 -0.00648 0.03906 -0.01227 C 0.04618 -0.01551 0.06076 -0.02176 0.06076 -0.0213 C 0.17344 -0.01852 0.14323 -0.0257 0.19844 -0.00949 C 0.21163 0.01134 0.19601 -0.00996 0.21423 0.00301 C 0.22326 0.00926 0.22864 0.0199 0.23802 0.02453 C 0.24184 0.03055 0.24583 0.03657 0.24948 0.04305 C 0.25173 0.04629 0.25521 0.04653 0.25764 0.0493 C 0.25989 0.05162 0.26198 0.05486 0.26371 0.0581 C 0.27118 0.07222 0.27604 0.08981 0.28298 0.10463 C 0.28923 0.14004 0.28073 0.09629 0.28906 0.12615 C 0.29288 0.14028 0.29132 0.16203 0.30104 0.16944 " pathEditMode="relative" rAng="0" ptsTypes="fffffff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0" y="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есятиугольник 32">
            <a:hlinkHover r:id="rId2" action="ppaction://hlinksldjump"/>
          </p:cNvPr>
          <p:cNvSpPr/>
          <p:nvPr/>
        </p:nvSpPr>
        <p:spPr>
          <a:xfrm>
            <a:off x="7429520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Десятиугольник 33">
            <a:hlinkHover r:id="rId3" action="ppaction://hlinksldjump"/>
          </p:cNvPr>
          <p:cNvSpPr/>
          <p:nvPr/>
        </p:nvSpPr>
        <p:spPr>
          <a:xfrm>
            <a:off x="6858016" y="785794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Десятиугольник 34">
            <a:hlinkHover r:id="rId4" action="ppaction://hlinksldjump"/>
          </p:cNvPr>
          <p:cNvSpPr/>
          <p:nvPr/>
        </p:nvSpPr>
        <p:spPr>
          <a:xfrm>
            <a:off x="5286380" y="500042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Десятиугольник 35">
            <a:hlinkHover r:id="rId5" action="ppaction://hlinksldjump"/>
          </p:cNvPr>
          <p:cNvSpPr/>
          <p:nvPr/>
        </p:nvSpPr>
        <p:spPr>
          <a:xfrm>
            <a:off x="3500430" y="428604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Десятиугольник 36">
            <a:hlinkHover r:id="rId6" action="ppaction://hlinksldjump"/>
          </p:cNvPr>
          <p:cNvSpPr/>
          <p:nvPr/>
        </p:nvSpPr>
        <p:spPr>
          <a:xfrm>
            <a:off x="1928794" y="857232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Десятиугольник 37">
            <a:hlinkHover r:id="rId7" action="ppaction://hlinksldjump"/>
          </p:cNvPr>
          <p:cNvSpPr/>
          <p:nvPr/>
        </p:nvSpPr>
        <p:spPr>
          <a:xfrm>
            <a:off x="1285852" y="2214554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9" name="Десятиугольник 38">
            <a:hlinkHover r:id="rId8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Десятиугольник 39">
            <a:hlinkHover r:id="rId9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Десятиугольник 40">
            <a:hlinkHover r:id="rId10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Десятиугольник 41">
            <a:hlinkHover r:id="rId11" action="ppaction://hlinksldjump"/>
          </p:cNvPr>
          <p:cNvSpPr/>
          <p:nvPr/>
        </p:nvSpPr>
        <p:spPr>
          <a:xfrm>
            <a:off x="2000232" y="371475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3214690" y="1785941"/>
            <a:ext cx="2079953" cy="2240347"/>
            <a:chOff x="3714744" y="1571612"/>
            <a:chExt cx="3199926" cy="3446688"/>
          </a:xfrm>
        </p:grpSpPr>
        <p:grpSp>
          <p:nvGrpSpPr>
            <p:cNvPr id="13" name="Группа 27"/>
            <p:cNvGrpSpPr/>
            <p:nvPr/>
          </p:nvGrpSpPr>
          <p:grpSpPr>
            <a:xfrm>
              <a:off x="3714744" y="1571610"/>
              <a:ext cx="3199926" cy="3446688"/>
              <a:chOff x="2695839" y="1800201"/>
              <a:chExt cx="3199926" cy="3446688"/>
            </a:xfrm>
          </p:grpSpPr>
          <p:grpSp>
            <p:nvGrpSpPr>
              <p:cNvPr id="15" name="Группа 10"/>
              <p:cNvGrpSpPr/>
              <p:nvPr/>
            </p:nvGrpSpPr>
            <p:grpSpPr>
              <a:xfrm rot="11751020">
                <a:off x="2695839" y="1800201"/>
                <a:ext cx="3199926" cy="3446688"/>
                <a:chOff x="3225338" y="1143705"/>
                <a:chExt cx="3199926" cy="3446688"/>
              </a:xfrm>
            </p:grpSpPr>
            <p:grpSp>
              <p:nvGrpSpPr>
                <p:cNvPr id="20" name="Группа 19"/>
                <p:cNvGrpSpPr/>
                <p:nvPr/>
              </p:nvGrpSpPr>
              <p:grpSpPr>
                <a:xfrm>
                  <a:off x="3225338" y="1143705"/>
                  <a:ext cx="3199926" cy="3097750"/>
                  <a:chOff x="3225338" y="1143705"/>
                  <a:chExt cx="3199926" cy="3097750"/>
                </a:xfrm>
              </p:grpSpPr>
              <p:sp>
                <p:nvSpPr>
                  <p:cNvPr id="22" name="Полилиния 21"/>
                  <p:cNvSpPr/>
                  <p:nvPr/>
                </p:nvSpPr>
                <p:spPr>
                  <a:xfrm>
                    <a:off x="3474720" y="1143705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Полилиния 22"/>
                  <p:cNvSpPr/>
                  <p:nvPr/>
                </p:nvSpPr>
                <p:spPr>
                  <a:xfrm rot="14365689" flipH="1">
                    <a:off x="4727500" y="2543690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Полилиния 23"/>
                  <p:cNvSpPr/>
                  <p:nvPr/>
                </p:nvSpPr>
                <p:spPr>
                  <a:xfrm>
                    <a:off x="3225338" y="2987971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1" name="Полилиния 20"/>
                <p:cNvSpPr/>
                <p:nvPr/>
              </p:nvSpPr>
              <p:spPr>
                <a:xfrm rot="3323968" flipH="1">
                  <a:off x="3939980" y="349080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Группа 26"/>
              <p:cNvGrpSpPr/>
              <p:nvPr/>
            </p:nvGrpSpPr>
            <p:grpSpPr>
              <a:xfrm>
                <a:off x="3657600" y="3308895"/>
                <a:ext cx="1381038" cy="455288"/>
                <a:chOff x="3657600" y="3308895"/>
                <a:chExt cx="1381038" cy="455288"/>
              </a:xfrm>
            </p:grpSpPr>
            <p:sp>
              <p:nvSpPr>
                <p:cNvPr id="18" name="Овал 17"/>
                <p:cNvSpPr/>
                <p:nvPr/>
              </p:nvSpPr>
              <p:spPr>
                <a:xfrm rot="19082138">
                  <a:off x="4022794" y="3308895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>
                  <a:off x="3657600" y="3404768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" name="Полилиния 16"/>
              <p:cNvSpPr/>
              <p:nvPr/>
            </p:nvSpPr>
            <p:spPr>
              <a:xfrm rot="17835337" flipV="1">
                <a:off x="3886706" y="3760209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Овал 13"/>
            <p:cNvSpPr/>
            <p:nvPr/>
          </p:nvSpPr>
          <p:spPr>
            <a:xfrm rot="4422080">
              <a:off x="4948314" y="3405876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 flipV="1">
            <a:off x="110876" y="5072074"/>
            <a:ext cx="3856132" cy="1656184"/>
          </a:xfrm>
          <a:prstGeom prst="wedgeRoundRectCallout">
            <a:avLst>
              <a:gd name="adj1" fmla="val -19996"/>
              <a:gd name="adj2" fmla="val 96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Съешь моего ржаного пирожка – скажу куда гуси-лебеди полетели.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6" name="Управляющая кнопка: в конец 25">
            <a:hlinkClick r:id="rId12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34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-0.03912 C 0.03316 -0.02014 0.04097 0.00116 0.05503 0.01667 C 0.07725 0.04144 0.05 0.00949 0.07048 0.02894 C 0.07448 0.03264 0.08663 0.05046 0.08854 0.05301 C 0.09201 0.05787 0.10416 0.06273 0.10416 0.06296 C 0.1151 0.07847 0.10121 0.06158 0.12482 0.07477 C 0.14844 0.08796 0.17378 0.09005 0.19982 0.09653 C 0.32673 0.09375 0.28698 0.11065 0.34166 0.07708 C 0.35295 0.06158 0.3691 0.04954 0.38055 0.0338 C 0.38455 0.02176 0.38298 0.02894 0.38298 0.01181 " pathEditMode="relative" rAng="0" ptsTypes="fffff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есятиугольник 32">
            <a:hlinkHover r:id="rId2" action="ppaction://hlinksldjump"/>
          </p:cNvPr>
          <p:cNvSpPr/>
          <p:nvPr/>
        </p:nvSpPr>
        <p:spPr>
          <a:xfrm>
            <a:off x="7429520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Десятиугольник 33">
            <a:hlinkHover r:id="rId3" action="ppaction://hlinksldjump"/>
          </p:cNvPr>
          <p:cNvSpPr/>
          <p:nvPr/>
        </p:nvSpPr>
        <p:spPr>
          <a:xfrm>
            <a:off x="6858016" y="785794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Десятиугольник 34">
            <a:hlinkHover r:id="rId4" action="ppaction://hlinksldjump"/>
          </p:cNvPr>
          <p:cNvSpPr/>
          <p:nvPr/>
        </p:nvSpPr>
        <p:spPr>
          <a:xfrm>
            <a:off x="5286380" y="500042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Десятиугольник 35">
            <a:hlinkHover r:id="rId5" action="ppaction://hlinksldjump"/>
          </p:cNvPr>
          <p:cNvSpPr/>
          <p:nvPr/>
        </p:nvSpPr>
        <p:spPr>
          <a:xfrm>
            <a:off x="3500430" y="428604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Десятиугольник 36">
            <a:hlinkHover r:id="rId6" action="ppaction://hlinksldjump"/>
          </p:cNvPr>
          <p:cNvSpPr/>
          <p:nvPr/>
        </p:nvSpPr>
        <p:spPr>
          <a:xfrm>
            <a:off x="1928794" y="857232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Десятиугольник 37">
            <a:hlinkHover r:id="rId7" action="ppaction://hlinksldjump"/>
          </p:cNvPr>
          <p:cNvSpPr/>
          <p:nvPr/>
        </p:nvSpPr>
        <p:spPr>
          <a:xfrm>
            <a:off x="1285852" y="2214554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9" name="Десятиугольник 38">
            <a:hlinkHover r:id="rId8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Десятиугольник 39">
            <a:hlinkHover r:id="rId9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Десятиугольник 40">
            <a:hlinkHover r:id="rId10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Десятиугольник 41">
            <a:hlinkHover r:id="rId11" action="ppaction://hlinksldjump"/>
          </p:cNvPr>
          <p:cNvSpPr/>
          <p:nvPr/>
        </p:nvSpPr>
        <p:spPr>
          <a:xfrm>
            <a:off x="2000232" y="371475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3214690" y="1785941"/>
            <a:ext cx="2079954" cy="2240347"/>
            <a:chOff x="3714744" y="1571612"/>
            <a:chExt cx="3199926" cy="3446688"/>
          </a:xfrm>
        </p:grpSpPr>
        <p:grpSp>
          <p:nvGrpSpPr>
            <p:cNvPr id="13" name="Группа 27"/>
            <p:cNvGrpSpPr/>
            <p:nvPr/>
          </p:nvGrpSpPr>
          <p:grpSpPr>
            <a:xfrm>
              <a:off x="3714744" y="1571610"/>
              <a:ext cx="3199926" cy="3446688"/>
              <a:chOff x="2695839" y="1800201"/>
              <a:chExt cx="3199926" cy="3446688"/>
            </a:xfrm>
          </p:grpSpPr>
          <p:grpSp>
            <p:nvGrpSpPr>
              <p:cNvPr id="15" name="Группа 10"/>
              <p:cNvGrpSpPr/>
              <p:nvPr/>
            </p:nvGrpSpPr>
            <p:grpSpPr>
              <a:xfrm rot="11751020">
                <a:off x="2695839" y="1800201"/>
                <a:ext cx="3199926" cy="3446688"/>
                <a:chOff x="3225338" y="1143705"/>
                <a:chExt cx="3199926" cy="3446688"/>
              </a:xfrm>
            </p:grpSpPr>
            <p:grpSp>
              <p:nvGrpSpPr>
                <p:cNvPr id="20" name="Группа 19"/>
                <p:cNvGrpSpPr/>
                <p:nvPr/>
              </p:nvGrpSpPr>
              <p:grpSpPr>
                <a:xfrm>
                  <a:off x="3225338" y="1143705"/>
                  <a:ext cx="3199926" cy="3097750"/>
                  <a:chOff x="3225338" y="1143705"/>
                  <a:chExt cx="3199926" cy="3097750"/>
                </a:xfrm>
              </p:grpSpPr>
              <p:sp>
                <p:nvSpPr>
                  <p:cNvPr id="22" name="Полилиния 21"/>
                  <p:cNvSpPr/>
                  <p:nvPr/>
                </p:nvSpPr>
                <p:spPr>
                  <a:xfrm>
                    <a:off x="3474720" y="1143705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Полилиния 22"/>
                  <p:cNvSpPr/>
                  <p:nvPr/>
                </p:nvSpPr>
                <p:spPr>
                  <a:xfrm rot="14365689" flipH="1">
                    <a:off x="4727500" y="2543690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Полилиния 23"/>
                  <p:cNvSpPr/>
                  <p:nvPr/>
                </p:nvSpPr>
                <p:spPr>
                  <a:xfrm>
                    <a:off x="3225338" y="2987971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1" name="Полилиния 20"/>
                <p:cNvSpPr/>
                <p:nvPr/>
              </p:nvSpPr>
              <p:spPr>
                <a:xfrm rot="3323968" flipH="1">
                  <a:off x="3939980" y="349080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Группа 26"/>
              <p:cNvGrpSpPr/>
              <p:nvPr/>
            </p:nvGrpSpPr>
            <p:grpSpPr>
              <a:xfrm>
                <a:off x="3657600" y="3308895"/>
                <a:ext cx="1381038" cy="455288"/>
                <a:chOff x="3657600" y="3308895"/>
                <a:chExt cx="1381038" cy="455288"/>
              </a:xfrm>
            </p:grpSpPr>
            <p:sp>
              <p:nvSpPr>
                <p:cNvPr id="18" name="Овал 17"/>
                <p:cNvSpPr/>
                <p:nvPr/>
              </p:nvSpPr>
              <p:spPr>
                <a:xfrm rot="19082138">
                  <a:off x="4022794" y="3308895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>
                  <a:off x="3657600" y="3404768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" name="Полилиния 16"/>
              <p:cNvSpPr/>
              <p:nvPr/>
            </p:nvSpPr>
            <p:spPr>
              <a:xfrm rot="17835337" flipV="1">
                <a:off x="3886706" y="3760209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Овал 13"/>
            <p:cNvSpPr/>
            <p:nvPr/>
          </p:nvSpPr>
          <p:spPr>
            <a:xfrm rot="4422080">
              <a:off x="4948314" y="3405876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 flipV="1">
            <a:off x="110876" y="5072074"/>
            <a:ext cx="3856132" cy="1656184"/>
          </a:xfrm>
          <a:prstGeom prst="wedgeRoundRectCallout">
            <a:avLst>
              <a:gd name="adj1" fmla="val -19996"/>
              <a:gd name="adj2" fmla="val 96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Емеля, отпусти меня в воду, я тебе пригожусь.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6" name="Управляющая кнопка: в конец 25">
            <a:hlinkClick r:id="rId12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45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417 C 0.00364 0.01435 0.00712 0.0206 0.01857 0.02408 C 0.03489 0.03426 0.05278 0.04005 0.07187 0.04445 C 0.12135 0.04283 0.16441 0.04583 0.21059 0.03195 C 0.21944 0.02593 0.22656 0.01968 0.23698 0.01644 C 0.24201 0.01204 0.24826 0.0088 0.25295 0.00417 C 0.25607 0.00116 0.25816 -0.00301 0.26111 -0.00602 C 0.27691 -0.02106 0.26701 -0.00648 0.27969 -0.02106 C 0.2967 -0.04074 0.30781 -0.06342 0.32257 -0.08403 C 0.33003 -0.11296 0.31944 -0.07731 0.33038 -0.10139 C 0.33281 -0.10741 0.33368 -0.11366 0.33576 -0.11944 C 0.34184 -0.16042 0.33802 -0.13102 0.33802 -0.20717 " pathEditMode="relative" rAng="0" ptsTypes="fffffff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-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есятиугольник 32">
            <a:hlinkHover r:id="rId2" action="ppaction://hlinksldjump"/>
          </p:cNvPr>
          <p:cNvSpPr/>
          <p:nvPr/>
        </p:nvSpPr>
        <p:spPr>
          <a:xfrm>
            <a:off x="7429520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Десятиугольник 33">
            <a:hlinkHover r:id="rId3" action="ppaction://hlinksldjump"/>
          </p:cNvPr>
          <p:cNvSpPr/>
          <p:nvPr/>
        </p:nvSpPr>
        <p:spPr>
          <a:xfrm>
            <a:off x="6858016" y="785794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Десятиугольник 34">
            <a:hlinkHover r:id="rId4" action="ppaction://hlinksldjump"/>
          </p:cNvPr>
          <p:cNvSpPr/>
          <p:nvPr/>
        </p:nvSpPr>
        <p:spPr>
          <a:xfrm>
            <a:off x="5286380" y="500042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Десятиугольник 35">
            <a:hlinkHover r:id="rId5" action="ppaction://hlinksldjump"/>
          </p:cNvPr>
          <p:cNvSpPr/>
          <p:nvPr/>
        </p:nvSpPr>
        <p:spPr>
          <a:xfrm>
            <a:off x="3500430" y="428604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Десятиугольник 36">
            <a:hlinkHover r:id="rId6" action="ppaction://hlinksldjump"/>
          </p:cNvPr>
          <p:cNvSpPr/>
          <p:nvPr/>
        </p:nvSpPr>
        <p:spPr>
          <a:xfrm>
            <a:off x="1928794" y="857232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Десятиугольник 37">
            <a:hlinkHover r:id="rId7" action="ppaction://hlinksldjump"/>
          </p:cNvPr>
          <p:cNvSpPr/>
          <p:nvPr/>
        </p:nvSpPr>
        <p:spPr>
          <a:xfrm>
            <a:off x="1285852" y="2214554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9" name="Десятиугольник 38">
            <a:hlinkHover r:id="rId8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Десятиугольник 39">
            <a:hlinkHover r:id="rId9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Десятиугольник 40">
            <a:hlinkHover r:id="rId10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Десятиугольник 41">
            <a:hlinkHover r:id="rId11" action="ppaction://hlinksldjump"/>
          </p:cNvPr>
          <p:cNvSpPr/>
          <p:nvPr/>
        </p:nvSpPr>
        <p:spPr>
          <a:xfrm>
            <a:off x="2000232" y="371475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3214690" y="1785941"/>
            <a:ext cx="2079953" cy="2240347"/>
            <a:chOff x="3714744" y="1571612"/>
            <a:chExt cx="3199926" cy="3446688"/>
          </a:xfrm>
        </p:grpSpPr>
        <p:grpSp>
          <p:nvGrpSpPr>
            <p:cNvPr id="13" name="Группа 27"/>
            <p:cNvGrpSpPr/>
            <p:nvPr/>
          </p:nvGrpSpPr>
          <p:grpSpPr>
            <a:xfrm>
              <a:off x="3714744" y="1571610"/>
              <a:ext cx="3199926" cy="3446688"/>
              <a:chOff x="2695839" y="1800201"/>
              <a:chExt cx="3199926" cy="3446688"/>
            </a:xfrm>
          </p:grpSpPr>
          <p:grpSp>
            <p:nvGrpSpPr>
              <p:cNvPr id="15" name="Группа 10"/>
              <p:cNvGrpSpPr/>
              <p:nvPr/>
            </p:nvGrpSpPr>
            <p:grpSpPr>
              <a:xfrm rot="11751020">
                <a:off x="2695839" y="1800201"/>
                <a:ext cx="3199926" cy="3446688"/>
                <a:chOff x="3225338" y="1143705"/>
                <a:chExt cx="3199926" cy="3446688"/>
              </a:xfrm>
            </p:grpSpPr>
            <p:grpSp>
              <p:nvGrpSpPr>
                <p:cNvPr id="20" name="Группа 19"/>
                <p:cNvGrpSpPr/>
                <p:nvPr/>
              </p:nvGrpSpPr>
              <p:grpSpPr>
                <a:xfrm>
                  <a:off x="3225338" y="1143705"/>
                  <a:ext cx="3199926" cy="3097750"/>
                  <a:chOff x="3225338" y="1143705"/>
                  <a:chExt cx="3199926" cy="3097750"/>
                </a:xfrm>
              </p:grpSpPr>
              <p:sp>
                <p:nvSpPr>
                  <p:cNvPr id="22" name="Полилиния 21"/>
                  <p:cNvSpPr/>
                  <p:nvPr/>
                </p:nvSpPr>
                <p:spPr>
                  <a:xfrm>
                    <a:off x="3474720" y="1143705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Полилиния 22"/>
                  <p:cNvSpPr/>
                  <p:nvPr/>
                </p:nvSpPr>
                <p:spPr>
                  <a:xfrm rot="14365689" flipH="1">
                    <a:off x="4727500" y="2543690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Полилиния 23"/>
                  <p:cNvSpPr/>
                  <p:nvPr/>
                </p:nvSpPr>
                <p:spPr>
                  <a:xfrm>
                    <a:off x="3225338" y="2987971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1" name="Полилиния 20"/>
                <p:cNvSpPr/>
                <p:nvPr/>
              </p:nvSpPr>
              <p:spPr>
                <a:xfrm rot="3323968" flipH="1">
                  <a:off x="3939980" y="349080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Группа 26"/>
              <p:cNvGrpSpPr/>
              <p:nvPr/>
            </p:nvGrpSpPr>
            <p:grpSpPr>
              <a:xfrm>
                <a:off x="3657600" y="3308895"/>
                <a:ext cx="1381038" cy="455288"/>
                <a:chOff x="3657600" y="3308895"/>
                <a:chExt cx="1381038" cy="455288"/>
              </a:xfrm>
            </p:grpSpPr>
            <p:sp>
              <p:nvSpPr>
                <p:cNvPr id="18" name="Овал 17"/>
                <p:cNvSpPr/>
                <p:nvPr/>
              </p:nvSpPr>
              <p:spPr>
                <a:xfrm rot="19082138">
                  <a:off x="4022794" y="3308895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>
                  <a:off x="3657600" y="3404768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" name="Полилиния 16"/>
              <p:cNvSpPr/>
              <p:nvPr/>
            </p:nvSpPr>
            <p:spPr>
              <a:xfrm rot="17835337" flipV="1">
                <a:off x="3886706" y="3760209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Овал 13"/>
            <p:cNvSpPr/>
            <p:nvPr/>
          </p:nvSpPr>
          <p:spPr>
            <a:xfrm rot="4422080">
              <a:off x="4948314" y="3405876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 flipV="1">
            <a:off x="110876" y="5072074"/>
            <a:ext cx="3856132" cy="1656184"/>
          </a:xfrm>
          <a:prstGeom prst="wedgeRoundRectCallout">
            <a:avLst>
              <a:gd name="adj1" fmla="val -19996"/>
              <a:gd name="adj2" fmla="val 96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Ах, Страшила, как я рада, что исполнила самое заветное твое желание.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6" name="Управляющая кнопка: в конец 25">
            <a:hlinkClick r:id="rId12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33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55 0.00833 C 0.11337 0.00764 0.12153 0.0088 0.12916 0.00602 C 0.13333 0.00463 0.13993 -0.0037 0.13993 -0.00347 C 0.15 -0.02361 0.13646 0.00116 0.14913 -0.01574 C 0.15069 -0.01782 0.15139 -0.02083 0.15278 -0.02315 C 0.15625 -0.02824 0.16371 -0.03773 0.16371 -0.0375 C 0.16771 -0.0544 0.1618 -0.03426 0.17274 -0.05208 C 0.17396 -0.05417 0.17378 -0.05717 0.17448 -0.05949 C 0.17812 -0.07083 0.18333 -0.08426 0.19097 -0.09097 C 0.19375 -0.10208 0.19531 -0.11018 0.2 -0.11991 C 0.20295 -0.15671 0.2125 -0.20092 0.19635 -0.2338 C 0.1934 -0.2463 0.1967 -0.23634 0.18906 -0.24838 C 0.18767 -0.25069 0.18698 -0.25347 0.18541 -0.25555 C 0.1816 -0.26065 0.17934 -0.26065 0.17448 -0.26273 C 0.15937 -0.26944 0.1585 -0.27014 0.14184 -0.27014 " pathEditMode="relative" rAng="0" ptsTypes="ffffffffff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есятиугольник 32">
            <a:hlinkHover r:id="rId2" action="ppaction://hlinksldjump"/>
          </p:cNvPr>
          <p:cNvSpPr/>
          <p:nvPr/>
        </p:nvSpPr>
        <p:spPr>
          <a:xfrm>
            <a:off x="7429520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Десятиугольник 33">
            <a:hlinkHover r:id="rId3" action="ppaction://hlinksldjump"/>
          </p:cNvPr>
          <p:cNvSpPr/>
          <p:nvPr/>
        </p:nvSpPr>
        <p:spPr>
          <a:xfrm>
            <a:off x="6858016" y="785794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Десятиугольник 34">
            <a:hlinkHover r:id="rId4" action="ppaction://hlinksldjump"/>
          </p:cNvPr>
          <p:cNvSpPr/>
          <p:nvPr/>
        </p:nvSpPr>
        <p:spPr>
          <a:xfrm>
            <a:off x="5286380" y="500042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Десятиугольник 35">
            <a:hlinkHover r:id="rId5" action="ppaction://hlinksldjump"/>
          </p:cNvPr>
          <p:cNvSpPr/>
          <p:nvPr/>
        </p:nvSpPr>
        <p:spPr>
          <a:xfrm>
            <a:off x="3500430" y="428604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Десятиугольник 36">
            <a:hlinkHover r:id="rId6" action="ppaction://hlinksldjump"/>
          </p:cNvPr>
          <p:cNvSpPr/>
          <p:nvPr/>
        </p:nvSpPr>
        <p:spPr>
          <a:xfrm>
            <a:off x="1928794" y="857232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Десятиугольник 37">
            <a:hlinkHover r:id="rId7" action="ppaction://hlinksldjump"/>
          </p:cNvPr>
          <p:cNvSpPr/>
          <p:nvPr/>
        </p:nvSpPr>
        <p:spPr>
          <a:xfrm>
            <a:off x="1285852" y="2214554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9" name="Десятиугольник 38">
            <a:hlinkHover r:id="rId8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Десятиугольник 39">
            <a:hlinkHover r:id="rId9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Десятиугольник 40">
            <a:hlinkHover r:id="rId10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Десятиугольник 41">
            <a:hlinkHover r:id="rId11" action="ppaction://hlinksldjump"/>
          </p:cNvPr>
          <p:cNvSpPr/>
          <p:nvPr/>
        </p:nvSpPr>
        <p:spPr>
          <a:xfrm>
            <a:off x="2000232" y="368768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3214690" y="1785941"/>
            <a:ext cx="2079953" cy="2240347"/>
            <a:chOff x="3714744" y="1571612"/>
            <a:chExt cx="3199926" cy="3446688"/>
          </a:xfrm>
        </p:grpSpPr>
        <p:grpSp>
          <p:nvGrpSpPr>
            <p:cNvPr id="13" name="Группа 27"/>
            <p:cNvGrpSpPr/>
            <p:nvPr/>
          </p:nvGrpSpPr>
          <p:grpSpPr>
            <a:xfrm>
              <a:off x="3714744" y="1571610"/>
              <a:ext cx="3199926" cy="3446688"/>
              <a:chOff x="2695839" y="1800201"/>
              <a:chExt cx="3199926" cy="3446688"/>
            </a:xfrm>
          </p:grpSpPr>
          <p:grpSp>
            <p:nvGrpSpPr>
              <p:cNvPr id="15" name="Группа 10"/>
              <p:cNvGrpSpPr/>
              <p:nvPr/>
            </p:nvGrpSpPr>
            <p:grpSpPr>
              <a:xfrm rot="11751020">
                <a:off x="2695839" y="1800201"/>
                <a:ext cx="3199926" cy="3446688"/>
                <a:chOff x="3225338" y="1143705"/>
                <a:chExt cx="3199926" cy="3446688"/>
              </a:xfrm>
            </p:grpSpPr>
            <p:grpSp>
              <p:nvGrpSpPr>
                <p:cNvPr id="20" name="Группа 19"/>
                <p:cNvGrpSpPr/>
                <p:nvPr/>
              </p:nvGrpSpPr>
              <p:grpSpPr>
                <a:xfrm>
                  <a:off x="3225338" y="1143705"/>
                  <a:ext cx="3199926" cy="3097750"/>
                  <a:chOff x="3225338" y="1143705"/>
                  <a:chExt cx="3199926" cy="3097750"/>
                </a:xfrm>
              </p:grpSpPr>
              <p:sp>
                <p:nvSpPr>
                  <p:cNvPr id="22" name="Полилиния 21"/>
                  <p:cNvSpPr/>
                  <p:nvPr/>
                </p:nvSpPr>
                <p:spPr>
                  <a:xfrm>
                    <a:off x="3474720" y="1143705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Полилиния 22"/>
                  <p:cNvSpPr/>
                  <p:nvPr/>
                </p:nvSpPr>
                <p:spPr>
                  <a:xfrm rot="14365689" flipH="1">
                    <a:off x="4727500" y="2543690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Полилиния 23"/>
                  <p:cNvSpPr/>
                  <p:nvPr/>
                </p:nvSpPr>
                <p:spPr>
                  <a:xfrm>
                    <a:off x="3225338" y="2987971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1" name="Полилиния 20"/>
                <p:cNvSpPr/>
                <p:nvPr/>
              </p:nvSpPr>
              <p:spPr>
                <a:xfrm rot="3323968" flipH="1">
                  <a:off x="3939980" y="349080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Группа 26"/>
              <p:cNvGrpSpPr/>
              <p:nvPr/>
            </p:nvGrpSpPr>
            <p:grpSpPr>
              <a:xfrm>
                <a:off x="3657600" y="3308895"/>
                <a:ext cx="1381038" cy="455288"/>
                <a:chOff x="3657600" y="3308895"/>
                <a:chExt cx="1381038" cy="455288"/>
              </a:xfrm>
            </p:grpSpPr>
            <p:sp>
              <p:nvSpPr>
                <p:cNvPr id="18" name="Овал 17"/>
                <p:cNvSpPr/>
                <p:nvPr/>
              </p:nvSpPr>
              <p:spPr>
                <a:xfrm rot="19082138">
                  <a:off x="4022794" y="3308895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>
                  <a:off x="3657600" y="3404768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" name="Полилиния 16"/>
              <p:cNvSpPr/>
              <p:nvPr/>
            </p:nvSpPr>
            <p:spPr>
              <a:xfrm rot="17835337" flipV="1">
                <a:off x="3886706" y="3760209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Овал 13"/>
            <p:cNvSpPr/>
            <p:nvPr/>
          </p:nvSpPr>
          <p:spPr>
            <a:xfrm rot="4422080">
              <a:off x="4948314" y="3405876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 flipV="1">
            <a:off x="110876" y="5072074"/>
            <a:ext cx="3856132" cy="1656184"/>
          </a:xfrm>
          <a:prstGeom prst="wedgeRoundRectCallout">
            <a:avLst>
              <a:gd name="adj1" fmla="val -19996"/>
              <a:gd name="adj2" fmla="val 96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На зеленом пестике цветка сидела девочка.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6" name="Управляющая кнопка: в конец 25">
            <a:hlinkClick r:id="rId12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21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C -0.00209 0.01042 -0.00365 0.00995 -0.0066 0.01389 C -0.00729 0.01435 -0.00781 0.01528 -0.00834 0.01597 C -0.00903 0.0169 -0.01007 0.01852 -0.01007 0.01875 C -0.02587 0.01644 -0.02639 0.02315 -0.03594 0.00463 C -0.04618 -0.01505 -0.06493 -0.07199 -0.0717 -0.09884 C -0.07379 -0.11597 -0.07535 -0.13842 -0.07656 -0.15694 C -0.07709 -0.22569 -0.05972 -0.19398 -0.05972 -0.25949 " pathEditMode="relative" rAng="0" ptsTypes="ffffffff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-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есятиугольник 32">
            <a:hlinkHover r:id="rId2" action="ppaction://hlinksldjump"/>
          </p:cNvPr>
          <p:cNvSpPr/>
          <p:nvPr/>
        </p:nvSpPr>
        <p:spPr>
          <a:xfrm>
            <a:off x="7429520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Десятиугольник 33">
            <a:hlinkHover r:id="rId3" action="ppaction://hlinksldjump"/>
          </p:cNvPr>
          <p:cNvSpPr/>
          <p:nvPr/>
        </p:nvSpPr>
        <p:spPr>
          <a:xfrm>
            <a:off x="6858016" y="785794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Десятиугольник 34">
            <a:hlinkHover r:id="rId4" action="ppaction://hlinksldjump"/>
          </p:cNvPr>
          <p:cNvSpPr/>
          <p:nvPr/>
        </p:nvSpPr>
        <p:spPr>
          <a:xfrm>
            <a:off x="5286380" y="500042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Десятиугольник 35">
            <a:hlinkHover r:id="rId5" action="ppaction://hlinksldjump"/>
          </p:cNvPr>
          <p:cNvSpPr/>
          <p:nvPr/>
        </p:nvSpPr>
        <p:spPr>
          <a:xfrm>
            <a:off x="3500430" y="428604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Десятиугольник 36">
            <a:hlinkHover r:id="rId6" action="ppaction://hlinksldjump"/>
          </p:cNvPr>
          <p:cNvSpPr/>
          <p:nvPr/>
        </p:nvSpPr>
        <p:spPr>
          <a:xfrm>
            <a:off x="1928794" y="857232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Десятиугольник 37">
            <a:hlinkHover r:id="rId7" action="ppaction://hlinksldjump"/>
          </p:cNvPr>
          <p:cNvSpPr/>
          <p:nvPr/>
        </p:nvSpPr>
        <p:spPr>
          <a:xfrm>
            <a:off x="1285852" y="2214554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9" name="Десятиугольник 38">
            <a:hlinkHover r:id="rId8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Десятиугольник 39">
            <a:hlinkHover r:id="rId9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Десятиугольник 40">
            <a:hlinkHover r:id="rId10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Десятиугольник 41">
            <a:hlinkHover r:id="rId11" action="ppaction://hlinksldjump"/>
          </p:cNvPr>
          <p:cNvSpPr/>
          <p:nvPr/>
        </p:nvSpPr>
        <p:spPr>
          <a:xfrm>
            <a:off x="2000232" y="371475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3214692" y="1785942"/>
            <a:ext cx="2079953" cy="2240347"/>
            <a:chOff x="3714744" y="1571612"/>
            <a:chExt cx="3199926" cy="3446688"/>
          </a:xfrm>
        </p:grpSpPr>
        <p:grpSp>
          <p:nvGrpSpPr>
            <p:cNvPr id="13" name="Группа 27"/>
            <p:cNvGrpSpPr/>
            <p:nvPr/>
          </p:nvGrpSpPr>
          <p:grpSpPr>
            <a:xfrm>
              <a:off x="3714744" y="1571610"/>
              <a:ext cx="3199926" cy="3446688"/>
              <a:chOff x="2695839" y="1800201"/>
              <a:chExt cx="3199926" cy="3446688"/>
            </a:xfrm>
          </p:grpSpPr>
          <p:grpSp>
            <p:nvGrpSpPr>
              <p:cNvPr id="15" name="Группа 10"/>
              <p:cNvGrpSpPr/>
              <p:nvPr/>
            </p:nvGrpSpPr>
            <p:grpSpPr>
              <a:xfrm rot="11751020">
                <a:off x="2695839" y="1800201"/>
                <a:ext cx="3199926" cy="3446688"/>
                <a:chOff x="3225338" y="1143705"/>
                <a:chExt cx="3199926" cy="3446688"/>
              </a:xfrm>
            </p:grpSpPr>
            <p:grpSp>
              <p:nvGrpSpPr>
                <p:cNvPr id="20" name="Группа 19"/>
                <p:cNvGrpSpPr/>
                <p:nvPr/>
              </p:nvGrpSpPr>
              <p:grpSpPr>
                <a:xfrm>
                  <a:off x="3225338" y="1143705"/>
                  <a:ext cx="3199926" cy="3097750"/>
                  <a:chOff x="3225338" y="1143705"/>
                  <a:chExt cx="3199926" cy="3097750"/>
                </a:xfrm>
              </p:grpSpPr>
              <p:sp>
                <p:nvSpPr>
                  <p:cNvPr id="22" name="Полилиния 21"/>
                  <p:cNvSpPr/>
                  <p:nvPr/>
                </p:nvSpPr>
                <p:spPr>
                  <a:xfrm>
                    <a:off x="3474720" y="1143705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Полилиния 22"/>
                  <p:cNvSpPr/>
                  <p:nvPr/>
                </p:nvSpPr>
                <p:spPr>
                  <a:xfrm rot="14365689" flipH="1">
                    <a:off x="4727500" y="2543690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Полилиния 23"/>
                  <p:cNvSpPr/>
                  <p:nvPr/>
                </p:nvSpPr>
                <p:spPr>
                  <a:xfrm>
                    <a:off x="3225338" y="2987971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1" name="Полилиния 20"/>
                <p:cNvSpPr/>
                <p:nvPr/>
              </p:nvSpPr>
              <p:spPr>
                <a:xfrm rot="3323968" flipH="1">
                  <a:off x="3939980" y="349080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Группа 26"/>
              <p:cNvGrpSpPr/>
              <p:nvPr/>
            </p:nvGrpSpPr>
            <p:grpSpPr>
              <a:xfrm>
                <a:off x="3657600" y="3308895"/>
                <a:ext cx="1381038" cy="455288"/>
                <a:chOff x="3657600" y="3308895"/>
                <a:chExt cx="1381038" cy="455288"/>
              </a:xfrm>
            </p:grpSpPr>
            <p:sp>
              <p:nvSpPr>
                <p:cNvPr id="18" name="Овал 17"/>
                <p:cNvSpPr/>
                <p:nvPr/>
              </p:nvSpPr>
              <p:spPr>
                <a:xfrm rot="19082138">
                  <a:off x="4022794" y="3308895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>
                  <a:off x="3657600" y="3404768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" name="Полилиния 16"/>
              <p:cNvSpPr/>
              <p:nvPr/>
            </p:nvSpPr>
            <p:spPr>
              <a:xfrm rot="17835337" flipV="1">
                <a:off x="3886706" y="3760209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Овал 13"/>
            <p:cNvSpPr/>
            <p:nvPr/>
          </p:nvSpPr>
          <p:spPr>
            <a:xfrm rot="4422080">
              <a:off x="4948314" y="3405876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 flipV="1">
            <a:off x="110876" y="5072074"/>
            <a:ext cx="3856132" cy="1656184"/>
          </a:xfrm>
          <a:prstGeom prst="wedgeRoundRectCallout">
            <a:avLst>
              <a:gd name="adj1" fmla="val -19996"/>
              <a:gd name="adj2" fmla="val 96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Я от бабушки ушел, я от дедушки ушел.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6" name="Управляющая кнопка: в конец 25">
            <a:hlinkClick r:id="rId12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16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C -0.00608 0.00255 -0.0066 0.00741 -0.01198 0.01111 C -0.02483 0.01875 -0.03525 0.02338 -0.04931 0.02569 C -0.06997 0.03356 -0.05938 0.03032 -0.10608 0.02569 C -0.10851 0.02546 -0.11823 0.01782 -0.1224 0.01667 C -0.12465 0.01458 -0.12639 0.0125 -0.12847 0.01111 C -0.12986 0.00995 -0.13177 0.01042 -0.13316 0.00926 C -0.13472 0.0081 -0.13594 0.00532 -0.13733 0.0037 C -0.13872 0.00208 -0.14045 0.00139 -0.14202 7.40741E-7 C -0.14809 -0.01088 -0.15712 -0.01945 -0.16563 -0.02755 C -0.16945 -0.03958 -0.16441 -0.02616 -0.1717 -0.03634 C -0.17431 -0.03958 -0.175 -0.04468 -0.17778 -0.04745 C -0.17917 -0.04907 -0.18073 -0.05139 -0.18212 -0.05278 C -0.1842 -0.05995 -0.18802 -0.0662 -0.18976 -0.07315 C -0.19236 -0.0831 -0.19219 -0.08889 -0.19861 -0.09653 C -0.19913 -0.10023 -0.19913 -0.10417 -0.2 -0.10764 C -0.2007 -0.10972 -0.20278 -0.11111 -0.20313 -0.11296 C -0.20573 -0.12801 -0.20486 -0.14097 -0.21059 -0.15509 C -0.21111 -0.15903 -0.21111 -0.16366 -0.21198 -0.16759 C -0.21268 -0.17037 -0.21459 -0.17222 -0.21511 -0.175 C -0.21597 -0.18032 -0.2158 -0.18611 -0.2165 -0.19144 C -0.21736 -0.19769 -0.21962 -0.2037 -0.22101 -0.20949 C -0.22222 -0.22292 -0.22518 -0.23588 -0.22518 -0.24931 " pathEditMode="relative" rAng="0" ptsTypes="ffffffffffffffffff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есятиугольник 32">
            <a:hlinkHover r:id="rId2" action="ppaction://hlinksldjump"/>
          </p:cNvPr>
          <p:cNvSpPr/>
          <p:nvPr/>
        </p:nvSpPr>
        <p:spPr>
          <a:xfrm>
            <a:off x="7429520" y="2214554"/>
            <a:ext cx="928694" cy="1071570"/>
          </a:xfrm>
          <a:prstGeom prst="dec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Десятиугольник 33">
            <a:hlinkHover r:id="rId3" action="ppaction://hlinksldjump"/>
          </p:cNvPr>
          <p:cNvSpPr/>
          <p:nvPr/>
        </p:nvSpPr>
        <p:spPr>
          <a:xfrm>
            <a:off x="6858016" y="785794"/>
            <a:ext cx="928694" cy="1071570"/>
          </a:xfrm>
          <a:prstGeom prst="decag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Десятиугольник 34">
            <a:hlinkHover r:id="rId4" action="ppaction://hlinksldjump"/>
          </p:cNvPr>
          <p:cNvSpPr/>
          <p:nvPr/>
        </p:nvSpPr>
        <p:spPr>
          <a:xfrm>
            <a:off x="5286380" y="500042"/>
            <a:ext cx="928694" cy="1071570"/>
          </a:xfrm>
          <a:prstGeom prst="dec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Десятиугольник 35">
            <a:hlinkHover r:id="rId5" action="ppaction://hlinksldjump"/>
          </p:cNvPr>
          <p:cNvSpPr/>
          <p:nvPr/>
        </p:nvSpPr>
        <p:spPr>
          <a:xfrm>
            <a:off x="3500430" y="428604"/>
            <a:ext cx="928694" cy="1071570"/>
          </a:xfrm>
          <a:prstGeom prst="decagon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Десятиугольник 36">
            <a:hlinkHover r:id="rId6" action="ppaction://hlinksldjump"/>
          </p:cNvPr>
          <p:cNvSpPr/>
          <p:nvPr/>
        </p:nvSpPr>
        <p:spPr>
          <a:xfrm>
            <a:off x="1928794" y="857232"/>
            <a:ext cx="928694" cy="1071570"/>
          </a:xfrm>
          <a:prstGeom prst="decagon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Десятиугольник 37">
            <a:hlinkHover r:id="rId7" action="ppaction://hlinksldjump"/>
          </p:cNvPr>
          <p:cNvSpPr/>
          <p:nvPr/>
        </p:nvSpPr>
        <p:spPr>
          <a:xfrm>
            <a:off x="1285852" y="2214554"/>
            <a:ext cx="928694" cy="1071570"/>
          </a:xfrm>
          <a:prstGeom prst="decagon">
            <a:avLst/>
          </a:prstGeom>
          <a:solidFill>
            <a:srgbClr val="FF4B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9" name="Десятиугольник 38">
            <a:hlinkHover r:id="rId8" action="ppaction://hlinksldjump"/>
          </p:cNvPr>
          <p:cNvSpPr/>
          <p:nvPr/>
        </p:nvSpPr>
        <p:spPr>
          <a:xfrm>
            <a:off x="5286380" y="4000504"/>
            <a:ext cx="928694" cy="1071570"/>
          </a:xfrm>
          <a:prstGeom prst="decago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Десятиугольник 39">
            <a:hlinkHover r:id="rId9" action="ppaction://hlinksldjump"/>
          </p:cNvPr>
          <p:cNvSpPr/>
          <p:nvPr/>
        </p:nvSpPr>
        <p:spPr>
          <a:xfrm>
            <a:off x="6858016" y="3500438"/>
            <a:ext cx="928694" cy="1071570"/>
          </a:xfrm>
          <a:prstGeom prst="dec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Десятиугольник 40">
            <a:hlinkHover r:id="rId10" action="ppaction://hlinksldjump"/>
          </p:cNvPr>
          <p:cNvSpPr/>
          <p:nvPr/>
        </p:nvSpPr>
        <p:spPr>
          <a:xfrm>
            <a:off x="3643306" y="4000504"/>
            <a:ext cx="928694" cy="1071570"/>
          </a:xfrm>
          <a:prstGeom prst="dec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Десятиугольник 41">
            <a:hlinkHover r:id="rId11" action="ppaction://hlinksldjump"/>
          </p:cNvPr>
          <p:cNvSpPr/>
          <p:nvPr/>
        </p:nvSpPr>
        <p:spPr>
          <a:xfrm>
            <a:off x="2000232" y="3714752"/>
            <a:ext cx="928694" cy="1071570"/>
          </a:xfrm>
          <a:prstGeom prst="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3214692" y="1785941"/>
            <a:ext cx="2079956" cy="2240347"/>
            <a:chOff x="3714744" y="1571612"/>
            <a:chExt cx="3199926" cy="3446688"/>
          </a:xfrm>
        </p:grpSpPr>
        <p:grpSp>
          <p:nvGrpSpPr>
            <p:cNvPr id="13" name="Группа 27"/>
            <p:cNvGrpSpPr/>
            <p:nvPr/>
          </p:nvGrpSpPr>
          <p:grpSpPr>
            <a:xfrm>
              <a:off x="3714744" y="1571610"/>
              <a:ext cx="3199926" cy="3446688"/>
              <a:chOff x="2695839" y="1800201"/>
              <a:chExt cx="3199926" cy="3446688"/>
            </a:xfrm>
          </p:grpSpPr>
          <p:grpSp>
            <p:nvGrpSpPr>
              <p:cNvPr id="15" name="Группа 10"/>
              <p:cNvGrpSpPr/>
              <p:nvPr/>
            </p:nvGrpSpPr>
            <p:grpSpPr>
              <a:xfrm rot="11751020">
                <a:off x="2695839" y="1800201"/>
                <a:ext cx="3199926" cy="3446688"/>
                <a:chOff x="3225338" y="1143705"/>
                <a:chExt cx="3199926" cy="3446688"/>
              </a:xfrm>
            </p:grpSpPr>
            <p:grpSp>
              <p:nvGrpSpPr>
                <p:cNvPr id="20" name="Группа 19"/>
                <p:cNvGrpSpPr/>
                <p:nvPr/>
              </p:nvGrpSpPr>
              <p:grpSpPr>
                <a:xfrm>
                  <a:off x="3225338" y="1143705"/>
                  <a:ext cx="3199926" cy="3097750"/>
                  <a:chOff x="3225338" y="1143705"/>
                  <a:chExt cx="3199926" cy="3097750"/>
                </a:xfrm>
              </p:grpSpPr>
              <p:sp>
                <p:nvSpPr>
                  <p:cNvPr id="22" name="Полилиния 21"/>
                  <p:cNvSpPr/>
                  <p:nvPr/>
                </p:nvSpPr>
                <p:spPr>
                  <a:xfrm>
                    <a:off x="3474720" y="1143705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Полилиния 22"/>
                  <p:cNvSpPr/>
                  <p:nvPr/>
                </p:nvSpPr>
                <p:spPr>
                  <a:xfrm rot="14365689" flipH="1">
                    <a:off x="4727500" y="2543690"/>
                    <a:ext cx="1297916" cy="2097613"/>
                  </a:xfrm>
                  <a:custGeom>
                    <a:avLst/>
                    <a:gdLst>
                      <a:gd name="connsiteX0" fmla="*/ 914400 w 1297916"/>
                      <a:gd name="connsiteY0" fmla="*/ 1932004 h 2097613"/>
                      <a:gd name="connsiteX1" fmla="*/ 1047404 w 1297916"/>
                      <a:gd name="connsiteY1" fmla="*/ 1832251 h 2097613"/>
                      <a:gd name="connsiteX2" fmla="*/ 1147156 w 1297916"/>
                      <a:gd name="connsiteY2" fmla="*/ 1715873 h 2097613"/>
                      <a:gd name="connsiteX3" fmla="*/ 1197033 w 1297916"/>
                      <a:gd name="connsiteY3" fmla="*/ 1682622 h 2097613"/>
                      <a:gd name="connsiteX4" fmla="*/ 1263535 w 1297916"/>
                      <a:gd name="connsiteY4" fmla="*/ 1532993 h 2097613"/>
                      <a:gd name="connsiteX5" fmla="*/ 1263535 w 1297916"/>
                      <a:gd name="connsiteY5" fmla="*/ 984353 h 2097613"/>
                      <a:gd name="connsiteX6" fmla="*/ 1246909 w 1297916"/>
                      <a:gd name="connsiteY6" fmla="*/ 934477 h 2097613"/>
                      <a:gd name="connsiteX7" fmla="*/ 1197033 w 1297916"/>
                      <a:gd name="connsiteY7" fmla="*/ 818099 h 2097613"/>
                      <a:gd name="connsiteX8" fmla="*/ 1180407 w 1297916"/>
                      <a:gd name="connsiteY8" fmla="*/ 768222 h 2097613"/>
                      <a:gd name="connsiteX9" fmla="*/ 1080655 w 1297916"/>
                      <a:gd name="connsiteY9" fmla="*/ 668470 h 2097613"/>
                      <a:gd name="connsiteX10" fmla="*/ 997527 w 1297916"/>
                      <a:gd name="connsiteY10" fmla="*/ 568717 h 2097613"/>
                      <a:gd name="connsiteX11" fmla="*/ 881149 w 1297916"/>
                      <a:gd name="connsiteY11" fmla="*/ 419088 h 2097613"/>
                      <a:gd name="connsiteX12" fmla="*/ 814647 w 1297916"/>
                      <a:gd name="connsiteY12" fmla="*/ 319335 h 2097613"/>
                      <a:gd name="connsiteX13" fmla="*/ 781396 w 1297916"/>
                      <a:gd name="connsiteY13" fmla="*/ 269459 h 2097613"/>
                      <a:gd name="connsiteX14" fmla="*/ 698269 w 1297916"/>
                      <a:gd name="connsiteY14" fmla="*/ 119830 h 2097613"/>
                      <a:gd name="connsiteX15" fmla="*/ 665018 w 1297916"/>
                      <a:gd name="connsiteY15" fmla="*/ 69953 h 2097613"/>
                      <a:gd name="connsiteX16" fmla="*/ 648393 w 1297916"/>
                      <a:gd name="connsiteY16" fmla="*/ 20077 h 2097613"/>
                      <a:gd name="connsiteX17" fmla="*/ 565265 w 1297916"/>
                      <a:gd name="connsiteY17" fmla="*/ 86579 h 2097613"/>
                      <a:gd name="connsiteX18" fmla="*/ 548640 w 1297916"/>
                      <a:gd name="connsiteY18" fmla="*/ 186331 h 2097613"/>
                      <a:gd name="connsiteX19" fmla="*/ 532015 w 1297916"/>
                      <a:gd name="connsiteY19" fmla="*/ 319335 h 2097613"/>
                      <a:gd name="connsiteX20" fmla="*/ 482138 w 1297916"/>
                      <a:gd name="connsiteY20" fmla="*/ 452339 h 2097613"/>
                      <a:gd name="connsiteX21" fmla="*/ 432262 w 1297916"/>
                      <a:gd name="connsiteY21" fmla="*/ 468964 h 2097613"/>
                      <a:gd name="connsiteX22" fmla="*/ 282633 w 1297916"/>
                      <a:gd name="connsiteY22" fmla="*/ 585342 h 2097613"/>
                      <a:gd name="connsiteX23" fmla="*/ 266007 w 1297916"/>
                      <a:gd name="connsiteY23" fmla="*/ 635219 h 2097613"/>
                      <a:gd name="connsiteX24" fmla="*/ 232756 w 1297916"/>
                      <a:gd name="connsiteY24" fmla="*/ 685095 h 2097613"/>
                      <a:gd name="connsiteX25" fmla="*/ 216131 w 1297916"/>
                      <a:gd name="connsiteY25" fmla="*/ 751597 h 2097613"/>
                      <a:gd name="connsiteX26" fmla="*/ 199505 w 1297916"/>
                      <a:gd name="connsiteY26" fmla="*/ 1200484 h 2097613"/>
                      <a:gd name="connsiteX27" fmla="*/ 166255 w 1297916"/>
                      <a:gd name="connsiteY27" fmla="*/ 1250360 h 2097613"/>
                      <a:gd name="connsiteX28" fmla="*/ 116378 w 1297916"/>
                      <a:gd name="connsiteY28" fmla="*/ 1266986 h 2097613"/>
                      <a:gd name="connsiteX29" fmla="*/ 66502 w 1297916"/>
                      <a:gd name="connsiteY29" fmla="*/ 1300237 h 2097613"/>
                      <a:gd name="connsiteX30" fmla="*/ 33251 w 1297916"/>
                      <a:gd name="connsiteY30" fmla="*/ 1350113 h 2097613"/>
                      <a:gd name="connsiteX31" fmla="*/ 0 w 1297916"/>
                      <a:gd name="connsiteY31" fmla="*/ 1449866 h 2097613"/>
                      <a:gd name="connsiteX32" fmla="*/ 33251 w 1297916"/>
                      <a:gd name="connsiteY32" fmla="*/ 1682622 h 2097613"/>
                      <a:gd name="connsiteX33" fmla="*/ 66502 w 1297916"/>
                      <a:gd name="connsiteY33" fmla="*/ 1732499 h 2097613"/>
                      <a:gd name="connsiteX34" fmla="*/ 83127 w 1297916"/>
                      <a:gd name="connsiteY34" fmla="*/ 1782375 h 2097613"/>
                      <a:gd name="connsiteX35" fmla="*/ 83127 w 1297916"/>
                      <a:gd name="connsiteY35" fmla="*/ 2065008 h 2097613"/>
                      <a:gd name="connsiteX36" fmla="*/ 199505 w 1297916"/>
                      <a:gd name="connsiteY36" fmla="*/ 2081633 h 2097613"/>
                      <a:gd name="connsiteX37" fmla="*/ 332509 w 1297916"/>
                      <a:gd name="connsiteY37" fmla="*/ 2065008 h 2097613"/>
                      <a:gd name="connsiteX38" fmla="*/ 448887 w 1297916"/>
                      <a:gd name="connsiteY38" fmla="*/ 2031757 h 2097613"/>
                      <a:gd name="connsiteX39" fmla="*/ 515389 w 1297916"/>
                      <a:gd name="connsiteY39" fmla="*/ 2015131 h 2097613"/>
                      <a:gd name="connsiteX40" fmla="*/ 565265 w 1297916"/>
                      <a:gd name="connsiteY40" fmla="*/ 1981880 h 2097613"/>
                      <a:gd name="connsiteX41" fmla="*/ 798022 w 1297916"/>
                      <a:gd name="connsiteY41" fmla="*/ 1948630 h 2097613"/>
                      <a:gd name="connsiteX42" fmla="*/ 897775 w 1297916"/>
                      <a:gd name="connsiteY42" fmla="*/ 1898753 h 2097613"/>
                      <a:gd name="connsiteX43" fmla="*/ 914400 w 1297916"/>
                      <a:gd name="connsiteY43" fmla="*/ 1932004 h 209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297916" h="2097613">
                        <a:moveTo>
                          <a:pt x="914400" y="1932004"/>
                        </a:moveTo>
                        <a:cubicBezTo>
                          <a:pt x="939338" y="1920920"/>
                          <a:pt x="861485" y="1976854"/>
                          <a:pt x="1047404" y="1832251"/>
                        </a:cubicBezTo>
                        <a:cubicBezTo>
                          <a:pt x="1226169" y="1693212"/>
                          <a:pt x="1033966" y="1829063"/>
                          <a:pt x="1147156" y="1715873"/>
                        </a:cubicBezTo>
                        <a:cubicBezTo>
                          <a:pt x="1161285" y="1701744"/>
                          <a:pt x="1180407" y="1693706"/>
                          <a:pt x="1197033" y="1682622"/>
                        </a:cubicBezTo>
                        <a:cubicBezTo>
                          <a:pt x="1236603" y="1563914"/>
                          <a:pt x="1210842" y="1612033"/>
                          <a:pt x="1263535" y="1532993"/>
                        </a:cubicBezTo>
                        <a:cubicBezTo>
                          <a:pt x="1297916" y="1292321"/>
                          <a:pt x="1291365" y="1387881"/>
                          <a:pt x="1263535" y="984353"/>
                        </a:cubicBezTo>
                        <a:cubicBezTo>
                          <a:pt x="1262329" y="966870"/>
                          <a:pt x="1251723" y="951327"/>
                          <a:pt x="1246909" y="934477"/>
                        </a:cubicBezTo>
                        <a:cubicBezTo>
                          <a:pt x="1200773" y="773002"/>
                          <a:pt x="1264527" y="953086"/>
                          <a:pt x="1197033" y="818099"/>
                        </a:cubicBezTo>
                        <a:cubicBezTo>
                          <a:pt x="1189196" y="802424"/>
                          <a:pt x="1191166" y="782055"/>
                          <a:pt x="1180407" y="768222"/>
                        </a:cubicBezTo>
                        <a:cubicBezTo>
                          <a:pt x="1151537" y="731104"/>
                          <a:pt x="1113906" y="701721"/>
                          <a:pt x="1080655" y="668470"/>
                        </a:cubicBezTo>
                        <a:cubicBezTo>
                          <a:pt x="934947" y="522762"/>
                          <a:pt x="1113253" y="707589"/>
                          <a:pt x="997527" y="568717"/>
                        </a:cubicBezTo>
                        <a:cubicBezTo>
                          <a:pt x="867307" y="412453"/>
                          <a:pt x="1049222" y="671197"/>
                          <a:pt x="881149" y="419088"/>
                        </a:cubicBezTo>
                        <a:lnTo>
                          <a:pt x="814647" y="319335"/>
                        </a:lnTo>
                        <a:lnTo>
                          <a:pt x="781396" y="269459"/>
                        </a:lnTo>
                        <a:cubicBezTo>
                          <a:pt x="752134" y="181669"/>
                          <a:pt x="774493" y="234165"/>
                          <a:pt x="698269" y="119830"/>
                        </a:cubicBezTo>
                        <a:lnTo>
                          <a:pt x="665018" y="69953"/>
                        </a:lnTo>
                        <a:cubicBezTo>
                          <a:pt x="659476" y="53328"/>
                          <a:pt x="664067" y="27914"/>
                          <a:pt x="648393" y="20077"/>
                        </a:cubicBezTo>
                        <a:cubicBezTo>
                          <a:pt x="608240" y="0"/>
                          <a:pt x="575537" y="71171"/>
                          <a:pt x="565265" y="86579"/>
                        </a:cubicBezTo>
                        <a:cubicBezTo>
                          <a:pt x="559723" y="119830"/>
                          <a:pt x="553407" y="152960"/>
                          <a:pt x="548640" y="186331"/>
                        </a:cubicBezTo>
                        <a:cubicBezTo>
                          <a:pt x="542322" y="230562"/>
                          <a:pt x="538809" y="275175"/>
                          <a:pt x="532015" y="319335"/>
                        </a:cubicBezTo>
                        <a:cubicBezTo>
                          <a:pt x="525375" y="362498"/>
                          <a:pt x="521232" y="421064"/>
                          <a:pt x="482138" y="452339"/>
                        </a:cubicBezTo>
                        <a:cubicBezTo>
                          <a:pt x="468454" y="463287"/>
                          <a:pt x="448887" y="463422"/>
                          <a:pt x="432262" y="468964"/>
                        </a:cubicBezTo>
                        <a:cubicBezTo>
                          <a:pt x="312946" y="548508"/>
                          <a:pt x="360767" y="507208"/>
                          <a:pt x="282633" y="585342"/>
                        </a:cubicBezTo>
                        <a:cubicBezTo>
                          <a:pt x="277091" y="601968"/>
                          <a:pt x="273844" y="619544"/>
                          <a:pt x="266007" y="635219"/>
                        </a:cubicBezTo>
                        <a:cubicBezTo>
                          <a:pt x="257071" y="653091"/>
                          <a:pt x="240627" y="666729"/>
                          <a:pt x="232756" y="685095"/>
                        </a:cubicBezTo>
                        <a:cubicBezTo>
                          <a:pt x="223755" y="706097"/>
                          <a:pt x="221673" y="729430"/>
                          <a:pt x="216131" y="751597"/>
                        </a:cubicBezTo>
                        <a:cubicBezTo>
                          <a:pt x="210589" y="901226"/>
                          <a:pt x="214404" y="1051495"/>
                          <a:pt x="199505" y="1200484"/>
                        </a:cubicBezTo>
                        <a:cubicBezTo>
                          <a:pt x="197517" y="1220366"/>
                          <a:pt x="181858" y="1237878"/>
                          <a:pt x="166255" y="1250360"/>
                        </a:cubicBezTo>
                        <a:cubicBezTo>
                          <a:pt x="152570" y="1261308"/>
                          <a:pt x="132053" y="1259149"/>
                          <a:pt x="116378" y="1266986"/>
                        </a:cubicBezTo>
                        <a:cubicBezTo>
                          <a:pt x="98506" y="1275922"/>
                          <a:pt x="83127" y="1289153"/>
                          <a:pt x="66502" y="1300237"/>
                        </a:cubicBezTo>
                        <a:cubicBezTo>
                          <a:pt x="55418" y="1316862"/>
                          <a:pt x="41366" y="1331854"/>
                          <a:pt x="33251" y="1350113"/>
                        </a:cubicBezTo>
                        <a:cubicBezTo>
                          <a:pt x="19016" y="1382142"/>
                          <a:pt x="0" y="1449866"/>
                          <a:pt x="0" y="1449866"/>
                        </a:cubicBezTo>
                        <a:cubicBezTo>
                          <a:pt x="4248" y="1496600"/>
                          <a:pt x="1265" y="1618651"/>
                          <a:pt x="33251" y="1682622"/>
                        </a:cubicBezTo>
                        <a:cubicBezTo>
                          <a:pt x="42187" y="1700494"/>
                          <a:pt x="55418" y="1715873"/>
                          <a:pt x="66502" y="1732499"/>
                        </a:cubicBezTo>
                        <a:cubicBezTo>
                          <a:pt x="72044" y="1749124"/>
                          <a:pt x="83127" y="1764850"/>
                          <a:pt x="83127" y="1782375"/>
                        </a:cubicBezTo>
                        <a:cubicBezTo>
                          <a:pt x="83127" y="1879591"/>
                          <a:pt x="14989" y="1962801"/>
                          <a:pt x="83127" y="2065008"/>
                        </a:cubicBezTo>
                        <a:cubicBezTo>
                          <a:pt x="104864" y="2097613"/>
                          <a:pt x="160712" y="2076091"/>
                          <a:pt x="199505" y="2081633"/>
                        </a:cubicBezTo>
                        <a:cubicBezTo>
                          <a:pt x="243840" y="2076091"/>
                          <a:pt x="288437" y="2072353"/>
                          <a:pt x="332509" y="2065008"/>
                        </a:cubicBezTo>
                        <a:cubicBezTo>
                          <a:pt x="394867" y="2054615"/>
                          <a:pt x="393552" y="2047567"/>
                          <a:pt x="448887" y="2031757"/>
                        </a:cubicBezTo>
                        <a:cubicBezTo>
                          <a:pt x="470857" y="2025480"/>
                          <a:pt x="493222" y="2020673"/>
                          <a:pt x="515389" y="2015131"/>
                        </a:cubicBezTo>
                        <a:cubicBezTo>
                          <a:pt x="532014" y="2004047"/>
                          <a:pt x="547393" y="1990816"/>
                          <a:pt x="565265" y="1981880"/>
                        </a:cubicBezTo>
                        <a:cubicBezTo>
                          <a:pt x="629231" y="1949897"/>
                          <a:pt x="751307" y="1952877"/>
                          <a:pt x="798022" y="1948630"/>
                        </a:cubicBezTo>
                        <a:cubicBezTo>
                          <a:pt x="836319" y="1923098"/>
                          <a:pt x="851887" y="1906401"/>
                          <a:pt x="897775" y="1898753"/>
                        </a:cubicBezTo>
                        <a:cubicBezTo>
                          <a:pt x="914174" y="1896020"/>
                          <a:pt x="889462" y="1943088"/>
                          <a:pt x="914400" y="1932004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scene3d>
                    <a:camera prst="orthographicFront">
                      <a:rot lat="0" lon="0" rev="107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Полилиния 23"/>
                  <p:cNvSpPr/>
                  <p:nvPr/>
                </p:nvSpPr>
                <p:spPr>
                  <a:xfrm>
                    <a:off x="3225338" y="2987971"/>
                    <a:ext cx="1197033" cy="1002138"/>
                  </a:xfrm>
                  <a:custGeom>
                    <a:avLst/>
                    <a:gdLst>
                      <a:gd name="connsiteX0" fmla="*/ 1097280 w 1197033"/>
                      <a:gd name="connsiteY0" fmla="*/ 71113 h 1002138"/>
                      <a:gd name="connsiteX1" fmla="*/ 648393 w 1197033"/>
                      <a:gd name="connsiteY1" fmla="*/ 104364 h 1002138"/>
                      <a:gd name="connsiteX2" fmla="*/ 598517 w 1197033"/>
                      <a:gd name="connsiteY2" fmla="*/ 120989 h 1002138"/>
                      <a:gd name="connsiteX3" fmla="*/ 548640 w 1197033"/>
                      <a:gd name="connsiteY3" fmla="*/ 154240 h 1002138"/>
                      <a:gd name="connsiteX4" fmla="*/ 448887 w 1197033"/>
                      <a:gd name="connsiteY4" fmla="*/ 187491 h 1002138"/>
                      <a:gd name="connsiteX5" fmla="*/ 349135 w 1197033"/>
                      <a:gd name="connsiteY5" fmla="*/ 253993 h 1002138"/>
                      <a:gd name="connsiteX6" fmla="*/ 232757 w 1197033"/>
                      <a:gd name="connsiteY6" fmla="*/ 403622 h 1002138"/>
                      <a:gd name="connsiteX7" fmla="*/ 216131 w 1197033"/>
                      <a:gd name="connsiteY7" fmla="*/ 453498 h 1002138"/>
                      <a:gd name="connsiteX8" fmla="*/ 182880 w 1197033"/>
                      <a:gd name="connsiteY8" fmla="*/ 503374 h 1002138"/>
                      <a:gd name="connsiteX9" fmla="*/ 149629 w 1197033"/>
                      <a:gd name="connsiteY9" fmla="*/ 603127 h 1002138"/>
                      <a:gd name="connsiteX10" fmla="*/ 166255 w 1197033"/>
                      <a:gd name="connsiteY10" fmla="*/ 769382 h 1002138"/>
                      <a:gd name="connsiteX11" fmla="*/ 116378 w 1197033"/>
                      <a:gd name="connsiteY11" fmla="*/ 786007 h 1002138"/>
                      <a:gd name="connsiteX12" fmla="*/ 0 w 1197033"/>
                      <a:gd name="connsiteY12" fmla="*/ 919011 h 1002138"/>
                      <a:gd name="connsiteX13" fmla="*/ 249382 w 1197033"/>
                      <a:gd name="connsiteY13" fmla="*/ 935636 h 1002138"/>
                      <a:gd name="connsiteX14" fmla="*/ 349135 w 1197033"/>
                      <a:gd name="connsiteY14" fmla="*/ 985513 h 1002138"/>
                      <a:gd name="connsiteX15" fmla="*/ 399011 w 1197033"/>
                      <a:gd name="connsiteY15" fmla="*/ 1002138 h 1002138"/>
                      <a:gd name="connsiteX16" fmla="*/ 615142 w 1197033"/>
                      <a:gd name="connsiteY16" fmla="*/ 968887 h 1002138"/>
                      <a:gd name="connsiteX17" fmla="*/ 665018 w 1197033"/>
                      <a:gd name="connsiteY17" fmla="*/ 935636 h 1002138"/>
                      <a:gd name="connsiteX18" fmla="*/ 798022 w 1197033"/>
                      <a:gd name="connsiteY18" fmla="*/ 819258 h 1002138"/>
                      <a:gd name="connsiteX19" fmla="*/ 847898 w 1197033"/>
                      <a:gd name="connsiteY19" fmla="*/ 786007 h 1002138"/>
                      <a:gd name="connsiteX20" fmla="*/ 897775 w 1197033"/>
                      <a:gd name="connsiteY20" fmla="*/ 752756 h 1002138"/>
                      <a:gd name="connsiteX21" fmla="*/ 931026 w 1197033"/>
                      <a:gd name="connsiteY21" fmla="*/ 702880 h 1002138"/>
                      <a:gd name="connsiteX22" fmla="*/ 1030778 w 1197033"/>
                      <a:gd name="connsiteY22" fmla="*/ 619753 h 1002138"/>
                      <a:gd name="connsiteX23" fmla="*/ 1064029 w 1197033"/>
                      <a:gd name="connsiteY23" fmla="*/ 503374 h 1002138"/>
                      <a:gd name="connsiteX24" fmla="*/ 1097280 w 1197033"/>
                      <a:gd name="connsiteY24" fmla="*/ 453498 h 1002138"/>
                      <a:gd name="connsiteX25" fmla="*/ 1130531 w 1197033"/>
                      <a:gd name="connsiteY25" fmla="*/ 353745 h 1002138"/>
                      <a:gd name="connsiteX26" fmla="*/ 1147157 w 1197033"/>
                      <a:gd name="connsiteY26" fmla="*/ 54487 h 1002138"/>
                      <a:gd name="connsiteX27" fmla="*/ 1197033 w 1197033"/>
                      <a:gd name="connsiteY27" fmla="*/ 4611 h 1002138"/>
                      <a:gd name="connsiteX28" fmla="*/ 1197033 w 1197033"/>
                      <a:gd name="connsiteY28" fmla="*/ 4611 h 1002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197033" h="1002138">
                        <a:moveTo>
                          <a:pt x="1097280" y="71113"/>
                        </a:moveTo>
                        <a:cubicBezTo>
                          <a:pt x="914262" y="132118"/>
                          <a:pt x="1116978" y="69654"/>
                          <a:pt x="648393" y="104364"/>
                        </a:cubicBezTo>
                        <a:cubicBezTo>
                          <a:pt x="630916" y="105659"/>
                          <a:pt x="615142" y="115447"/>
                          <a:pt x="598517" y="120989"/>
                        </a:cubicBezTo>
                        <a:cubicBezTo>
                          <a:pt x="581891" y="132073"/>
                          <a:pt x="566899" y="146125"/>
                          <a:pt x="548640" y="154240"/>
                        </a:cubicBezTo>
                        <a:cubicBezTo>
                          <a:pt x="516611" y="168475"/>
                          <a:pt x="478050" y="168049"/>
                          <a:pt x="448887" y="187491"/>
                        </a:cubicBezTo>
                        <a:lnTo>
                          <a:pt x="349135" y="253993"/>
                        </a:lnTo>
                        <a:cubicBezTo>
                          <a:pt x="269591" y="373308"/>
                          <a:pt x="310890" y="325487"/>
                          <a:pt x="232757" y="403622"/>
                        </a:cubicBezTo>
                        <a:cubicBezTo>
                          <a:pt x="227215" y="420247"/>
                          <a:pt x="223968" y="437823"/>
                          <a:pt x="216131" y="453498"/>
                        </a:cubicBezTo>
                        <a:cubicBezTo>
                          <a:pt x="207195" y="471370"/>
                          <a:pt x="190995" y="485115"/>
                          <a:pt x="182880" y="503374"/>
                        </a:cubicBezTo>
                        <a:cubicBezTo>
                          <a:pt x="168645" y="535403"/>
                          <a:pt x="149629" y="603127"/>
                          <a:pt x="149629" y="603127"/>
                        </a:cubicBezTo>
                        <a:cubicBezTo>
                          <a:pt x="190447" y="664355"/>
                          <a:pt x="213494" y="674906"/>
                          <a:pt x="166255" y="769382"/>
                        </a:cubicBezTo>
                        <a:cubicBezTo>
                          <a:pt x="158418" y="785057"/>
                          <a:pt x="133004" y="780465"/>
                          <a:pt x="116378" y="786007"/>
                        </a:cubicBezTo>
                        <a:cubicBezTo>
                          <a:pt x="38793" y="902386"/>
                          <a:pt x="83128" y="863593"/>
                          <a:pt x="0" y="919011"/>
                        </a:cubicBezTo>
                        <a:cubicBezTo>
                          <a:pt x="83127" y="924553"/>
                          <a:pt x="166580" y="926436"/>
                          <a:pt x="249382" y="935636"/>
                        </a:cubicBezTo>
                        <a:cubicBezTo>
                          <a:pt x="303107" y="941605"/>
                          <a:pt x="301901" y="961896"/>
                          <a:pt x="349135" y="985513"/>
                        </a:cubicBezTo>
                        <a:cubicBezTo>
                          <a:pt x="364810" y="993350"/>
                          <a:pt x="382386" y="996596"/>
                          <a:pt x="399011" y="1002138"/>
                        </a:cubicBezTo>
                        <a:cubicBezTo>
                          <a:pt x="429055" y="998800"/>
                          <a:pt x="564745" y="990486"/>
                          <a:pt x="615142" y="968887"/>
                        </a:cubicBezTo>
                        <a:cubicBezTo>
                          <a:pt x="633508" y="961016"/>
                          <a:pt x="648393" y="946720"/>
                          <a:pt x="665018" y="935636"/>
                        </a:cubicBezTo>
                        <a:cubicBezTo>
                          <a:pt x="720437" y="852509"/>
                          <a:pt x="681643" y="896844"/>
                          <a:pt x="798022" y="819258"/>
                        </a:cubicBezTo>
                        <a:lnTo>
                          <a:pt x="847898" y="786007"/>
                        </a:lnTo>
                        <a:lnTo>
                          <a:pt x="897775" y="752756"/>
                        </a:lnTo>
                        <a:cubicBezTo>
                          <a:pt x="908859" y="736131"/>
                          <a:pt x="918234" y="718230"/>
                          <a:pt x="931026" y="702880"/>
                        </a:cubicBezTo>
                        <a:cubicBezTo>
                          <a:pt x="971029" y="654876"/>
                          <a:pt x="981737" y="652448"/>
                          <a:pt x="1030778" y="619753"/>
                        </a:cubicBezTo>
                        <a:cubicBezTo>
                          <a:pt x="1036103" y="598452"/>
                          <a:pt x="1052106" y="527221"/>
                          <a:pt x="1064029" y="503374"/>
                        </a:cubicBezTo>
                        <a:cubicBezTo>
                          <a:pt x="1072965" y="485502"/>
                          <a:pt x="1089165" y="471757"/>
                          <a:pt x="1097280" y="453498"/>
                        </a:cubicBezTo>
                        <a:cubicBezTo>
                          <a:pt x="1111515" y="421469"/>
                          <a:pt x="1130531" y="353745"/>
                          <a:pt x="1130531" y="353745"/>
                        </a:cubicBezTo>
                        <a:cubicBezTo>
                          <a:pt x="1136073" y="253992"/>
                          <a:pt x="1133028" y="153389"/>
                          <a:pt x="1147157" y="54487"/>
                        </a:cubicBezTo>
                        <a:cubicBezTo>
                          <a:pt x="1154941" y="0"/>
                          <a:pt x="1168342" y="4611"/>
                          <a:pt x="1197033" y="4611"/>
                        </a:cubicBezTo>
                        <a:lnTo>
                          <a:pt x="1197033" y="4611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3399FF"/>
                      </a:gs>
                      <a:gs pos="16000">
                        <a:srgbClr val="00CCCC"/>
                      </a:gs>
                      <a:gs pos="47000">
                        <a:srgbClr val="9999FF"/>
                      </a:gs>
                      <a:gs pos="60001">
                        <a:srgbClr val="2E6792"/>
                      </a:gs>
                      <a:gs pos="71001">
                        <a:srgbClr val="3333CC"/>
                      </a:gs>
                      <a:gs pos="81000">
                        <a:srgbClr val="1170FF"/>
                      </a:gs>
                      <a:gs pos="100000">
                        <a:srgbClr val="006699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1" name="Полилиния 20"/>
                <p:cNvSpPr/>
                <p:nvPr/>
              </p:nvSpPr>
              <p:spPr>
                <a:xfrm rot="3323968" flipH="1">
                  <a:off x="3939980" y="3490808"/>
                  <a:ext cx="1197033" cy="1002138"/>
                </a:xfrm>
                <a:custGeom>
                  <a:avLst/>
                  <a:gdLst>
                    <a:gd name="connsiteX0" fmla="*/ 1097280 w 1197033"/>
                    <a:gd name="connsiteY0" fmla="*/ 71113 h 1002138"/>
                    <a:gd name="connsiteX1" fmla="*/ 648393 w 1197033"/>
                    <a:gd name="connsiteY1" fmla="*/ 104364 h 1002138"/>
                    <a:gd name="connsiteX2" fmla="*/ 598517 w 1197033"/>
                    <a:gd name="connsiteY2" fmla="*/ 120989 h 1002138"/>
                    <a:gd name="connsiteX3" fmla="*/ 548640 w 1197033"/>
                    <a:gd name="connsiteY3" fmla="*/ 154240 h 1002138"/>
                    <a:gd name="connsiteX4" fmla="*/ 448887 w 1197033"/>
                    <a:gd name="connsiteY4" fmla="*/ 187491 h 1002138"/>
                    <a:gd name="connsiteX5" fmla="*/ 349135 w 1197033"/>
                    <a:gd name="connsiteY5" fmla="*/ 253993 h 1002138"/>
                    <a:gd name="connsiteX6" fmla="*/ 232757 w 1197033"/>
                    <a:gd name="connsiteY6" fmla="*/ 403622 h 1002138"/>
                    <a:gd name="connsiteX7" fmla="*/ 216131 w 1197033"/>
                    <a:gd name="connsiteY7" fmla="*/ 453498 h 1002138"/>
                    <a:gd name="connsiteX8" fmla="*/ 182880 w 1197033"/>
                    <a:gd name="connsiteY8" fmla="*/ 503374 h 1002138"/>
                    <a:gd name="connsiteX9" fmla="*/ 149629 w 1197033"/>
                    <a:gd name="connsiteY9" fmla="*/ 603127 h 1002138"/>
                    <a:gd name="connsiteX10" fmla="*/ 166255 w 1197033"/>
                    <a:gd name="connsiteY10" fmla="*/ 769382 h 1002138"/>
                    <a:gd name="connsiteX11" fmla="*/ 116378 w 1197033"/>
                    <a:gd name="connsiteY11" fmla="*/ 786007 h 1002138"/>
                    <a:gd name="connsiteX12" fmla="*/ 0 w 1197033"/>
                    <a:gd name="connsiteY12" fmla="*/ 919011 h 1002138"/>
                    <a:gd name="connsiteX13" fmla="*/ 249382 w 1197033"/>
                    <a:gd name="connsiteY13" fmla="*/ 935636 h 1002138"/>
                    <a:gd name="connsiteX14" fmla="*/ 349135 w 1197033"/>
                    <a:gd name="connsiteY14" fmla="*/ 985513 h 1002138"/>
                    <a:gd name="connsiteX15" fmla="*/ 399011 w 1197033"/>
                    <a:gd name="connsiteY15" fmla="*/ 1002138 h 1002138"/>
                    <a:gd name="connsiteX16" fmla="*/ 615142 w 1197033"/>
                    <a:gd name="connsiteY16" fmla="*/ 968887 h 1002138"/>
                    <a:gd name="connsiteX17" fmla="*/ 665018 w 1197033"/>
                    <a:gd name="connsiteY17" fmla="*/ 935636 h 1002138"/>
                    <a:gd name="connsiteX18" fmla="*/ 798022 w 1197033"/>
                    <a:gd name="connsiteY18" fmla="*/ 819258 h 1002138"/>
                    <a:gd name="connsiteX19" fmla="*/ 847898 w 1197033"/>
                    <a:gd name="connsiteY19" fmla="*/ 786007 h 1002138"/>
                    <a:gd name="connsiteX20" fmla="*/ 897775 w 1197033"/>
                    <a:gd name="connsiteY20" fmla="*/ 752756 h 1002138"/>
                    <a:gd name="connsiteX21" fmla="*/ 931026 w 1197033"/>
                    <a:gd name="connsiteY21" fmla="*/ 702880 h 1002138"/>
                    <a:gd name="connsiteX22" fmla="*/ 1030778 w 1197033"/>
                    <a:gd name="connsiteY22" fmla="*/ 619753 h 1002138"/>
                    <a:gd name="connsiteX23" fmla="*/ 1064029 w 1197033"/>
                    <a:gd name="connsiteY23" fmla="*/ 503374 h 1002138"/>
                    <a:gd name="connsiteX24" fmla="*/ 1097280 w 1197033"/>
                    <a:gd name="connsiteY24" fmla="*/ 453498 h 1002138"/>
                    <a:gd name="connsiteX25" fmla="*/ 1130531 w 1197033"/>
                    <a:gd name="connsiteY25" fmla="*/ 353745 h 1002138"/>
                    <a:gd name="connsiteX26" fmla="*/ 1147157 w 1197033"/>
                    <a:gd name="connsiteY26" fmla="*/ 54487 h 1002138"/>
                    <a:gd name="connsiteX27" fmla="*/ 1197033 w 1197033"/>
                    <a:gd name="connsiteY27" fmla="*/ 4611 h 1002138"/>
                    <a:gd name="connsiteX28" fmla="*/ 1197033 w 1197033"/>
                    <a:gd name="connsiteY28" fmla="*/ 4611 h 100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97033" h="1002138">
                      <a:moveTo>
                        <a:pt x="1097280" y="71113"/>
                      </a:moveTo>
                      <a:cubicBezTo>
                        <a:pt x="914262" y="132118"/>
                        <a:pt x="1116978" y="69654"/>
                        <a:pt x="648393" y="104364"/>
                      </a:cubicBezTo>
                      <a:cubicBezTo>
                        <a:pt x="630916" y="105659"/>
                        <a:pt x="615142" y="115447"/>
                        <a:pt x="598517" y="120989"/>
                      </a:cubicBezTo>
                      <a:cubicBezTo>
                        <a:pt x="581891" y="132073"/>
                        <a:pt x="566899" y="146125"/>
                        <a:pt x="548640" y="154240"/>
                      </a:cubicBezTo>
                      <a:cubicBezTo>
                        <a:pt x="516611" y="168475"/>
                        <a:pt x="478050" y="168049"/>
                        <a:pt x="448887" y="187491"/>
                      </a:cubicBezTo>
                      <a:lnTo>
                        <a:pt x="349135" y="253993"/>
                      </a:lnTo>
                      <a:cubicBezTo>
                        <a:pt x="269591" y="373308"/>
                        <a:pt x="310890" y="325487"/>
                        <a:pt x="232757" y="403622"/>
                      </a:cubicBezTo>
                      <a:cubicBezTo>
                        <a:pt x="227215" y="420247"/>
                        <a:pt x="223968" y="437823"/>
                        <a:pt x="216131" y="453498"/>
                      </a:cubicBezTo>
                      <a:cubicBezTo>
                        <a:pt x="207195" y="471370"/>
                        <a:pt x="190995" y="485115"/>
                        <a:pt x="182880" y="503374"/>
                      </a:cubicBezTo>
                      <a:cubicBezTo>
                        <a:pt x="168645" y="535403"/>
                        <a:pt x="149629" y="603127"/>
                        <a:pt x="149629" y="603127"/>
                      </a:cubicBezTo>
                      <a:cubicBezTo>
                        <a:pt x="190447" y="664355"/>
                        <a:pt x="213494" y="674906"/>
                        <a:pt x="166255" y="769382"/>
                      </a:cubicBezTo>
                      <a:cubicBezTo>
                        <a:pt x="158418" y="785057"/>
                        <a:pt x="133004" y="780465"/>
                        <a:pt x="116378" y="786007"/>
                      </a:cubicBezTo>
                      <a:cubicBezTo>
                        <a:pt x="38793" y="902386"/>
                        <a:pt x="83128" y="863593"/>
                        <a:pt x="0" y="919011"/>
                      </a:cubicBezTo>
                      <a:cubicBezTo>
                        <a:pt x="83127" y="924553"/>
                        <a:pt x="166580" y="926436"/>
                        <a:pt x="249382" y="935636"/>
                      </a:cubicBezTo>
                      <a:cubicBezTo>
                        <a:pt x="303107" y="941605"/>
                        <a:pt x="301901" y="961896"/>
                        <a:pt x="349135" y="985513"/>
                      </a:cubicBezTo>
                      <a:cubicBezTo>
                        <a:pt x="364810" y="993350"/>
                        <a:pt x="382386" y="996596"/>
                        <a:pt x="399011" y="1002138"/>
                      </a:cubicBezTo>
                      <a:cubicBezTo>
                        <a:pt x="429055" y="998800"/>
                        <a:pt x="564745" y="990486"/>
                        <a:pt x="615142" y="968887"/>
                      </a:cubicBezTo>
                      <a:cubicBezTo>
                        <a:pt x="633508" y="961016"/>
                        <a:pt x="648393" y="946720"/>
                        <a:pt x="665018" y="935636"/>
                      </a:cubicBezTo>
                      <a:cubicBezTo>
                        <a:pt x="720437" y="852509"/>
                        <a:pt x="681643" y="896844"/>
                        <a:pt x="798022" y="819258"/>
                      </a:cubicBezTo>
                      <a:lnTo>
                        <a:pt x="847898" y="786007"/>
                      </a:lnTo>
                      <a:lnTo>
                        <a:pt x="897775" y="752756"/>
                      </a:lnTo>
                      <a:cubicBezTo>
                        <a:pt x="908859" y="736131"/>
                        <a:pt x="918234" y="718230"/>
                        <a:pt x="931026" y="702880"/>
                      </a:cubicBezTo>
                      <a:cubicBezTo>
                        <a:pt x="971029" y="654876"/>
                        <a:pt x="981737" y="652448"/>
                        <a:pt x="1030778" y="619753"/>
                      </a:cubicBezTo>
                      <a:cubicBezTo>
                        <a:pt x="1036103" y="598452"/>
                        <a:pt x="1052106" y="527221"/>
                        <a:pt x="1064029" y="503374"/>
                      </a:cubicBezTo>
                      <a:cubicBezTo>
                        <a:pt x="1072965" y="485502"/>
                        <a:pt x="1089165" y="471757"/>
                        <a:pt x="1097280" y="453498"/>
                      </a:cubicBezTo>
                      <a:cubicBezTo>
                        <a:pt x="1111515" y="421469"/>
                        <a:pt x="1130531" y="353745"/>
                        <a:pt x="1130531" y="353745"/>
                      </a:cubicBezTo>
                      <a:cubicBezTo>
                        <a:pt x="1136073" y="253992"/>
                        <a:pt x="1133028" y="153389"/>
                        <a:pt x="1147157" y="54487"/>
                      </a:cubicBezTo>
                      <a:cubicBezTo>
                        <a:pt x="1154941" y="0"/>
                        <a:pt x="1168342" y="4611"/>
                        <a:pt x="1197033" y="4611"/>
                      </a:cubicBezTo>
                      <a:lnTo>
                        <a:pt x="1197033" y="4611"/>
                      </a:lnTo>
                    </a:path>
                  </a:pathLst>
                </a:custGeom>
                <a:gradFill flip="none" rotWithShape="1"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Группа 26"/>
              <p:cNvGrpSpPr/>
              <p:nvPr/>
            </p:nvGrpSpPr>
            <p:grpSpPr>
              <a:xfrm>
                <a:off x="3657600" y="3308895"/>
                <a:ext cx="1381038" cy="455288"/>
                <a:chOff x="3657600" y="3308895"/>
                <a:chExt cx="1381038" cy="455288"/>
              </a:xfrm>
            </p:grpSpPr>
            <p:sp>
              <p:nvSpPr>
                <p:cNvPr id="18" name="Овал 17"/>
                <p:cNvSpPr/>
                <p:nvPr/>
              </p:nvSpPr>
              <p:spPr>
                <a:xfrm rot="19082138">
                  <a:off x="4022794" y="3308895"/>
                  <a:ext cx="1015844" cy="24260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Полилиния 18"/>
                <p:cNvSpPr/>
                <p:nvPr/>
              </p:nvSpPr>
              <p:spPr>
                <a:xfrm>
                  <a:off x="3657600" y="3404768"/>
                  <a:ext cx="482138" cy="359415"/>
                </a:xfrm>
                <a:custGeom>
                  <a:avLst/>
                  <a:gdLst>
                    <a:gd name="connsiteX0" fmla="*/ 482138 w 482138"/>
                    <a:gd name="connsiteY0" fmla="*/ 252832 h 359415"/>
                    <a:gd name="connsiteX1" fmla="*/ 166255 w 482138"/>
                    <a:gd name="connsiteY1" fmla="*/ 302708 h 359415"/>
                    <a:gd name="connsiteX2" fmla="*/ 33251 w 482138"/>
                    <a:gd name="connsiteY2" fmla="*/ 186330 h 359415"/>
                    <a:gd name="connsiteX3" fmla="*/ 0 w 482138"/>
                    <a:gd name="connsiteY3" fmla="*/ 86577 h 359415"/>
                    <a:gd name="connsiteX4" fmla="*/ 83127 w 482138"/>
                    <a:gd name="connsiteY4" fmla="*/ 20076 h 359415"/>
                    <a:gd name="connsiteX5" fmla="*/ 99753 w 482138"/>
                    <a:gd name="connsiteY5" fmla="*/ 69952 h 359415"/>
                    <a:gd name="connsiteX6" fmla="*/ 83127 w 482138"/>
                    <a:gd name="connsiteY6" fmla="*/ 186330 h 359415"/>
                    <a:gd name="connsiteX7" fmla="*/ 49876 w 482138"/>
                    <a:gd name="connsiteY7" fmla="*/ 136454 h 359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2138" h="359415">
                      <a:moveTo>
                        <a:pt x="482138" y="252832"/>
                      </a:moveTo>
                      <a:cubicBezTo>
                        <a:pt x="322264" y="359415"/>
                        <a:pt x="422230" y="322399"/>
                        <a:pt x="166255" y="302708"/>
                      </a:cubicBezTo>
                      <a:cubicBezTo>
                        <a:pt x="102376" y="260123"/>
                        <a:pt x="62419" y="251958"/>
                        <a:pt x="33251" y="186330"/>
                      </a:cubicBezTo>
                      <a:cubicBezTo>
                        <a:pt x="19016" y="154301"/>
                        <a:pt x="0" y="86577"/>
                        <a:pt x="0" y="86577"/>
                      </a:cubicBezTo>
                      <a:cubicBezTo>
                        <a:pt x="10272" y="71170"/>
                        <a:pt x="42975" y="0"/>
                        <a:pt x="83127" y="20076"/>
                      </a:cubicBezTo>
                      <a:cubicBezTo>
                        <a:pt x="98802" y="27913"/>
                        <a:pt x="94211" y="53327"/>
                        <a:pt x="99753" y="69952"/>
                      </a:cubicBezTo>
                      <a:lnTo>
                        <a:pt x="83127" y="186330"/>
                      </a:lnTo>
                      <a:lnTo>
                        <a:pt x="49876" y="136454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7" name="Полилиния 16"/>
              <p:cNvSpPr/>
              <p:nvPr/>
            </p:nvSpPr>
            <p:spPr>
              <a:xfrm rot="17835337" flipV="1">
                <a:off x="3886706" y="3760209"/>
                <a:ext cx="482138" cy="359415"/>
              </a:xfrm>
              <a:custGeom>
                <a:avLst/>
                <a:gdLst>
                  <a:gd name="connsiteX0" fmla="*/ 482138 w 482138"/>
                  <a:gd name="connsiteY0" fmla="*/ 252832 h 359415"/>
                  <a:gd name="connsiteX1" fmla="*/ 166255 w 482138"/>
                  <a:gd name="connsiteY1" fmla="*/ 302708 h 359415"/>
                  <a:gd name="connsiteX2" fmla="*/ 33251 w 482138"/>
                  <a:gd name="connsiteY2" fmla="*/ 186330 h 359415"/>
                  <a:gd name="connsiteX3" fmla="*/ 0 w 482138"/>
                  <a:gd name="connsiteY3" fmla="*/ 86577 h 359415"/>
                  <a:gd name="connsiteX4" fmla="*/ 83127 w 482138"/>
                  <a:gd name="connsiteY4" fmla="*/ 20076 h 359415"/>
                  <a:gd name="connsiteX5" fmla="*/ 99753 w 482138"/>
                  <a:gd name="connsiteY5" fmla="*/ 69952 h 359415"/>
                  <a:gd name="connsiteX6" fmla="*/ 83127 w 482138"/>
                  <a:gd name="connsiteY6" fmla="*/ 186330 h 359415"/>
                  <a:gd name="connsiteX7" fmla="*/ 49876 w 482138"/>
                  <a:gd name="connsiteY7" fmla="*/ 136454 h 3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138" h="359415">
                    <a:moveTo>
                      <a:pt x="482138" y="252832"/>
                    </a:moveTo>
                    <a:cubicBezTo>
                      <a:pt x="322264" y="359415"/>
                      <a:pt x="422230" y="322399"/>
                      <a:pt x="166255" y="302708"/>
                    </a:cubicBezTo>
                    <a:cubicBezTo>
                      <a:pt x="102376" y="260123"/>
                      <a:pt x="62419" y="251958"/>
                      <a:pt x="33251" y="186330"/>
                    </a:cubicBezTo>
                    <a:cubicBezTo>
                      <a:pt x="19016" y="154301"/>
                      <a:pt x="0" y="86577"/>
                      <a:pt x="0" y="86577"/>
                    </a:cubicBezTo>
                    <a:cubicBezTo>
                      <a:pt x="10272" y="71170"/>
                      <a:pt x="42975" y="0"/>
                      <a:pt x="83127" y="20076"/>
                    </a:cubicBezTo>
                    <a:cubicBezTo>
                      <a:pt x="98802" y="27913"/>
                      <a:pt x="94211" y="53327"/>
                      <a:pt x="99753" y="69952"/>
                    </a:cubicBezTo>
                    <a:lnTo>
                      <a:pt x="83127" y="186330"/>
                    </a:lnTo>
                    <a:lnTo>
                      <a:pt x="49876" y="13645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Овал 13"/>
            <p:cNvSpPr/>
            <p:nvPr/>
          </p:nvSpPr>
          <p:spPr>
            <a:xfrm rot="4422080">
              <a:off x="4948314" y="3405876"/>
              <a:ext cx="382933" cy="17799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5" name="Скругленная прямоугольная выноска 24"/>
          <p:cNvSpPr/>
          <p:nvPr/>
        </p:nvSpPr>
        <p:spPr>
          <a:xfrm flipV="1">
            <a:off x="110876" y="5072074"/>
            <a:ext cx="3856132" cy="1656184"/>
          </a:xfrm>
          <a:prstGeom prst="wedgeRoundRectCallout">
            <a:avLst>
              <a:gd name="adj1" fmla="val -19996"/>
              <a:gd name="adj2" fmla="val 96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Хочу быть владычицей морскою…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6" name="Управляющая кнопка: в конец 25">
            <a:hlinkClick r:id="rId12" action="ppaction://hlinksldjump" highlightClick="1"/>
          </p:cNvPr>
          <p:cNvSpPr/>
          <p:nvPr/>
        </p:nvSpPr>
        <p:spPr>
          <a:xfrm>
            <a:off x="137988" y="3140968"/>
            <a:ext cx="375588" cy="576064"/>
          </a:xfrm>
          <a:prstGeom prst="actionButtonE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48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3333 C -0.00573 0.0375 -0.00868 0.04283 -0.0165 0.04445 C -0.02031 0.04884 -0.01927 0.05046 -0.02518 0.05347 C -0.029 0.05764 -0.02726 0.05949 -0.03386 0.06111 C -0.03733 0.06273 -0.04011 0.06366 -0.04271 0.06667 C -0.04358 0.06759 -0.04323 0.06898 -0.04427 0.06991 C -0.04584 0.07107 -0.04809 0.07153 -0.05 0.07199 C -0.05226 0.07662 -0.05643 0.07685 -0.06163 0.07986 C -0.06528 0.08148 -0.06823 0.0838 -0.07222 0.08542 C -0.08507 0.09005 -0.10052 0.09144 -0.11441 0.09421 C -0.14132 0.09329 -0.15278 0.09398 -0.17448 0.08958 C -0.18525 0.08403 -0.17153 0.09051 -0.18455 0.08611 C -0.18611 0.08565 -0.18733 0.08472 -0.18889 0.08403 C -0.19393 0.08218 -0.19965 0.08079 -0.20504 0.07986 C -0.21198 0.07593 -0.21736 0.07199 -0.22552 0.06991 C -0.2349 0.06528 -0.24271 0.05903 -0.25191 0.0544 C -0.25538 0.0507 -0.25851 0.04792 -0.26354 0.04583 C -0.26736 0.0412 -0.2724 0.03634 -0.27813 0.03333 C -0.28229 0.02917 -0.28472 0.02824 -0.2915 0.02685 C -0.29601 0.02454 -0.29584 0.02593 -0.29584 0.02384 " pathEditMode="relative" rAng="0" ptsTypes="fffffffffffffff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Преимущества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5112568"/>
          </a:xfrm>
        </p:spPr>
        <p:txBody>
          <a:bodyPr/>
          <a:lstStyle/>
          <a:p>
            <a:pPr>
              <a:lnSpc>
                <a:spcPts val="4600"/>
              </a:lnSpc>
            </a:pPr>
            <a:r>
              <a:rPr lang="ru-RU" dirty="0" smtClean="0"/>
              <a:t>Предоставляется широкий выбор деятельности;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Участвует большое количество учеников;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Осуществляется метод педагогической драматургии;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Происходит самооценка учащихся;</a:t>
            </a:r>
          </a:p>
          <a:p>
            <a:pPr>
              <a:lnSpc>
                <a:spcPts val="4600"/>
              </a:lnSpc>
            </a:pPr>
            <a:r>
              <a:rPr lang="ru-RU" dirty="0" smtClean="0"/>
              <a:t>Выстраивается индивидуальная траектория развития;</a:t>
            </a:r>
          </a:p>
          <a:p>
            <a:pPr marL="0" indent="0">
              <a:lnSpc>
                <a:spcPts val="4600"/>
              </a:lnSpc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40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srgbClr val="0070C0"/>
                  </a:outerShdw>
                </a:effectLst>
                <a:latin typeface="Century Gothic" pitchFamily="34" charset="0"/>
              </a:rPr>
              <a:t>Педагогические инновации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mtClean="0"/>
              <a:t>Инновации </a:t>
            </a:r>
            <a:r>
              <a:rPr lang="ru-RU" dirty="0" smtClean="0"/>
              <a:t>помогают: </a:t>
            </a:r>
            <a:endParaRPr lang="ru-RU" dirty="0"/>
          </a:p>
          <a:p>
            <a:pPr lvl="0"/>
            <a:r>
              <a:rPr lang="ru-RU" dirty="0"/>
              <a:t>индивидуализировать процесс обучения;</a:t>
            </a:r>
          </a:p>
          <a:p>
            <a:pPr lvl="0"/>
            <a:r>
              <a:rPr lang="ru-RU" dirty="0"/>
              <a:t>расширить сферу деятельности учащихся внедрением компьютерной техники и технологий;</a:t>
            </a:r>
          </a:p>
          <a:p>
            <a:pPr lvl="0"/>
            <a:r>
              <a:rPr lang="ru-RU" dirty="0"/>
              <a:t>осуществлять пред профильное обучение;</a:t>
            </a:r>
          </a:p>
          <a:p>
            <a:pPr lvl="0"/>
            <a:r>
              <a:rPr lang="ru-RU" dirty="0"/>
              <a:t>приобщать детей к социально- и личностно-значимой деятельности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1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86064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cap="all" spc="100" dirty="0" smtClean="0">
                <a:ln w="0"/>
                <a:solidFill>
                  <a:srgbClr val="FF0000"/>
                </a:solidFill>
                <a:effectLst>
                  <a:outerShdw blurRad="50800" dist="50800" dir="2700000" algn="tl" rotWithShape="0">
                    <a:prstClr val="black"/>
                  </a:outerShdw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Конкурс патриотической песни</a:t>
            </a:r>
            <a:endParaRPr lang="ru-RU" sz="2800" cap="all" spc="100" dirty="0">
              <a:ln w="0"/>
              <a:solidFill>
                <a:srgbClr val="FF0000"/>
              </a:solidFill>
              <a:effectLst>
                <a:outerShdw blurRad="50800" dist="50800" dir="2700000" algn="tl" rotWithShape="0">
                  <a:prstClr val="black"/>
                </a:outerShdw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Рисунок 20"/>
          <p:cNvSpPr>
            <a:spLocks noGrp="1"/>
          </p:cNvSpPr>
          <p:nvPr>
            <p:ph type="pic" idx="1"/>
          </p:nvPr>
        </p:nvSpPr>
        <p:spPr/>
      </p:sp>
      <p:sp>
        <p:nvSpPr>
          <p:cNvPr id="22" name="Текст 21"/>
          <p:cNvSpPr>
            <a:spLocks noGrp="1"/>
          </p:cNvSpPr>
          <p:nvPr>
            <p:ph type="body" sz="half" idx="2"/>
          </p:nvPr>
        </p:nvSpPr>
        <p:spPr>
          <a:xfrm>
            <a:off x="1828800" y="5733256"/>
            <a:ext cx="5486400" cy="804862"/>
          </a:xfrm>
        </p:spPr>
        <p:txBody>
          <a:bodyPr/>
          <a:lstStyle/>
          <a:p>
            <a:pPr algn="ctr"/>
            <a:r>
              <a:rPr lang="ru-RU" sz="2400" dirty="0" smtClean="0"/>
              <a:t>МАОУ гимназия № 22</a:t>
            </a:r>
            <a:endParaRPr lang="ru-RU" sz="2400" dirty="0"/>
          </a:p>
        </p:txBody>
      </p:sp>
      <p:pic>
        <p:nvPicPr>
          <p:cNvPr id="18" name="Рисунок 17" descr="C:\Users\Е.Богомолова\Pictures\агитбригады\Фото КВН СУПЕР!\IMG_03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4" y="836712"/>
            <a:ext cx="5472609" cy="3828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2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Внешкольные мероприятия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525963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ru-RU" dirty="0" smtClean="0"/>
              <a:t>Работа агитбригад ;</a:t>
            </a:r>
          </a:p>
          <a:p>
            <a:pPr>
              <a:lnSpc>
                <a:spcPts val="4500"/>
              </a:lnSpc>
            </a:pPr>
            <a:r>
              <a:rPr lang="ru-RU" dirty="0" smtClean="0"/>
              <a:t>Участие в волонтерской деятельности;</a:t>
            </a:r>
          </a:p>
          <a:p>
            <a:pPr>
              <a:lnSpc>
                <a:spcPts val="4500"/>
              </a:lnSpc>
            </a:pPr>
            <a:r>
              <a:rPr lang="ru-RU" dirty="0" smtClean="0"/>
              <a:t>Выездные концерты студии вокала и хореографического ансамбля;</a:t>
            </a:r>
          </a:p>
          <a:p>
            <a:pPr marL="432000" indent="0">
              <a:lnSpc>
                <a:spcPts val="3600"/>
              </a:lnSpc>
              <a:buNone/>
            </a:pPr>
            <a:r>
              <a:rPr lang="ru-RU" sz="2800" dirty="0" smtClean="0"/>
              <a:t>«Школьная песенка на славянской ноте» </a:t>
            </a:r>
          </a:p>
          <a:p>
            <a:pPr marL="432000" indent="0">
              <a:lnSpc>
                <a:spcPts val="3600"/>
              </a:lnSpc>
              <a:buNone/>
            </a:pPr>
            <a:r>
              <a:rPr lang="ru-RU" sz="2800" dirty="0" smtClean="0"/>
              <a:t>город </a:t>
            </a:r>
            <a:r>
              <a:rPr lang="ru-RU" sz="2800" dirty="0" err="1" smtClean="0"/>
              <a:t>Ольштын</a:t>
            </a:r>
            <a:r>
              <a:rPr lang="ru-RU" sz="2800" dirty="0" smtClean="0"/>
              <a:t>;</a:t>
            </a:r>
          </a:p>
          <a:p>
            <a:pPr marL="432000" indent="0">
              <a:lnSpc>
                <a:spcPts val="3600"/>
              </a:lnSpc>
              <a:buNone/>
            </a:pPr>
            <a:r>
              <a:rPr lang="ru-RU" sz="2800" dirty="0" smtClean="0"/>
              <a:t>Международный фестиваль «Дружба без границ» ;</a:t>
            </a:r>
          </a:p>
        </p:txBody>
      </p:sp>
    </p:spTree>
    <p:extLst>
      <p:ext uri="{BB962C8B-B14F-4D97-AF65-F5344CB8AC3E}">
        <p14:creationId xmlns:p14="http://schemas.microsoft.com/office/powerpoint/2010/main" val="74636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Форма мероприятия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525963"/>
          </a:xfrm>
        </p:spPr>
        <p:txBody>
          <a:bodyPr/>
          <a:lstStyle/>
          <a:p>
            <a:pPr marL="972000">
              <a:lnSpc>
                <a:spcPts val="4500"/>
              </a:lnSpc>
            </a:pPr>
            <a:r>
              <a:rPr lang="ru-RU" dirty="0" smtClean="0"/>
              <a:t>Концерт агитбригады; 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Концерт творческого коллектива;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Конкурс;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Фестиваль искусства;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КВН;</a:t>
            </a:r>
          </a:p>
          <a:p>
            <a:pPr marL="972000">
              <a:lnSpc>
                <a:spcPts val="4500"/>
              </a:lnSpc>
            </a:pPr>
            <a:r>
              <a:rPr lang="ru-RU" dirty="0" smtClean="0"/>
              <a:t>Чемпионат;</a:t>
            </a:r>
          </a:p>
        </p:txBody>
      </p:sp>
    </p:spTree>
    <p:extLst>
      <p:ext uri="{BB962C8B-B14F-4D97-AF65-F5344CB8AC3E}">
        <p14:creationId xmlns:p14="http://schemas.microsoft.com/office/powerpoint/2010/main" val="280949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chool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portfolio</Template>
  <TotalTime>964</TotalTime>
  <Words>1565</Words>
  <Application>Microsoft Office PowerPoint</Application>
  <PresentationFormat>Экран (4:3)</PresentationFormat>
  <Paragraphs>333</Paragraphs>
  <Slides>60</Slides>
  <Notes>4</Notes>
  <HiddenSlides>10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Тема1</vt:lpstr>
      <vt:lpstr>2_Тема Office</vt:lpstr>
      <vt:lpstr>1_Тема Office</vt:lpstr>
      <vt:lpstr>3_Тема Office</vt:lpstr>
      <vt:lpstr>school</vt:lpstr>
      <vt:lpstr>Педагогические инновации  в преподавании предметов эстетического цикла</vt:lpstr>
      <vt:lpstr>Процесс обучения</vt:lpstr>
      <vt:lpstr>Культурно-массовые мероприятия</vt:lpstr>
      <vt:lpstr>Внутри школьные мероприятия</vt:lpstr>
      <vt:lpstr>Форма мероприятия</vt:lpstr>
      <vt:lpstr>Преимущества</vt:lpstr>
      <vt:lpstr>Конкурс патриотической песни</vt:lpstr>
      <vt:lpstr>Внешкольные мероприятия</vt:lpstr>
      <vt:lpstr>Форма мероприятия</vt:lpstr>
      <vt:lpstr>Преимущества</vt:lpstr>
      <vt:lpstr>Агитбригада «РИТМ» «За здоровый образ жизни»</vt:lpstr>
      <vt:lpstr>«Конституция – гарант  моих прав и свободы выбора в жизни»</vt:lpstr>
      <vt:lpstr>Индивидуальная работа с учащимися</vt:lpstr>
      <vt:lpstr>Вовлечение учащихся в творческую деятельность </vt:lpstr>
      <vt:lpstr>Социальные роли</vt:lpstr>
      <vt:lpstr>Вовлечение учащихся в творческую деятельность </vt:lpstr>
      <vt:lpstr>Приобщение учащихся к творческой деятельности </vt:lpstr>
      <vt:lpstr>Решаемые задачи</vt:lpstr>
      <vt:lpstr>Решаемые задачи</vt:lpstr>
      <vt:lpstr>Решаемые задачи</vt:lpstr>
      <vt:lpstr>Решаемые задачи</vt:lpstr>
      <vt:lpstr>Решаемые задачи</vt:lpstr>
      <vt:lpstr>Решаемые задачи</vt:lpstr>
      <vt:lpstr>Решаемые задачи</vt:lpstr>
      <vt:lpstr>Решаемые задачи</vt:lpstr>
      <vt:lpstr>Форма занятия</vt:lpstr>
      <vt:lpstr>Интерактивный урок</vt:lpstr>
      <vt:lpstr>Определи значение цветов</vt:lpstr>
      <vt:lpstr>Угадай кроссворд</vt:lpstr>
      <vt:lpstr>Собери колосок</vt:lpstr>
      <vt:lpstr>Нарисуй герб</vt:lpstr>
      <vt:lpstr>Портрет в русской живописи</vt:lpstr>
      <vt:lpstr>Защита проекта</vt:lpstr>
      <vt:lpstr>Мозаика из риса</vt:lpstr>
      <vt:lpstr>Презентация PowerPoint</vt:lpstr>
      <vt:lpstr>Презентация PowerPoint</vt:lpstr>
      <vt:lpstr>Презентация PowerPoint</vt:lpstr>
      <vt:lpstr>Кейс -метод</vt:lpstr>
      <vt:lpstr>Сочинение продолжения сказки</vt:lpstr>
      <vt:lpstr>Рисование в Power Point</vt:lpstr>
      <vt:lpstr>Анимация в программе Power Point</vt:lpstr>
      <vt:lpstr>Создание мультфильма в Power Point</vt:lpstr>
      <vt:lpstr>Создание мультфильма в Power Point</vt:lpstr>
      <vt:lpstr>Создание мультфильма в Power Point</vt:lpstr>
      <vt:lpstr>Создание мультфильма в Power Point</vt:lpstr>
      <vt:lpstr>Создание мультфильма в Power Point</vt:lpstr>
      <vt:lpstr>Дидактическая игра</vt:lpstr>
      <vt:lpstr>Создай композицию посуды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Педагогические инновации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Macenko Marina</dc:creator>
  <cp:lastModifiedBy>Macenko Marina</cp:lastModifiedBy>
  <cp:revision>278</cp:revision>
  <dcterms:created xsi:type="dcterms:W3CDTF">2014-03-21T14:24:43Z</dcterms:created>
  <dcterms:modified xsi:type="dcterms:W3CDTF">2014-12-12T18:59:32Z</dcterms:modified>
</cp:coreProperties>
</file>