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3"/>
  </p:notesMasterIdLst>
  <p:sldIdLst>
    <p:sldId id="282" r:id="rId2"/>
    <p:sldId id="335" r:id="rId3"/>
    <p:sldId id="289" r:id="rId4"/>
    <p:sldId id="288" r:id="rId5"/>
    <p:sldId id="290" r:id="rId6"/>
    <p:sldId id="291" r:id="rId7"/>
    <p:sldId id="268" r:id="rId8"/>
    <p:sldId id="292" r:id="rId9"/>
    <p:sldId id="277" r:id="rId10"/>
    <p:sldId id="329" r:id="rId11"/>
    <p:sldId id="330" r:id="rId12"/>
    <p:sldId id="278" r:id="rId13"/>
    <p:sldId id="279" r:id="rId14"/>
    <p:sldId id="293" r:id="rId15"/>
    <p:sldId id="294" r:id="rId16"/>
    <p:sldId id="306" r:id="rId17"/>
    <p:sldId id="315" r:id="rId18"/>
    <p:sldId id="316" r:id="rId19"/>
    <p:sldId id="295" r:id="rId20"/>
    <p:sldId id="328" r:id="rId21"/>
    <p:sldId id="308" r:id="rId22"/>
    <p:sldId id="305" r:id="rId23"/>
    <p:sldId id="302" r:id="rId24"/>
    <p:sldId id="303" r:id="rId25"/>
    <p:sldId id="304" r:id="rId26"/>
    <p:sldId id="317" r:id="rId27"/>
    <p:sldId id="318" r:id="rId28"/>
    <p:sldId id="319" r:id="rId29"/>
    <p:sldId id="269" r:id="rId30"/>
    <p:sldId id="270" r:id="rId31"/>
    <p:sldId id="336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208" autoAdjust="0"/>
    <p:restoredTop sz="94660"/>
  </p:normalViewPr>
  <p:slideViewPr>
    <p:cSldViewPr>
      <p:cViewPr varScale="1">
        <p:scale>
          <a:sx n="69" d="100"/>
          <a:sy n="69" d="100"/>
        </p:scale>
        <p:origin x="-52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FE5B43-2E12-462F-A427-E1A0B18FD033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EC7B6B-3EF8-4C68-97EA-03EEEE70A66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15FD3-F93F-4F3A-BFC6-6F62D2BA25F3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C7B6B-3EF8-4C68-97EA-03EEEE70A66B}" type="slidenum">
              <a:rPr lang="ru-RU" smtClean="0"/>
              <a:pPr/>
              <a:t>29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1CEE0B9-665E-4ACD-BE63-0A4101801D99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FF4EE72-5C3D-4D17-AD77-3D8BFCDE8C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EE0B9-665E-4ACD-BE63-0A4101801D99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4EE72-5C3D-4D17-AD77-3D8BFCDE8C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EE0B9-665E-4ACD-BE63-0A4101801D99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4EE72-5C3D-4D17-AD77-3D8BFCDE8C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1CEE0B9-665E-4ACD-BE63-0A4101801D99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FF4EE72-5C3D-4D17-AD77-3D8BFCDE8C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1CEE0B9-665E-4ACD-BE63-0A4101801D99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FF4EE72-5C3D-4D17-AD77-3D8BFCDE8C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EE0B9-665E-4ACD-BE63-0A4101801D99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4EE72-5C3D-4D17-AD77-3D8BFCDE8C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EE0B9-665E-4ACD-BE63-0A4101801D99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4EE72-5C3D-4D17-AD77-3D8BFCDE8C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1CEE0B9-665E-4ACD-BE63-0A4101801D99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FF4EE72-5C3D-4D17-AD77-3D8BFCDE8C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EE0B9-665E-4ACD-BE63-0A4101801D99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4EE72-5C3D-4D17-AD77-3D8BFCDE8C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1CEE0B9-665E-4ACD-BE63-0A4101801D99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FF4EE72-5C3D-4D17-AD77-3D8BFCDE8C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1CEE0B9-665E-4ACD-BE63-0A4101801D99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FF4EE72-5C3D-4D17-AD77-3D8BFCDE8C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1CEE0B9-665E-4ACD-BE63-0A4101801D99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FF4EE72-5C3D-4D17-AD77-3D8BFCDE8C9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slide" Target="slide19.xml"/><Relationship Id="rId7" Type="http://schemas.openxmlformats.org/officeDocument/2006/relationships/slide" Target="slide2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9.xml"/><Relationship Id="rId5" Type="http://schemas.openxmlformats.org/officeDocument/2006/relationships/slide" Target="slide22.xml"/><Relationship Id="rId4" Type="http://schemas.openxmlformats.org/officeDocument/2006/relationships/slide" Target="slide23.xml"/><Relationship Id="rId9" Type="http://schemas.openxmlformats.org/officeDocument/2006/relationships/slide" Target="slide3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slide" Target="slide14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jpeg"/><Relationship Id="rId3" Type="http://schemas.openxmlformats.org/officeDocument/2006/relationships/image" Target="../media/image24.jpeg"/><Relationship Id="rId7" Type="http://schemas.openxmlformats.org/officeDocument/2006/relationships/image" Target="../media/image2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hyperlink" Target="http://school66.tgl.ru/sp/pic/File/Novoe/Ispolzovani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214282" y="714356"/>
            <a:ext cx="8572560" cy="214314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200" dirty="0" smtClean="0">
                <a:latin typeface="Lucida Sans Unicode" pitchFamily="34" charset="0"/>
                <a:cs typeface="Lucida Sans Unicode" pitchFamily="34" charset="0"/>
              </a:rPr>
              <a:t>Презентация к статье по теме «Применение </a:t>
            </a:r>
            <a:r>
              <a:rPr lang="ru-RU" sz="3200" dirty="0" err="1" smtClean="0">
                <a:latin typeface="Lucida Sans Unicode" pitchFamily="34" charset="0"/>
                <a:cs typeface="Lucida Sans Unicode" pitchFamily="34" charset="0"/>
              </a:rPr>
              <a:t>мультимедийного</a:t>
            </a:r>
            <a:r>
              <a:rPr lang="ru-RU" sz="3200" dirty="0" smtClean="0">
                <a:latin typeface="Lucida Sans Unicode" pitchFamily="34" charset="0"/>
                <a:cs typeface="Lucida Sans Unicode" pitchFamily="34" charset="0"/>
              </a:rPr>
              <a:t> оборудования на уроках математики. Из опыта работы»</a:t>
            </a:r>
            <a:endParaRPr lang="ru-RU" sz="3200" dirty="0">
              <a:latin typeface="Lucida Sans Unicode" pitchFamily="34" charset="0"/>
              <a:cs typeface="Lucida Sans Unicode" pitchFamily="34" charset="0"/>
            </a:endParaRPr>
          </a:p>
        </p:txBody>
      </p:sp>
      <p:pic>
        <p:nvPicPr>
          <p:cNvPr id="4" name="Рисунок 2" descr="H:\фото ноябрь\SDC1002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2714620"/>
            <a:ext cx="3571874" cy="2953664"/>
          </a:xfrm>
          <a:prstGeom prst="octagon">
            <a:avLst/>
          </a:prstGeom>
          <a:ln>
            <a:solidFill>
              <a:schemeClr val="accent2">
                <a:lumMod val="75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3286116" y="4572008"/>
            <a:ext cx="564360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Мордовских Надежда Васильевна,  </a:t>
            </a:r>
          </a:p>
          <a:p>
            <a:pPr algn="r"/>
            <a:r>
              <a:rPr lang="ru-RU" dirty="0" smtClean="0"/>
              <a:t>учитель математики МБОУ Сарасинской СОШ Алтайского района Алтайского края,</a:t>
            </a:r>
          </a:p>
          <a:p>
            <a:pPr algn="r"/>
            <a:r>
              <a:rPr lang="ru-RU" dirty="0" smtClean="0"/>
              <a:t>С. Сараса, Алтайский район, </a:t>
            </a:r>
            <a:r>
              <a:rPr lang="ru-RU" dirty="0" smtClean="0"/>
              <a:t>А</a:t>
            </a:r>
            <a:r>
              <a:rPr lang="ru-RU" dirty="0" smtClean="0"/>
              <a:t>лтайский край,</a:t>
            </a:r>
          </a:p>
          <a:p>
            <a:pPr algn="r"/>
            <a:r>
              <a:rPr lang="ru-RU" dirty="0" smtClean="0"/>
              <a:t>2013 г.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D:\ФОТО кабинет\SDC1267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488" y="1142984"/>
            <a:ext cx="5643602" cy="3857652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7467600" cy="92867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Раздаточный материал</a:t>
            </a:r>
            <a:endParaRPr lang="ru-RU" sz="3600" dirty="0"/>
          </a:p>
        </p:txBody>
      </p:sp>
      <p:pic>
        <p:nvPicPr>
          <p:cNvPr id="3" name="Рисунок 5" descr="Изображение 08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282" y="1285860"/>
            <a:ext cx="2642418" cy="4433888"/>
          </a:xfrm>
          <a:prstGeom prst="rect">
            <a:avLst/>
          </a:prstGeom>
          <a:noFill/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</p:pic>
      <p:pic>
        <p:nvPicPr>
          <p:cNvPr id="4" name="Содержимое 3" descr="Изображение 087.jpg"/>
          <p:cNvPicPr>
            <a:picLocks noChangeAspect="1" noChangeArrowheads="1"/>
          </p:cNvPicPr>
          <p:nvPr/>
        </p:nvPicPr>
        <p:blipFill>
          <a:blip r:embed="rId4" cstate="email"/>
          <a:stretch>
            <a:fillRect/>
          </a:stretch>
        </p:blipFill>
        <p:spPr bwMode="auto">
          <a:xfrm>
            <a:off x="1785918" y="1857364"/>
            <a:ext cx="2685913" cy="4433888"/>
          </a:xfrm>
          <a:prstGeom prst="rect">
            <a:avLst/>
          </a:prstGeom>
          <a:noFill/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</p:pic>
      <p:pic>
        <p:nvPicPr>
          <p:cNvPr id="5" name="Рисунок 4" descr="Изображение 090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00034" y="3214686"/>
            <a:ext cx="2933700" cy="3381375"/>
          </a:xfrm>
          <a:prstGeom prst="rect">
            <a:avLst/>
          </a:prstGeom>
          <a:noFill/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</p:pic>
      <p:pic>
        <p:nvPicPr>
          <p:cNvPr id="6" name="Picture 2" descr="D:\ФОТО кабинет\SDC12813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500694" y="4286256"/>
            <a:ext cx="3357586" cy="2391008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28694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Электронный материал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214422"/>
            <a:ext cx="8229600" cy="4389120"/>
          </a:xfrm>
        </p:spPr>
        <p:txBody>
          <a:bodyPr/>
          <a:lstStyle/>
          <a:p>
            <a:pPr algn="just"/>
            <a:r>
              <a:rPr lang="ru-RU" dirty="0" smtClean="0">
                <a:latin typeface="Lucida Sans Unicode" pitchFamily="34" charset="0"/>
                <a:cs typeface="Lucida Sans Unicode" pitchFamily="34" charset="0"/>
              </a:rPr>
              <a:t>Кроме бумажного дидактического материала, накоплено очень много материала в электронном виде, который систематизирован и находится в компьютере. </a:t>
            </a:r>
            <a:endParaRPr lang="ru-RU" dirty="0">
              <a:latin typeface="Lucida Sans Unicode" pitchFamily="34" charset="0"/>
              <a:cs typeface="Lucida Sans Unicode" pitchFamily="34" charset="0"/>
            </a:endParaRPr>
          </a:p>
        </p:txBody>
      </p:sp>
      <p:pic>
        <p:nvPicPr>
          <p:cNvPr id="5" name="Picture 2" descr="D:\новые фото\SDC1268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3929066"/>
            <a:ext cx="3896796" cy="2565407"/>
          </a:xfrm>
          <a:prstGeom prst="rect">
            <a:avLst/>
          </a:prstGeom>
          <a:noFill/>
        </p:spPr>
      </p:pic>
      <p:pic>
        <p:nvPicPr>
          <p:cNvPr id="6" name="Picture 3" descr="D:\новые фото\SDC1268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00364" y="3857628"/>
            <a:ext cx="4286249" cy="2786058"/>
          </a:xfrm>
          <a:prstGeom prst="rect">
            <a:avLst/>
          </a:prstGeom>
          <a:noFill/>
        </p:spPr>
      </p:pic>
      <p:pic>
        <p:nvPicPr>
          <p:cNvPr id="7" name="Picture 5" descr="D:\новые фото\SDC12687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57158" y="2928934"/>
            <a:ext cx="4019544" cy="2643206"/>
          </a:xfrm>
          <a:prstGeom prst="rect">
            <a:avLst/>
          </a:prstGeom>
          <a:noFill/>
        </p:spPr>
      </p:pic>
      <p:pic>
        <p:nvPicPr>
          <p:cNvPr id="4" name="Picture 4" descr="D:\новые фото\SDC12686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500562" y="2714620"/>
            <a:ext cx="4429124" cy="2254106"/>
          </a:xfrm>
          <a:prstGeom prst="rect">
            <a:avLst/>
          </a:prstGeom>
          <a:noFill/>
        </p:spPr>
      </p:pic>
      <p:pic>
        <p:nvPicPr>
          <p:cNvPr id="8" name="Picture 4" descr="D:\новые фото\SDC12683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429124" y="4500570"/>
            <a:ext cx="3643306" cy="171451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/>
          <a:lstStyle/>
          <a:p>
            <a:pPr algn="ctr"/>
            <a:r>
              <a:rPr lang="ru-RU" sz="3600" dirty="0" smtClean="0">
                <a:latin typeface="Lucida Sans Unicode" pitchFamily="34" charset="0"/>
                <a:cs typeface="Lucida Sans Unicode" pitchFamily="34" charset="0"/>
              </a:rPr>
              <a:t>В кабинете имеется</a:t>
            </a:r>
            <a:r>
              <a:rPr lang="ru-RU" dirty="0" smtClean="0">
                <a:latin typeface="Lucida Sans Unicode" pitchFamily="34" charset="0"/>
                <a:cs typeface="Lucida Sans Unicode" pitchFamily="34" charset="0"/>
              </a:rPr>
              <a:t>:</a:t>
            </a:r>
            <a:endParaRPr lang="ru-RU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1214422"/>
            <a:ext cx="7786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Lucida Sans Unicode" pitchFamily="34" charset="0"/>
                <a:cs typeface="Lucida Sans Unicode" pitchFamily="34" charset="0"/>
              </a:rPr>
              <a:t>Компьютер, проектор, экран, устройство </a:t>
            </a:r>
            <a:r>
              <a:rPr lang="en-US" sz="2400" dirty="0" smtClean="0">
                <a:latin typeface="Lucida Sans Unicode" pitchFamily="34" charset="0"/>
                <a:cs typeface="Lucida Sans Unicode" pitchFamily="34" charset="0"/>
              </a:rPr>
              <a:t>IK-1</a:t>
            </a:r>
            <a:r>
              <a:rPr lang="ru-RU" sz="2400" dirty="0" smtClean="0">
                <a:latin typeface="Lucida Sans Unicode" pitchFamily="34" charset="0"/>
                <a:cs typeface="Lucida Sans Unicode" pitchFamily="34" charset="0"/>
              </a:rPr>
              <a:t>, выполняющее функции интерактивной доски.</a:t>
            </a:r>
            <a:endParaRPr lang="ru-RU" sz="2400" dirty="0">
              <a:latin typeface="Lucida Sans Unicode" pitchFamily="34" charset="0"/>
              <a:cs typeface="Lucida Sans Unicode" pitchFamily="34" charset="0"/>
            </a:endParaRPr>
          </a:p>
        </p:txBody>
      </p:sp>
      <p:pic>
        <p:nvPicPr>
          <p:cNvPr id="6" name="Рисунок 5" descr="H:\фото ноябрь\SDC10015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85786" y="4714884"/>
            <a:ext cx="2924175" cy="1838325"/>
          </a:xfrm>
          <a:prstGeom prst="rect">
            <a:avLst/>
          </a:prstGeom>
          <a:noFill/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</p:pic>
      <p:pic>
        <p:nvPicPr>
          <p:cNvPr id="7" name="Рисунок 6" descr="H:\фото ноябрь\SDC10026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3438" y="2071678"/>
            <a:ext cx="3860800" cy="2895600"/>
          </a:xfrm>
          <a:prstGeom prst="rect">
            <a:avLst/>
          </a:prstGeom>
          <a:noFill/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</p:pic>
      <p:pic>
        <p:nvPicPr>
          <p:cNvPr id="9" name="Picture 2" descr="D:\ФОТО кабинет\SDC12758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85720" y="2143116"/>
            <a:ext cx="3619526" cy="2428892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</p:pic>
      <p:pic>
        <p:nvPicPr>
          <p:cNvPr id="10" name="Picture 4" descr="D:\ФОТО кабинет\SDC12657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072066" y="4429132"/>
            <a:ext cx="2949201" cy="2228841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7467600" cy="654032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Lucida Sans Unicode" pitchFamily="34" charset="0"/>
                <a:cs typeface="Lucida Sans Unicode" pitchFamily="34" charset="0"/>
              </a:rPr>
              <a:t>Это дает возможность</a:t>
            </a:r>
            <a:endParaRPr lang="ru-RU" sz="3600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857232"/>
            <a:ext cx="828680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sz="2200" dirty="0" smtClean="0">
                <a:latin typeface="Lucida Sans Unicode" pitchFamily="34" charset="0"/>
                <a:cs typeface="Lucida Sans Unicode" pitchFamily="34" charset="0"/>
              </a:rPr>
              <a:t>ярко и наглядно проиллюстрировать изучаемый материал на большом экране,</a:t>
            </a:r>
          </a:p>
          <a:p>
            <a:pPr algn="just">
              <a:buFont typeface="Wingdings" pitchFamily="2" charset="2"/>
              <a:buChar char="v"/>
            </a:pPr>
            <a:r>
              <a:rPr lang="ru-RU" sz="2200" dirty="0" smtClean="0">
                <a:latin typeface="Lucida Sans Unicode" pitchFamily="34" charset="0"/>
                <a:cs typeface="Lucida Sans Unicode" pitchFamily="34" charset="0"/>
              </a:rPr>
              <a:t>обсудить просмотренный материал с учащимися,</a:t>
            </a:r>
          </a:p>
          <a:p>
            <a:pPr algn="just">
              <a:buFont typeface="Wingdings" pitchFamily="2" charset="2"/>
              <a:buChar char="v"/>
            </a:pPr>
            <a:r>
              <a:rPr lang="ru-RU" sz="2200" dirty="0" smtClean="0">
                <a:latin typeface="Lucida Sans Unicode" pitchFamily="34" charset="0"/>
                <a:cs typeface="Lucida Sans Unicode" pitchFamily="34" charset="0"/>
              </a:rPr>
              <a:t>организовать индивидуальную работу с последующей проверкой на экране.</a:t>
            </a:r>
          </a:p>
          <a:p>
            <a:pPr algn="just"/>
            <a:r>
              <a:rPr lang="ru-RU" sz="2200" dirty="0" smtClean="0">
                <a:latin typeface="Lucida Sans Unicode" pitchFamily="34" charset="0"/>
                <a:cs typeface="Lucida Sans Unicode" pitchFamily="34" charset="0"/>
              </a:rPr>
              <a:t>	Устройство </a:t>
            </a:r>
            <a:r>
              <a:rPr lang="en-US" sz="2200" dirty="0" smtClean="0">
                <a:latin typeface="Lucida Sans Unicode" pitchFamily="34" charset="0"/>
                <a:cs typeface="Lucida Sans Unicode" pitchFamily="34" charset="0"/>
              </a:rPr>
              <a:t>IK</a:t>
            </a:r>
            <a:r>
              <a:rPr lang="ru-RU" sz="2200" dirty="0" smtClean="0">
                <a:latin typeface="Lucida Sans Unicode" pitchFamily="34" charset="0"/>
                <a:cs typeface="Lucida Sans Unicode" pitchFamily="34" charset="0"/>
              </a:rPr>
              <a:t>-1 позволяет управлять процессом презентации, электронным маркером вносить поправки и коррективы, делать цветом пометки и комментарии.</a:t>
            </a:r>
            <a:endParaRPr lang="ru-RU" sz="2200" dirty="0">
              <a:latin typeface="Lucida Sans Unicode" pitchFamily="34" charset="0"/>
              <a:cs typeface="Lucida Sans Unicode" pitchFamily="34" charset="0"/>
            </a:endParaRPr>
          </a:p>
        </p:txBody>
      </p:sp>
      <p:pic>
        <p:nvPicPr>
          <p:cNvPr id="5" name="Picture 2" descr="F:\кабинет\фото для през о кабинете\SDC1006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4286256"/>
            <a:ext cx="3000396" cy="2250297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</p:pic>
      <p:pic>
        <p:nvPicPr>
          <p:cNvPr id="7" name="Picture 2" descr="E:\Фото\ФОТО Январь\SDC1039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86314" y="4000504"/>
            <a:ext cx="2952771" cy="2214578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28662" y="0"/>
            <a:ext cx="7467600" cy="10001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latin typeface="Lucida Sans Unicode" pitchFamily="34" charset="0"/>
                <a:cs typeface="Lucida Sans Unicode" pitchFamily="34" charset="0"/>
              </a:rPr>
              <a:t>Применяю компьютер на разных этапах процесса обучения</a:t>
            </a:r>
            <a:endParaRPr lang="ru-RU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Выноска со стрелкой вниз 2"/>
          <p:cNvSpPr/>
          <p:nvPr/>
        </p:nvSpPr>
        <p:spPr>
          <a:xfrm>
            <a:off x="1285852" y="1000108"/>
            <a:ext cx="6286544" cy="785818"/>
          </a:xfrm>
          <a:prstGeom prst="downArrowCallou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Lucida Sans Unicode" pitchFamily="34" charset="0"/>
                <a:cs typeface="Lucida Sans Unicode" pitchFamily="34" charset="0"/>
                <a:hlinkClick r:id="rId2" action="ppaction://hlinksldjump"/>
              </a:rPr>
              <a:t>Объяснение нового материала</a:t>
            </a:r>
            <a:endParaRPr lang="ru-RU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4" name="Выноска со стрелкой вниз 3"/>
          <p:cNvSpPr/>
          <p:nvPr/>
        </p:nvSpPr>
        <p:spPr>
          <a:xfrm>
            <a:off x="1285852" y="1785926"/>
            <a:ext cx="6286544" cy="785818"/>
          </a:xfrm>
          <a:prstGeom prst="downArrowCallou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Lucida Sans Unicode" pitchFamily="34" charset="0"/>
                <a:cs typeface="Lucida Sans Unicode" pitchFamily="34" charset="0"/>
                <a:hlinkClick r:id="rId3" action="ppaction://hlinksldjump"/>
              </a:rPr>
              <a:t>Проверка домашнего задания</a:t>
            </a:r>
            <a:endParaRPr lang="ru-RU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5" name="Выноска со стрелкой вниз 4"/>
          <p:cNvSpPr/>
          <p:nvPr/>
        </p:nvSpPr>
        <p:spPr>
          <a:xfrm>
            <a:off x="1285852" y="2571744"/>
            <a:ext cx="6286544" cy="785818"/>
          </a:xfrm>
          <a:prstGeom prst="downArrowCallou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Lucida Sans Unicode" pitchFamily="34" charset="0"/>
                <a:cs typeface="Lucida Sans Unicode" pitchFamily="34" charset="0"/>
                <a:hlinkClick r:id="rId4" action="ppaction://hlinksldjump"/>
              </a:rPr>
              <a:t>Самостоятельная работа</a:t>
            </a:r>
            <a:endParaRPr lang="ru-RU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7" name="Выноска со стрелкой вниз 6"/>
          <p:cNvSpPr/>
          <p:nvPr/>
        </p:nvSpPr>
        <p:spPr>
          <a:xfrm>
            <a:off x="1285852" y="3357562"/>
            <a:ext cx="6286544" cy="714380"/>
          </a:xfrm>
          <a:prstGeom prst="downArrowCallou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Lucida Sans Unicode" pitchFamily="34" charset="0"/>
                <a:cs typeface="Lucida Sans Unicode" pitchFamily="34" charset="0"/>
                <a:hlinkClick r:id="rId5" action="ppaction://hlinksldjump"/>
              </a:rPr>
              <a:t>Закрепление</a:t>
            </a:r>
            <a:endParaRPr lang="ru-RU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8" name="Выноска со стрелкой вниз 7"/>
          <p:cNvSpPr/>
          <p:nvPr/>
        </p:nvSpPr>
        <p:spPr>
          <a:xfrm>
            <a:off x="1285852" y="5072074"/>
            <a:ext cx="6286544" cy="857256"/>
          </a:xfrm>
          <a:prstGeom prst="downArrowCallou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6" action="ppaction://hlinksldjump"/>
              </a:rPr>
              <a:t>Вывод</a:t>
            </a:r>
            <a:endParaRPr lang="ru-RU" dirty="0"/>
          </a:p>
        </p:txBody>
      </p:sp>
      <p:sp>
        <p:nvSpPr>
          <p:cNvPr id="9" name="Выноска со стрелкой вниз 8"/>
          <p:cNvSpPr/>
          <p:nvPr/>
        </p:nvSpPr>
        <p:spPr>
          <a:xfrm>
            <a:off x="1285852" y="4143380"/>
            <a:ext cx="6286544" cy="857256"/>
          </a:xfrm>
          <a:prstGeom prst="downArrowCallou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Lucida Sans Unicode" pitchFamily="34" charset="0"/>
                <a:cs typeface="Lucida Sans Unicode" pitchFamily="34" charset="0"/>
                <a:hlinkClick r:id="rId7" action="ppaction://hlinksldjump"/>
              </a:rPr>
              <a:t>Внеурочная </a:t>
            </a:r>
            <a:r>
              <a:rPr lang="ru-RU" dirty="0" smtClean="0">
                <a:latin typeface="Lucida Sans Unicode" pitchFamily="34" charset="0"/>
                <a:cs typeface="Lucida Sans Unicode" pitchFamily="34" charset="0"/>
                <a:hlinkClick r:id="rId7" action="ppaction://hlinksldjump"/>
              </a:rPr>
              <a:t>деятельность</a:t>
            </a:r>
            <a:endParaRPr lang="ru-RU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86644" y="6286520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8" action="ppaction://hlinksldjump"/>
              </a:rPr>
              <a:t>1 слайд</a:t>
            </a:r>
            <a:endParaRPr lang="ru-RU" dirty="0"/>
          </a:p>
        </p:txBody>
      </p:sp>
      <p:sp>
        <p:nvSpPr>
          <p:cNvPr id="11" name="Выноска со стрелкой вниз 10"/>
          <p:cNvSpPr/>
          <p:nvPr/>
        </p:nvSpPr>
        <p:spPr>
          <a:xfrm>
            <a:off x="1285852" y="6000744"/>
            <a:ext cx="6286544" cy="857256"/>
          </a:xfrm>
          <a:prstGeom prst="downArrowCallou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9" action="ppaction://hlinksldjump"/>
              </a:rPr>
              <a:t>Литература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14290"/>
            <a:ext cx="7467600" cy="642942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Lucida Sans Unicode" pitchFamily="34" charset="0"/>
                <a:cs typeface="Lucida Sans Unicode" pitchFamily="34" charset="0"/>
              </a:rPr>
              <a:t>Изучение нового материала</a:t>
            </a:r>
            <a:endParaRPr lang="ru-RU" sz="3600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928670"/>
            <a:ext cx="8286808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Lucida Sans Unicode" pitchFamily="34" charset="0"/>
                <a:cs typeface="Lucida Sans Unicode" pitchFamily="34" charset="0"/>
              </a:rPr>
              <a:t>	</a:t>
            </a:r>
            <a:r>
              <a:rPr lang="ru-RU" sz="2200" dirty="0" smtClean="0">
                <a:latin typeface="Lucida Sans Unicode" pitchFamily="34" charset="0"/>
                <a:cs typeface="Lucida Sans Unicode" pitchFamily="34" charset="0"/>
              </a:rPr>
              <a:t>При изучении нового материала использование презентации позволяет:</a:t>
            </a:r>
          </a:p>
          <a:p>
            <a:pPr algn="just">
              <a:buFont typeface="Wingdings" pitchFamily="2" charset="2"/>
              <a:buChar char="v"/>
            </a:pPr>
            <a:r>
              <a:rPr lang="ru-RU" sz="2200" dirty="0" smtClean="0">
                <a:latin typeface="Lucida Sans Unicode" pitchFamily="34" charset="0"/>
                <a:cs typeface="Lucida Sans Unicode" pitchFamily="34" charset="0"/>
              </a:rPr>
              <a:t> иллюстрировать учебный материал,</a:t>
            </a:r>
          </a:p>
          <a:p>
            <a:pPr algn="just">
              <a:buFont typeface="Wingdings" pitchFamily="2" charset="2"/>
              <a:buChar char="v"/>
            </a:pPr>
            <a:r>
              <a:rPr lang="ru-RU" sz="2200" dirty="0" smtClean="0">
                <a:latin typeface="Lucida Sans Unicode" pitchFamily="34" charset="0"/>
                <a:cs typeface="Lucida Sans Unicode" pitchFamily="34" charset="0"/>
              </a:rPr>
              <a:t> акцентировать внимание учащихся на особо значимых моментах учебного материала.</a:t>
            </a:r>
          </a:p>
          <a:p>
            <a:pPr algn="just"/>
            <a:r>
              <a:rPr lang="ru-RU" sz="2200" dirty="0" smtClean="0">
                <a:latin typeface="Lucida Sans Unicode" pitchFamily="34" charset="0"/>
                <a:cs typeface="Lucida Sans Unicode" pitchFamily="34" charset="0"/>
              </a:rPr>
              <a:t>	Для привлечения и поддержания внимания  применяю эффекты анимации (появление и движение объектов на экране).</a:t>
            </a:r>
          </a:p>
        </p:txBody>
      </p:sp>
      <p:pic>
        <p:nvPicPr>
          <p:cNvPr id="4" name="Picture 6" descr="E:\Мордовских\P210037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28926" y="3786190"/>
            <a:ext cx="3619117" cy="2714644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57224" y="285728"/>
            <a:ext cx="7772400" cy="857256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Площадь трапеции</a:t>
            </a:r>
            <a:endParaRPr lang="ru-RU" sz="3600" dirty="0"/>
          </a:p>
        </p:txBody>
      </p:sp>
      <p:sp>
        <p:nvSpPr>
          <p:cNvPr id="6" name="Трапеция 5"/>
          <p:cNvSpPr/>
          <p:nvPr/>
        </p:nvSpPr>
        <p:spPr>
          <a:xfrm>
            <a:off x="500034" y="1785926"/>
            <a:ext cx="3143272" cy="2000264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000100" y="1785926"/>
            <a:ext cx="2643206" cy="20002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Трапеция 8"/>
          <p:cNvSpPr/>
          <p:nvPr/>
        </p:nvSpPr>
        <p:spPr>
          <a:xfrm>
            <a:off x="5500694" y="1428736"/>
            <a:ext cx="3214710" cy="207170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 flipV="1">
            <a:off x="5572132" y="1428736"/>
            <a:ext cx="2643206" cy="20717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Трапеция 11"/>
          <p:cNvSpPr/>
          <p:nvPr/>
        </p:nvSpPr>
        <p:spPr>
          <a:xfrm>
            <a:off x="714348" y="4357694"/>
            <a:ext cx="2857520" cy="207170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5400000">
            <a:off x="178563" y="5393545"/>
            <a:ext cx="207170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2035951" y="5393545"/>
            <a:ext cx="207170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Трапеция 16"/>
          <p:cNvSpPr/>
          <p:nvPr/>
        </p:nvSpPr>
        <p:spPr>
          <a:xfrm>
            <a:off x="5214942" y="4214818"/>
            <a:ext cx="2786082" cy="214314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rot="5400000">
            <a:off x="6143636" y="5000636"/>
            <a:ext cx="2143140" cy="5715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46"/>
          </a:xfrm>
        </p:spPr>
        <p:txBody>
          <a:bodyPr/>
          <a:lstStyle/>
          <a:p>
            <a:pPr algn="ctr"/>
            <a:r>
              <a:rPr lang="ru-RU" dirty="0" smtClean="0"/>
              <a:t>Вывод формулы площади трапеции</a:t>
            </a:r>
            <a:endParaRPr lang="ru-RU" dirty="0"/>
          </a:p>
        </p:txBody>
      </p:sp>
      <p:sp>
        <p:nvSpPr>
          <p:cNvPr id="3" name="Трапеция 2"/>
          <p:cNvSpPr/>
          <p:nvPr/>
        </p:nvSpPr>
        <p:spPr>
          <a:xfrm>
            <a:off x="571472" y="2143116"/>
            <a:ext cx="3500462" cy="2214578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214414" y="2214554"/>
            <a:ext cx="2857520" cy="21431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071670" y="1643050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а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214546" y="4429132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</a:t>
            </a:r>
            <a:endParaRPr lang="ru-RU" sz="2800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5400000">
            <a:off x="35687" y="3250405"/>
            <a:ext cx="2214578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214414" y="314324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857356" y="357187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r>
              <a:rPr lang="en-US" dirty="0" smtClean="0">
                <a:latin typeface="Corbel"/>
              </a:rPr>
              <a:t>₁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643174" y="257174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r>
              <a:rPr lang="en-US" dirty="0">
                <a:latin typeface="Corbel"/>
                <a:ea typeface="Cambria Math"/>
              </a:rPr>
              <a:t>₂</a:t>
            </a:r>
            <a:endParaRPr lang="ru-RU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3500430" y="2143116"/>
            <a:ext cx="571504" cy="1588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 flipH="1" flipV="1">
            <a:off x="2964645" y="3250405"/>
            <a:ext cx="2214578" cy="1588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143372" y="292893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5143504" y="1857364"/>
            <a:ext cx="228601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</a:t>
            </a:r>
            <a:r>
              <a:rPr lang="en-US" sz="3200" dirty="0" smtClean="0">
                <a:latin typeface="Corbel"/>
              </a:rPr>
              <a:t>₁</a:t>
            </a:r>
            <a:r>
              <a:rPr lang="ru-RU" sz="3200" dirty="0" smtClean="0">
                <a:latin typeface="Corbel"/>
              </a:rPr>
              <a:t>=1/2в</a:t>
            </a:r>
            <a:r>
              <a:rPr lang="en-US" sz="3200" dirty="0" smtClean="0">
                <a:latin typeface="Corbel"/>
              </a:rPr>
              <a:t>h</a:t>
            </a:r>
            <a:endParaRPr lang="ru-RU" sz="3200" dirty="0" smtClean="0"/>
          </a:p>
          <a:p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5286380" y="2857496"/>
            <a:ext cx="2143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</a:t>
            </a:r>
            <a:r>
              <a:rPr lang="en-US" sz="3200" dirty="0" smtClean="0">
                <a:latin typeface="Corbel"/>
                <a:ea typeface="Cambria Math"/>
              </a:rPr>
              <a:t>₂</a:t>
            </a:r>
            <a:r>
              <a:rPr lang="ru-RU" sz="3200" dirty="0" smtClean="0">
                <a:latin typeface="Corbel"/>
                <a:ea typeface="Cambria Math"/>
              </a:rPr>
              <a:t>=1/2а</a:t>
            </a:r>
            <a:r>
              <a:rPr lang="en-US" sz="3200" dirty="0" smtClean="0">
                <a:latin typeface="Corbel"/>
                <a:ea typeface="Cambria Math"/>
              </a:rPr>
              <a:t>h</a:t>
            </a:r>
            <a:endParaRPr lang="ru-RU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4214810" y="4643446"/>
            <a:ext cx="46434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</a:t>
            </a:r>
            <a:r>
              <a:rPr lang="ru-RU" sz="3200" dirty="0" smtClean="0"/>
              <a:t>= </a:t>
            </a:r>
            <a:r>
              <a:rPr lang="ru-RU" sz="3200" dirty="0" smtClean="0">
                <a:latin typeface="Corbel"/>
              </a:rPr>
              <a:t>1/2в</a:t>
            </a:r>
            <a:r>
              <a:rPr lang="en-US" sz="3200" dirty="0" smtClean="0">
                <a:latin typeface="Corbel"/>
              </a:rPr>
              <a:t>h</a:t>
            </a:r>
            <a:r>
              <a:rPr lang="ru-RU" sz="3200" dirty="0" smtClean="0">
                <a:latin typeface="Corbel"/>
              </a:rPr>
              <a:t>+</a:t>
            </a:r>
            <a:r>
              <a:rPr lang="ru-RU" sz="3200" dirty="0" smtClean="0">
                <a:latin typeface="Corbel"/>
                <a:ea typeface="Cambria Math"/>
              </a:rPr>
              <a:t>1/2а</a:t>
            </a:r>
            <a:r>
              <a:rPr lang="en-US" sz="3200" dirty="0" smtClean="0">
                <a:latin typeface="Corbel"/>
                <a:ea typeface="Cambria Math"/>
              </a:rPr>
              <a:t>h</a:t>
            </a:r>
            <a:r>
              <a:rPr lang="ru-RU" sz="3200" dirty="0" smtClean="0">
                <a:latin typeface="Corbel"/>
                <a:ea typeface="Cambria Math"/>
              </a:rPr>
              <a:t>=1/2</a:t>
            </a:r>
            <a:r>
              <a:rPr lang="en-US" sz="3200" dirty="0" smtClean="0">
                <a:latin typeface="Corbel"/>
                <a:ea typeface="Cambria Math"/>
              </a:rPr>
              <a:t>h</a:t>
            </a:r>
            <a:r>
              <a:rPr lang="ru-RU" sz="3200" dirty="0" smtClean="0">
                <a:latin typeface="Corbel"/>
                <a:ea typeface="Cambria Math"/>
              </a:rPr>
              <a:t>(</a:t>
            </a:r>
            <a:r>
              <a:rPr lang="ru-RU" sz="3200" dirty="0" err="1" smtClean="0">
                <a:latin typeface="Corbel"/>
                <a:ea typeface="Cambria Math"/>
              </a:rPr>
              <a:t>а+в</a:t>
            </a:r>
            <a:r>
              <a:rPr lang="ru-RU" sz="3200" dirty="0" smtClean="0">
                <a:latin typeface="Corbel"/>
                <a:ea typeface="Cambria Math"/>
              </a:rPr>
              <a:t>)</a:t>
            </a:r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  <p:bldP spid="12" grpId="0"/>
      <p:bldP spid="13" grpId="0"/>
      <p:bldP spid="18" grpId="0"/>
      <p:bldP spid="19" grpId="0"/>
      <p:bldP spid="20" grpId="0"/>
      <p:bldP spid="2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34" y="1071546"/>
            <a:ext cx="785818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dirty="0" smtClean="0">
                <a:latin typeface="Lucida Sans Unicode" pitchFamily="34" charset="0"/>
                <a:cs typeface="Lucida Sans Unicode" pitchFamily="34" charset="0"/>
              </a:rPr>
              <a:t>	Материал  для получения новых знаний учащимися беру, используя </a:t>
            </a:r>
            <a:r>
              <a:rPr lang="en-US" sz="2200" dirty="0" smtClean="0">
                <a:latin typeface="Lucida Sans Unicode" pitchFamily="34" charset="0"/>
                <a:cs typeface="Lucida Sans Unicode" pitchFamily="34" charset="0"/>
              </a:rPr>
              <a:t>CD</a:t>
            </a:r>
            <a:r>
              <a:rPr lang="ru-RU" sz="2200" dirty="0" smtClean="0">
                <a:latin typeface="Lucida Sans Unicode" pitchFamily="34" charset="0"/>
                <a:cs typeface="Lucida Sans Unicode" pitchFamily="34" charset="0"/>
              </a:rPr>
              <a:t>-диски «Уроки алгебры» Кирилла и </a:t>
            </a:r>
            <a:r>
              <a:rPr lang="ru-RU" sz="2200" dirty="0" err="1" smtClean="0">
                <a:latin typeface="Lucida Sans Unicode" pitchFamily="34" charset="0"/>
                <a:cs typeface="Lucida Sans Unicode" pitchFamily="34" charset="0"/>
              </a:rPr>
              <a:t>Мефодия</a:t>
            </a:r>
            <a:r>
              <a:rPr lang="ru-RU" sz="2200" dirty="0" smtClean="0">
                <a:latin typeface="Lucida Sans Unicode" pitchFamily="34" charset="0"/>
                <a:cs typeface="Lucida Sans Unicode" pitchFamily="34" charset="0"/>
              </a:rPr>
              <a:t> для 8-11 классов, «Уроки геометрии» Кирилла и </a:t>
            </a:r>
            <a:r>
              <a:rPr lang="ru-RU" sz="2200" dirty="0" err="1" smtClean="0">
                <a:latin typeface="Lucida Sans Unicode" pitchFamily="34" charset="0"/>
                <a:cs typeface="Lucida Sans Unicode" pitchFamily="34" charset="0"/>
              </a:rPr>
              <a:t>Мефодия</a:t>
            </a:r>
            <a:r>
              <a:rPr lang="ru-RU" sz="2200" dirty="0" smtClean="0">
                <a:latin typeface="Lucida Sans Unicode" pitchFamily="34" charset="0"/>
                <a:cs typeface="Lucida Sans Unicode" pitchFamily="34" charset="0"/>
              </a:rPr>
              <a:t> для 9-11 классов, «Умник – ПО» </a:t>
            </a:r>
            <a:r>
              <a:rPr lang="ru-RU" sz="2200" dirty="0" err="1" smtClean="0">
                <a:latin typeface="Lucida Sans Unicode" pitchFamily="34" charset="0"/>
                <a:cs typeface="Lucida Sans Unicode" pitchFamily="34" charset="0"/>
              </a:rPr>
              <a:t>по</a:t>
            </a:r>
            <a:r>
              <a:rPr lang="ru-RU" sz="2200" dirty="0" smtClean="0">
                <a:latin typeface="Lucida Sans Unicode" pitchFamily="34" charset="0"/>
                <a:cs typeface="Lucida Sans Unicode" pitchFamily="34" charset="0"/>
              </a:rPr>
              <a:t> математике и геометрии для 7-11 классов, «Живая математика», «Готовимся к ЕГЭ», интернет.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643702" y="621508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Слайд 14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85720" y="0"/>
            <a:ext cx="8429684" cy="100010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Lucida Sans Unicode" pitchFamily="34" charset="0"/>
                <a:cs typeface="Lucida Sans Unicode" pitchFamily="34" charset="0"/>
              </a:rPr>
              <a:t>Применение компьютерных программ</a:t>
            </a:r>
            <a:endParaRPr lang="ru-RU" sz="3600" dirty="0">
              <a:latin typeface="Lucida Sans Unicode" pitchFamily="34" charset="0"/>
              <a:cs typeface="Lucida Sans Unicode" pitchFamily="34" charset="0"/>
            </a:endParaRPr>
          </a:p>
        </p:txBody>
      </p:sp>
      <p:pic>
        <p:nvPicPr>
          <p:cNvPr id="6" name="Picture 2" descr="D:\новые фото\SDC12681.JPG"/>
          <p:cNvPicPr>
            <a:picLocks noChangeAspect="1" noChangeArrowheads="1"/>
          </p:cNvPicPr>
          <p:nvPr/>
        </p:nvPicPr>
        <p:blipFill>
          <a:blip r:embed="rId3" cstate="email"/>
          <a:stretch>
            <a:fillRect/>
          </a:stretch>
        </p:blipFill>
        <p:spPr bwMode="auto">
          <a:xfrm>
            <a:off x="1571604" y="3643314"/>
            <a:ext cx="4038600" cy="302895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0"/>
            <a:ext cx="7467600" cy="857256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Lucida Sans Unicode" pitchFamily="34" charset="0"/>
                <a:cs typeface="Lucida Sans Unicode" pitchFamily="34" charset="0"/>
              </a:rPr>
              <a:t>Проверка домашнего задания</a:t>
            </a:r>
            <a:endParaRPr lang="ru-RU" sz="3600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928670"/>
            <a:ext cx="857256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Lucida Sans Unicode" pitchFamily="34" charset="0"/>
                <a:cs typeface="Lucida Sans Unicode" pitchFamily="34" charset="0"/>
              </a:rPr>
              <a:t>	</a:t>
            </a:r>
            <a:r>
              <a:rPr lang="ru-RU" sz="2200" dirty="0" smtClean="0">
                <a:latin typeface="Lucida Sans Unicode" pitchFamily="34" charset="0"/>
                <a:cs typeface="Lucida Sans Unicode" pitchFamily="34" charset="0"/>
              </a:rPr>
              <a:t>В качестве домашнего задания учащимся предлагаются не только номера упражнений, но и творческие задания: найти информацию об ученых-математиках, математических величинах,  изучить какие-то факты, разделы, темы и составить мультимедийную презентацию. Созданная учащимися презентация - творческая работа, в которой сочетаются текстовая информация и графические изображения. Учащимися при этом  используется программа Power Point из пакета программ Microsoft Office. </a:t>
            </a:r>
            <a:endParaRPr lang="ru-RU" sz="2200" dirty="0">
              <a:latin typeface="Lucida Sans Unicode" pitchFamily="34" charset="0"/>
              <a:cs typeface="Lucida Sans Unicode" pitchFamily="34" charset="0"/>
            </a:endParaRPr>
          </a:p>
        </p:txBody>
      </p:sp>
      <p:pic>
        <p:nvPicPr>
          <p:cNvPr id="4" name="Picture 3" descr="F:\кабинет\фото для през о кабинете\SDC1007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14810" y="4143380"/>
            <a:ext cx="3230042" cy="2422531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Содержание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7467600" cy="5188092"/>
          </a:xfrm>
        </p:spPr>
        <p:txBody>
          <a:bodyPr/>
          <a:lstStyle/>
          <a:p>
            <a:r>
              <a:rPr lang="ru-RU" dirty="0" smtClean="0"/>
              <a:t>Цель</a:t>
            </a:r>
          </a:p>
          <a:p>
            <a:r>
              <a:rPr lang="ru-RU" dirty="0" smtClean="0"/>
              <a:t>Задачи</a:t>
            </a:r>
          </a:p>
          <a:p>
            <a:r>
              <a:rPr lang="ru-RU" dirty="0" smtClean="0"/>
              <a:t>Предполагаемые результаты</a:t>
            </a:r>
          </a:p>
          <a:p>
            <a:r>
              <a:rPr lang="ru-RU" dirty="0" smtClean="0"/>
              <a:t>Методы</a:t>
            </a:r>
          </a:p>
          <a:p>
            <a:r>
              <a:rPr lang="ru-RU" dirty="0" smtClean="0"/>
              <a:t>Актуальность</a:t>
            </a:r>
          </a:p>
          <a:p>
            <a:r>
              <a:rPr lang="ru-RU" dirty="0" smtClean="0"/>
              <a:t>Этапы применения ИКТ</a:t>
            </a:r>
          </a:p>
          <a:p>
            <a:r>
              <a:rPr lang="ru-RU" dirty="0" smtClean="0"/>
              <a:t>Раздаточный материал</a:t>
            </a:r>
          </a:p>
          <a:p>
            <a:r>
              <a:rPr lang="ru-RU" dirty="0" smtClean="0"/>
              <a:t>Электронный материал</a:t>
            </a:r>
          </a:p>
          <a:p>
            <a:r>
              <a:rPr lang="ru-RU" dirty="0" smtClean="0">
                <a:hlinkClick r:id="rId2" action="ppaction://hlinksldjump"/>
              </a:rPr>
              <a:t>Компьютер применяю</a:t>
            </a:r>
            <a:r>
              <a:rPr lang="ru-RU" dirty="0" smtClean="0"/>
              <a:t>…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9001156" cy="71438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Lucida Sans Unicode" pitchFamily="34" charset="0"/>
                <a:cs typeface="Lucida Sans Unicode" pitchFamily="34" charset="0"/>
              </a:rPr>
              <a:t>Презентации, выполненные учащимися</a:t>
            </a:r>
            <a:endParaRPr lang="ru-RU" sz="3600" dirty="0">
              <a:latin typeface="Lucida Sans Unicode" pitchFamily="34" charset="0"/>
              <a:cs typeface="Lucida Sans Unicode" pitchFamily="34" charset="0"/>
            </a:endParaRPr>
          </a:p>
        </p:txBody>
      </p:sp>
      <p:pic>
        <p:nvPicPr>
          <p:cNvPr id="4" name="Picture 2" descr="D:\новые фото\SDC12708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72066" y="1000108"/>
            <a:ext cx="3611880" cy="2352534"/>
          </a:xfrm>
          <a:prstGeom prst="rect">
            <a:avLst/>
          </a:prstGeom>
          <a:noFill/>
        </p:spPr>
      </p:pic>
      <p:pic>
        <p:nvPicPr>
          <p:cNvPr id="6" name="Picture 4" descr="D:\новые фото\SDC1271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572000" y="3714752"/>
            <a:ext cx="4305296" cy="2786082"/>
          </a:xfrm>
          <a:prstGeom prst="rect">
            <a:avLst/>
          </a:prstGeom>
          <a:noFill/>
        </p:spPr>
      </p:pic>
      <p:pic>
        <p:nvPicPr>
          <p:cNvPr id="7" name="Picture 4" descr="D:\новые фото\SDC12699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14282" y="928670"/>
            <a:ext cx="4071966" cy="2892895"/>
          </a:xfrm>
          <a:prstGeom prst="rect">
            <a:avLst/>
          </a:prstGeom>
          <a:noFill/>
        </p:spPr>
      </p:pic>
      <p:pic>
        <p:nvPicPr>
          <p:cNvPr id="8" name="Picture 2" descr="D:\новые фото\SDC12697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357422" y="3071810"/>
            <a:ext cx="4212176" cy="2786082"/>
          </a:xfrm>
          <a:prstGeom prst="rect">
            <a:avLst/>
          </a:prstGeom>
          <a:noFill/>
        </p:spPr>
      </p:pic>
      <p:pic>
        <p:nvPicPr>
          <p:cNvPr id="9" name="Picture 3" descr="D:\новые фото\SDC12698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14282" y="4071942"/>
            <a:ext cx="3857652" cy="2504988"/>
          </a:xfrm>
          <a:prstGeom prst="rect">
            <a:avLst/>
          </a:prstGeom>
          <a:noFill/>
        </p:spPr>
      </p:pic>
      <p:pic>
        <p:nvPicPr>
          <p:cNvPr id="5" name="Picture 3" descr="D:\новые фото\SDC12704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1214414" y="1500174"/>
            <a:ext cx="4286248" cy="270304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32614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Проверка  </a:t>
            </a:r>
            <a:r>
              <a:rPr lang="ru-RU" sz="3600" dirty="0" err="1" smtClean="0"/>
              <a:t>д</a:t>
            </a:r>
            <a:r>
              <a:rPr lang="ru-RU" sz="3600" dirty="0" smtClean="0"/>
              <a:t>/</a:t>
            </a:r>
            <a:r>
              <a:rPr lang="ru-RU" sz="3600" dirty="0" err="1" smtClean="0"/>
              <a:t>з</a:t>
            </a:r>
            <a:r>
              <a:rPr lang="ru-RU" sz="3600" dirty="0" smtClean="0"/>
              <a:t> (№403)</a:t>
            </a: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285720" y="1643050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14282" y="1225689"/>
            <a:ext cx="350046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А) </a:t>
            </a:r>
            <a:r>
              <a:rPr lang="ru-RU" sz="3600" dirty="0" smtClean="0">
                <a:latin typeface="Cambria Math"/>
                <a:ea typeface="Cambria Math"/>
              </a:rPr>
              <a:t>√20 =</a:t>
            </a:r>
          </a:p>
          <a:p>
            <a:r>
              <a:rPr lang="ru-RU" sz="3600" dirty="0" smtClean="0">
                <a:latin typeface="Cambria Math"/>
                <a:ea typeface="Cambria Math"/>
              </a:rPr>
              <a:t>Б)√98 =</a:t>
            </a:r>
          </a:p>
          <a:p>
            <a:r>
              <a:rPr lang="ru-RU" sz="3600" dirty="0" smtClean="0">
                <a:latin typeface="Cambria Math"/>
                <a:ea typeface="Cambria Math"/>
              </a:rPr>
              <a:t>В)√200 =</a:t>
            </a:r>
          </a:p>
          <a:p>
            <a:r>
              <a:rPr lang="ru-RU" sz="3600" dirty="0" smtClean="0">
                <a:latin typeface="Cambria Math"/>
                <a:ea typeface="Cambria Math"/>
              </a:rPr>
              <a:t>Г)√160 =</a:t>
            </a:r>
          </a:p>
          <a:p>
            <a:r>
              <a:rPr lang="ru-RU" sz="3600" dirty="0" smtClean="0">
                <a:latin typeface="Cambria Math"/>
                <a:ea typeface="Cambria Math"/>
              </a:rPr>
              <a:t>Д)0,2√75 =</a:t>
            </a:r>
          </a:p>
          <a:p>
            <a:r>
              <a:rPr lang="ru-RU" sz="3600" dirty="0" smtClean="0">
                <a:latin typeface="Cambria Math"/>
                <a:ea typeface="Cambria Math"/>
              </a:rPr>
              <a:t>Е)0,7√300 =</a:t>
            </a:r>
          </a:p>
          <a:p>
            <a:r>
              <a:rPr lang="ru-RU" sz="3600" dirty="0" smtClean="0">
                <a:latin typeface="Cambria Math"/>
                <a:ea typeface="Cambria Math"/>
              </a:rPr>
              <a:t>Ж)-0,125√192=</a:t>
            </a:r>
          </a:p>
          <a:p>
            <a:endParaRPr lang="ru-RU" sz="3600" dirty="0" smtClean="0">
              <a:latin typeface="Cambria Math"/>
              <a:ea typeface="Cambria Math"/>
            </a:endParaRPr>
          </a:p>
          <a:p>
            <a:r>
              <a:rPr lang="ru-RU" sz="3600" dirty="0" smtClean="0">
                <a:latin typeface="Cambria Math"/>
                <a:ea typeface="Cambria Math"/>
              </a:rPr>
              <a:t>З)-1/3√450=</a:t>
            </a:r>
          </a:p>
          <a:p>
            <a:r>
              <a:rPr lang="ru-RU" sz="3600" dirty="0" smtClean="0">
                <a:latin typeface="Cambria Math"/>
                <a:ea typeface="Cambria Math"/>
              </a:rPr>
              <a:t> 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3714744" y="1214422"/>
            <a:ext cx="5429256" cy="5149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Cambria Math"/>
                <a:ea typeface="Cambria Math"/>
              </a:rPr>
              <a:t>√4*5=2√5</a:t>
            </a:r>
          </a:p>
          <a:p>
            <a:r>
              <a:rPr lang="ru-RU" sz="3600" dirty="0" smtClean="0">
                <a:latin typeface="Cambria Math"/>
                <a:ea typeface="Cambria Math"/>
              </a:rPr>
              <a:t>√49*2=7√2</a:t>
            </a:r>
          </a:p>
          <a:p>
            <a:r>
              <a:rPr lang="ru-RU" sz="3600" dirty="0" smtClean="0">
                <a:latin typeface="Cambria Math"/>
                <a:ea typeface="Cambria Math"/>
              </a:rPr>
              <a:t>√100*2=10√2</a:t>
            </a:r>
          </a:p>
          <a:p>
            <a:r>
              <a:rPr lang="ru-RU" sz="3600" dirty="0" smtClean="0">
                <a:latin typeface="Cambria Math"/>
                <a:ea typeface="Cambria Math"/>
              </a:rPr>
              <a:t>√16*10=4√10</a:t>
            </a:r>
          </a:p>
          <a:p>
            <a:r>
              <a:rPr lang="ru-RU" sz="3600" dirty="0" smtClean="0">
                <a:latin typeface="Cambria Math"/>
                <a:ea typeface="Cambria Math"/>
              </a:rPr>
              <a:t>0,2*√25*3=0,2*5√3=√3</a:t>
            </a:r>
          </a:p>
          <a:p>
            <a:r>
              <a:rPr lang="ru-RU" sz="3600" dirty="0" smtClean="0">
                <a:latin typeface="Cambria Math"/>
                <a:ea typeface="Cambria Math"/>
              </a:rPr>
              <a:t>0,7*√100*3=7√3</a:t>
            </a:r>
          </a:p>
          <a:p>
            <a:r>
              <a:rPr lang="ru-RU" sz="3600" dirty="0" smtClean="0">
                <a:latin typeface="Cambria Math"/>
                <a:ea typeface="Cambria Math"/>
              </a:rPr>
              <a:t>-0,125√64*3=-0,125*8√3</a:t>
            </a:r>
          </a:p>
          <a:p>
            <a:r>
              <a:rPr lang="ru-RU" sz="3600" dirty="0" smtClean="0">
                <a:latin typeface="Cambria Math"/>
                <a:ea typeface="Cambria Math"/>
              </a:rPr>
              <a:t>=-√3</a:t>
            </a:r>
          </a:p>
          <a:p>
            <a:r>
              <a:rPr lang="ru-RU" sz="3600" dirty="0" smtClean="0">
                <a:latin typeface="Cambria Math"/>
                <a:ea typeface="Cambria Math"/>
              </a:rPr>
              <a:t>-1/3√225*2=-5√2</a:t>
            </a:r>
            <a:endParaRPr lang="ru-RU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3143240" y="635795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Слайд  14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9146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Реши уравнение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Wingdings 2" pitchFamily="18" charset="2"/>
              <a:buAutoNum type="arabicParenR"/>
            </a:pPr>
            <a:r>
              <a:rPr lang="ru-RU" sz="4000" dirty="0" smtClean="0">
                <a:latin typeface="+mj-lt"/>
              </a:rPr>
              <a:t>(257 – </a:t>
            </a:r>
            <a:r>
              <a:rPr lang="ru-RU" sz="4000" dirty="0" err="1" smtClean="0">
                <a:latin typeface="+mj-lt"/>
              </a:rPr>
              <a:t>х</a:t>
            </a:r>
            <a:r>
              <a:rPr lang="ru-RU" sz="4000" dirty="0" smtClean="0">
                <a:latin typeface="+mj-lt"/>
              </a:rPr>
              <a:t>) + 124 = 149</a:t>
            </a:r>
          </a:p>
          <a:p>
            <a:pPr marL="514350" indent="-514350">
              <a:buFont typeface="Wingdings 2" pitchFamily="18" charset="2"/>
              <a:buNone/>
            </a:pPr>
            <a:r>
              <a:rPr lang="ru-RU" sz="4000" dirty="0" smtClean="0">
                <a:latin typeface="+mj-lt"/>
              </a:rPr>
              <a:t>       257 – </a:t>
            </a:r>
            <a:r>
              <a:rPr lang="ru-RU" sz="4000" dirty="0" err="1" smtClean="0">
                <a:latin typeface="+mj-lt"/>
              </a:rPr>
              <a:t>х</a:t>
            </a:r>
            <a:r>
              <a:rPr lang="ru-RU" sz="4000" dirty="0" smtClean="0">
                <a:latin typeface="+mj-lt"/>
              </a:rPr>
              <a:t> = 149 – 124</a:t>
            </a:r>
          </a:p>
          <a:p>
            <a:pPr marL="514350" indent="-514350">
              <a:buFont typeface="Wingdings 2" pitchFamily="18" charset="2"/>
              <a:buNone/>
            </a:pPr>
            <a:r>
              <a:rPr lang="ru-RU" sz="4000" dirty="0" smtClean="0">
                <a:latin typeface="+mj-lt"/>
              </a:rPr>
              <a:t>       257 – </a:t>
            </a:r>
            <a:r>
              <a:rPr lang="ru-RU" sz="4000" dirty="0" err="1" smtClean="0">
                <a:latin typeface="+mj-lt"/>
              </a:rPr>
              <a:t>х</a:t>
            </a:r>
            <a:r>
              <a:rPr lang="ru-RU" sz="4000" dirty="0" smtClean="0">
                <a:latin typeface="+mj-lt"/>
              </a:rPr>
              <a:t> = 125</a:t>
            </a:r>
          </a:p>
          <a:p>
            <a:pPr marL="514350" indent="-514350">
              <a:buFont typeface="Wingdings 2" pitchFamily="18" charset="2"/>
              <a:buNone/>
            </a:pPr>
            <a:r>
              <a:rPr lang="ru-RU" sz="4000" dirty="0" smtClean="0">
                <a:latin typeface="+mj-lt"/>
              </a:rPr>
              <a:t>        </a:t>
            </a:r>
            <a:r>
              <a:rPr lang="ru-RU" sz="4000" dirty="0" err="1" smtClean="0">
                <a:latin typeface="+mj-lt"/>
              </a:rPr>
              <a:t>х</a:t>
            </a:r>
            <a:r>
              <a:rPr lang="ru-RU" sz="4000" dirty="0" smtClean="0">
                <a:latin typeface="+mj-lt"/>
              </a:rPr>
              <a:t> = 257 – 125</a:t>
            </a:r>
          </a:p>
          <a:p>
            <a:pPr marL="514350" indent="-514350">
              <a:buFont typeface="Wingdings 2" pitchFamily="18" charset="2"/>
              <a:buNone/>
            </a:pPr>
            <a:r>
              <a:rPr lang="ru-RU" sz="4000" dirty="0" smtClean="0">
                <a:latin typeface="+mj-lt"/>
              </a:rPr>
              <a:t>        </a:t>
            </a:r>
            <a:r>
              <a:rPr lang="ru-RU" sz="4000" dirty="0" err="1" smtClean="0">
                <a:latin typeface="+mj-lt"/>
              </a:rPr>
              <a:t>х</a:t>
            </a:r>
            <a:r>
              <a:rPr lang="ru-RU" sz="4000" dirty="0" smtClean="0">
                <a:latin typeface="+mj-lt"/>
              </a:rPr>
              <a:t> = 132</a:t>
            </a:r>
          </a:p>
          <a:p>
            <a:pPr marL="514350" indent="-514350">
              <a:buFont typeface="Wingdings 2" pitchFamily="18" charset="2"/>
              <a:buNone/>
            </a:pPr>
            <a:r>
              <a:rPr lang="ru-RU" sz="4000" dirty="0" smtClean="0">
                <a:latin typeface="+mj-lt"/>
              </a:rPr>
              <a:t>ОТВЕТ:  132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14744" y="6072206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Слайд 14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500034" y="1500174"/>
            <a:ext cx="3657600" cy="4572000"/>
          </a:xfrm>
          <a:ln w="381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1)Найдите частное:</a:t>
            </a:r>
          </a:p>
          <a:p>
            <a:pPr>
              <a:buNone/>
            </a:pPr>
            <a:r>
              <a:rPr lang="ru-RU" dirty="0" smtClean="0"/>
              <a:t>а) 3424:8    б) 35088:86</a:t>
            </a:r>
          </a:p>
          <a:p>
            <a:pPr>
              <a:buNone/>
            </a:pPr>
            <a:r>
              <a:rPr lang="ru-RU" dirty="0" smtClean="0"/>
              <a:t> в) 13608:243</a:t>
            </a:r>
          </a:p>
          <a:p>
            <a:pPr>
              <a:buNone/>
            </a:pPr>
            <a:r>
              <a:rPr lang="ru-RU" dirty="0" smtClean="0"/>
              <a:t>2) Найдите значение выражения: 162:р, если р=1;  8;  19.</a:t>
            </a:r>
          </a:p>
          <a:p>
            <a:pPr>
              <a:buNone/>
            </a:pPr>
            <a:r>
              <a:rPr lang="ru-RU" dirty="0" smtClean="0"/>
              <a:t>3) Решите уравнение:</a:t>
            </a:r>
          </a:p>
          <a:p>
            <a:pPr>
              <a:buNone/>
            </a:pPr>
            <a:r>
              <a:rPr lang="ru-RU" dirty="0" smtClean="0"/>
              <a:t>   (</a:t>
            </a:r>
            <a:r>
              <a:rPr lang="ru-RU" dirty="0" err="1" smtClean="0"/>
              <a:t>х</a:t>
            </a:r>
            <a:r>
              <a:rPr lang="ru-RU" dirty="0" smtClean="0"/>
              <a:t> + 5) * 8 = 56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4786314" y="1500174"/>
            <a:ext cx="3657600" cy="4572000"/>
          </a:xfrm>
          <a:ln w="381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1)Найдите частное:</a:t>
            </a:r>
          </a:p>
          <a:p>
            <a:pPr>
              <a:buNone/>
            </a:pPr>
            <a:r>
              <a:rPr lang="ru-RU" dirty="0" smtClean="0"/>
              <a:t>а) 6237:9     б) 61596:87</a:t>
            </a:r>
          </a:p>
          <a:p>
            <a:pPr>
              <a:buNone/>
            </a:pPr>
            <a:r>
              <a:rPr lang="ru-RU" dirty="0" smtClean="0"/>
              <a:t>в) 15792:329</a:t>
            </a:r>
          </a:p>
          <a:p>
            <a:pPr>
              <a:buNone/>
            </a:pPr>
            <a:r>
              <a:rPr lang="ru-RU" dirty="0" smtClean="0"/>
              <a:t>2) Найдите значение выражения: 1326:с, если с=1;  6;  17.</a:t>
            </a:r>
          </a:p>
          <a:p>
            <a:pPr>
              <a:buNone/>
            </a:pPr>
            <a:r>
              <a:rPr lang="ru-RU" dirty="0" smtClean="0"/>
              <a:t>3) Решите уравнение:</a:t>
            </a:r>
          </a:p>
          <a:p>
            <a:pPr>
              <a:buNone/>
            </a:pPr>
            <a:r>
              <a:rPr lang="ru-RU" dirty="0" smtClean="0"/>
              <a:t>  3 * (</a:t>
            </a:r>
            <a:r>
              <a:rPr lang="ru-RU" dirty="0" err="1" smtClean="0"/>
              <a:t>х</a:t>
            </a:r>
            <a:r>
              <a:rPr lang="ru-RU" dirty="0" smtClean="0"/>
              <a:t> – 3) = 81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215082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                          </a:t>
            </a:r>
            <a:r>
              <a:rPr lang="ru-RU" sz="2000" dirty="0" smtClean="0"/>
              <a:t>Вариант 1                          </a:t>
            </a:r>
            <a:r>
              <a:rPr lang="en-US" sz="2000" dirty="0" smtClean="0"/>
              <a:t>       </a:t>
            </a:r>
            <a:r>
              <a:rPr lang="ru-RU" sz="2000" dirty="0" smtClean="0"/>
              <a:t>Вариант 2</a:t>
            </a:r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14282" y="214290"/>
            <a:ext cx="86439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tx2"/>
                </a:solidFill>
              </a:rPr>
              <a:t>Самостоятельная работа по теме «Деление» (5 класс)</a:t>
            </a:r>
            <a:endParaRPr lang="ru-RU" sz="3200" dirty="0">
              <a:solidFill>
                <a:schemeClr val="tx2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Реши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428736"/>
            <a:ext cx="8286808" cy="4873752"/>
          </a:xfrm>
        </p:spPr>
        <p:txBody>
          <a:bodyPr>
            <a:no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4800" dirty="0" smtClean="0">
                <a:solidFill>
                  <a:schemeClr val="bg1"/>
                </a:solidFill>
              </a:rPr>
              <a:t>А) 165 – (</a:t>
            </a:r>
            <a:r>
              <a:rPr lang="ru-RU" sz="4800" dirty="0" err="1" smtClean="0">
                <a:solidFill>
                  <a:schemeClr val="bg1"/>
                </a:solidFill>
              </a:rPr>
              <a:t>х</a:t>
            </a:r>
            <a:r>
              <a:rPr lang="ru-RU" sz="4800" dirty="0" smtClean="0">
                <a:solidFill>
                  <a:schemeClr val="bg1"/>
                </a:solidFill>
              </a:rPr>
              <a:t> + 112) = 37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4800" dirty="0" smtClean="0"/>
              <a:t>Б) 44 + (</a:t>
            </a:r>
            <a:r>
              <a:rPr lang="ru-RU" sz="4800" dirty="0" err="1" smtClean="0"/>
              <a:t>х</a:t>
            </a:r>
            <a:r>
              <a:rPr lang="ru-RU" sz="4800" dirty="0" smtClean="0"/>
              <a:t> – 85) = 105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4800" dirty="0" smtClean="0">
                <a:solidFill>
                  <a:schemeClr val="bg1"/>
                </a:solidFill>
              </a:rPr>
              <a:t>В) 243 – (</a:t>
            </a:r>
            <a:r>
              <a:rPr lang="ru-RU" sz="4800" dirty="0" err="1" smtClean="0">
                <a:solidFill>
                  <a:schemeClr val="bg1"/>
                </a:solidFill>
              </a:rPr>
              <a:t>х</a:t>
            </a:r>
            <a:r>
              <a:rPr lang="ru-RU" sz="4800" dirty="0" smtClean="0">
                <a:solidFill>
                  <a:schemeClr val="bg1"/>
                </a:solidFill>
              </a:rPr>
              <a:t> + 83) = 112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4800" dirty="0" smtClean="0"/>
              <a:t>Г) (135 + </a:t>
            </a:r>
            <a:r>
              <a:rPr lang="ru-RU" sz="4800" dirty="0" err="1" smtClean="0"/>
              <a:t>х</a:t>
            </a:r>
            <a:r>
              <a:rPr lang="ru-RU" sz="4800" dirty="0" smtClean="0"/>
              <a:t>) – 37 = 108</a:t>
            </a:r>
            <a:r>
              <a:rPr lang="ru-RU" sz="6000" dirty="0" smtClean="0">
                <a:solidFill>
                  <a:srgbClr val="7030A0"/>
                </a:solidFill>
              </a:rPr>
              <a:t/>
            </a:r>
            <a:br>
              <a:rPr lang="ru-RU" sz="6000" dirty="0" smtClean="0">
                <a:solidFill>
                  <a:srgbClr val="7030A0"/>
                </a:solidFill>
              </a:rPr>
            </a:br>
            <a:endParaRPr lang="ru-RU" sz="6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/>
              <a:t>Проверь себя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6000" dirty="0" smtClean="0"/>
              <a:t>16</a:t>
            </a:r>
          </a:p>
          <a:p>
            <a:r>
              <a:rPr lang="ru-RU" sz="6000" dirty="0" smtClean="0"/>
              <a:t>146</a:t>
            </a:r>
          </a:p>
          <a:p>
            <a:r>
              <a:rPr lang="ru-RU" sz="6000" dirty="0" smtClean="0"/>
              <a:t>48</a:t>
            </a:r>
          </a:p>
          <a:p>
            <a:r>
              <a:rPr lang="ru-RU" sz="6000" dirty="0" smtClean="0"/>
              <a:t>10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43240" y="6000768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Слайд  14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00100" y="214290"/>
            <a:ext cx="7467600" cy="78581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Lucida Sans Unicode" pitchFamily="34" charset="0"/>
                <a:cs typeface="Lucida Sans Unicode" pitchFamily="34" charset="0"/>
              </a:rPr>
              <a:t>Внеурочная деятельность</a:t>
            </a:r>
            <a:endParaRPr lang="ru-RU" sz="3600" b="1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428596" y="1285860"/>
            <a:ext cx="8115328" cy="4873752"/>
          </a:xfrm>
        </p:spPr>
        <p:txBody>
          <a:bodyPr/>
          <a:lstStyle/>
          <a:p>
            <a:pPr algn="just">
              <a:buNone/>
            </a:pPr>
            <a:r>
              <a:rPr lang="ru-RU" dirty="0" smtClean="0">
                <a:latin typeface="Lucida Sans Unicode" pitchFamily="34" charset="0"/>
                <a:cs typeface="Lucida Sans Unicode" pitchFamily="34" charset="0"/>
              </a:rPr>
              <a:t>   	ИКТ успешно применяется и во внеурочной деятельности школьников. Применение ИКТ во внеурочной деятельности обеспечивает:</a:t>
            </a:r>
          </a:p>
          <a:p>
            <a:pPr lvl="0"/>
            <a:r>
              <a:rPr lang="ru-RU" sz="1800" dirty="0" smtClean="0">
                <a:latin typeface="Lucida Sans Unicode" pitchFamily="34" charset="0"/>
                <a:cs typeface="Lucida Sans Unicode" pitchFamily="34" charset="0"/>
              </a:rPr>
              <a:t>повышение эффективности и качества </a:t>
            </a:r>
            <a:r>
              <a:rPr lang="ru-RU" sz="1800" dirty="0" err="1" smtClean="0">
                <a:latin typeface="Lucida Sans Unicode" pitchFamily="34" charset="0"/>
                <a:cs typeface="Lucida Sans Unicode" pitchFamily="34" charset="0"/>
              </a:rPr>
              <a:t>внеучебной</a:t>
            </a:r>
            <a:r>
              <a:rPr lang="ru-RU" sz="1800" dirty="0" smtClean="0">
                <a:latin typeface="Lucida Sans Unicode" pitchFamily="34" charset="0"/>
                <a:cs typeface="Lucida Sans Unicode" pitchFamily="34" charset="0"/>
              </a:rPr>
              <a:t> и внеурочной деятельности; </a:t>
            </a:r>
          </a:p>
          <a:p>
            <a:pPr algn="just"/>
            <a:r>
              <a:rPr lang="ru-RU" sz="1800" dirty="0" smtClean="0">
                <a:latin typeface="Lucida Sans Unicode" pitchFamily="34" charset="0"/>
                <a:cs typeface="Lucida Sans Unicode" pitchFamily="34" charset="0"/>
              </a:rPr>
              <a:t>активизацию познавательной и творческой деятельности школьников за счет компьютерной визуализации учебной информации, включения игровых ситуаций,</a:t>
            </a:r>
          </a:p>
          <a:p>
            <a:pPr lvl="0" algn="just"/>
            <a:r>
              <a:rPr lang="ru-RU" sz="1800" dirty="0" smtClean="0">
                <a:latin typeface="Lucida Sans Unicode" pitchFamily="34" charset="0"/>
                <a:cs typeface="Lucida Sans Unicode" pitchFamily="34" charset="0"/>
              </a:rPr>
              <a:t>формирование устойчивого познавательного интереса школьников к интеллектуально-творческой деятельности, реализуемой с помощью средств ИКТ; </a:t>
            </a:r>
          </a:p>
          <a:p>
            <a:pPr lvl="0" algn="just"/>
            <a:r>
              <a:rPr lang="ru-RU" sz="1800" dirty="0" smtClean="0">
                <a:latin typeface="Lucida Sans Unicode" pitchFamily="34" charset="0"/>
                <a:cs typeface="Lucida Sans Unicode" pitchFamily="34" charset="0"/>
              </a:rPr>
              <a:t>осуществление индивидуализации и дифференциации в работе со школьниками; </a:t>
            </a:r>
          </a:p>
          <a:p>
            <a:pPr lvl="0" algn="just"/>
            <a:r>
              <a:rPr lang="ru-RU" sz="1800" dirty="0" smtClean="0">
                <a:latin typeface="Lucida Sans Unicode" pitchFamily="34" charset="0"/>
                <a:cs typeface="Lucida Sans Unicode" pitchFamily="34" charset="0"/>
              </a:rPr>
              <a:t>повышение воспитательного воздействия всех форм внеурочной деятельности.</a:t>
            </a:r>
          </a:p>
          <a:p>
            <a:pPr lvl="0">
              <a:buNone/>
            </a:pPr>
            <a:endParaRPr lang="ru-RU" sz="1800" dirty="0" smtClean="0">
              <a:latin typeface="Lucida Sans Unicode" pitchFamily="34" charset="0"/>
              <a:cs typeface="Lucida Sans Unicode" pitchFamily="34" charset="0"/>
            </a:endParaRPr>
          </a:p>
          <a:p>
            <a:pPr>
              <a:buNone/>
            </a:pPr>
            <a:endParaRPr lang="ru-RU" sz="1800" dirty="0">
              <a:latin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14290"/>
            <a:ext cx="7467600" cy="93978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Продолжение 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785926"/>
            <a:ext cx="8043890" cy="4516562"/>
          </a:xfrm>
        </p:spPr>
        <p:txBody>
          <a:bodyPr/>
          <a:lstStyle/>
          <a:p>
            <a:pPr algn="just"/>
            <a:r>
              <a:rPr lang="ru-RU" sz="2200" dirty="0" smtClean="0">
                <a:latin typeface="Lucida Sans Unicode" pitchFamily="34" charset="0"/>
                <a:cs typeface="Lucida Sans Unicode" pitchFamily="34" charset="0"/>
              </a:rPr>
              <a:t>Для проведения конкурсов, турниров, олимпиад по предмету также используются компьютерные технологии. Это и презентации, и поиск материалов в ИНТЕРНЕТ. Учащиеся самостоятельно составляют различные презентации</a:t>
            </a:r>
            <a:r>
              <a:rPr lang="ru-RU" sz="2200" dirty="0" smtClean="0">
                <a:latin typeface="Lucida Sans Unicode" pitchFamily="34" charset="0"/>
                <a:cs typeface="Lucida Sans Unicode" pitchFamily="34" charset="0"/>
              </a:rPr>
              <a:t>.</a:t>
            </a:r>
            <a:endParaRPr lang="ru-RU" sz="2200" dirty="0" smtClean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86116" y="6000768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Слайд 14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11430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Lucida Sans Unicode" pitchFamily="34" charset="0"/>
                <a:cs typeface="Lucida Sans Unicode" pitchFamily="34" charset="0"/>
              </a:rPr>
              <a:t>Формы использования компьютерных технологий</a:t>
            </a:r>
            <a:endParaRPr lang="ru-RU" sz="3600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2214554"/>
            <a:ext cx="8429684" cy="4259398"/>
          </a:xfrm>
        </p:spPr>
        <p:txBody>
          <a:bodyPr/>
          <a:lstStyle/>
          <a:p>
            <a:pPr algn="just">
              <a:buNone/>
            </a:pPr>
            <a:r>
              <a:rPr lang="ru-RU" dirty="0" smtClean="0">
                <a:latin typeface="Lucida Sans Unicode" pitchFamily="34" charset="0"/>
                <a:cs typeface="Lucida Sans Unicode" pitchFamily="34" charset="0"/>
              </a:rPr>
              <a:t>   	</a:t>
            </a:r>
            <a:r>
              <a:rPr lang="ru-RU" sz="2200" dirty="0" smtClean="0">
                <a:latin typeface="Lucida Sans Unicode" pitchFamily="34" charset="0"/>
                <a:cs typeface="Lucida Sans Unicode" pitchFamily="34" charset="0"/>
              </a:rPr>
              <a:t>На уроках математики можно применять самые разнообразные формы работы с использованием компьютерных технологий. </a:t>
            </a:r>
          </a:p>
          <a:p>
            <a:pPr>
              <a:buNone/>
            </a:pPr>
            <a:r>
              <a:rPr lang="ru-RU" sz="2200" dirty="0" smtClean="0">
                <a:latin typeface="Lucida Sans Unicode" pitchFamily="34" charset="0"/>
                <a:cs typeface="Lucida Sans Unicode" pitchFamily="34" charset="0"/>
              </a:rPr>
              <a:t>Это  </a:t>
            </a:r>
          </a:p>
          <a:p>
            <a:pPr>
              <a:buFont typeface="Wingdings" pitchFamily="2" charset="2"/>
              <a:buChar char="§"/>
            </a:pPr>
            <a:r>
              <a:rPr lang="ru-RU" sz="2200" dirty="0" smtClean="0">
                <a:latin typeface="Lucida Sans Unicode" pitchFamily="34" charset="0"/>
                <a:cs typeface="Lucida Sans Unicode" pitchFamily="34" charset="0"/>
              </a:rPr>
              <a:t>использование готовых программ по математике, </a:t>
            </a:r>
          </a:p>
          <a:p>
            <a:pPr>
              <a:buFont typeface="Wingdings" pitchFamily="2" charset="2"/>
              <a:buChar char="§"/>
            </a:pPr>
            <a:r>
              <a:rPr lang="ru-RU" sz="2200" dirty="0" smtClean="0">
                <a:latin typeface="Lucida Sans Unicode" pitchFamily="34" charset="0"/>
                <a:cs typeface="Lucida Sans Unicode" pitchFamily="34" charset="0"/>
              </a:rPr>
              <a:t>создание собственных образовательных ресурсов; </a:t>
            </a:r>
          </a:p>
          <a:p>
            <a:pPr>
              <a:buFont typeface="Wingdings" pitchFamily="2" charset="2"/>
              <a:buChar char="§"/>
            </a:pPr>
            <a:r>
              <a:rPr lang="ru-RU" sz="2200" dirty="0" smtClean="0">
                <a:latin typeface="Lucida Sans Unicode" pitchFamily="34" charset="0"/>
                <a:cs typeface="Lucida Sans Unicode" pitchFamily="34" charset="0"/>
              </a:rPr>
              <a:t>работа в Интернет. </a:t>
            </a:r>
          </a:p>
          <a:p>
            <a:pPr>
              <a:buNone/>
            </a:pPr>
            <a:endParaRPr lang="ru-RU" dirty="0">
              <a:latin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00010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Вывод</a:t>
            </a:r>
            <a:endParaRPr lang="ru-RU" sz="36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428596" y="1214422"/>
            <a:ext cx="8186766" cy="4873752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  <a:defRPr/>
            </a:pPr>
            <a:r>
              <a:rPr lang="ru-RU" b="1" dirty="0" smtClean="0"/>
              <a:t> </a:t>
            </a:r>
            <a:r>
              <a:rPr lang="ru-RU" dirty="0" smtClean="0">
                <a:latin typeface="Lucida Sans Unicode" pitchFamily="34" charset="0"/>
                <a:cs typeface="Lucida Sans Unicode" pitchFamily="34" charset="0"/>
              </a:rPr>
              <a:t>Небольшой опыт работы показывает, что использование компьютерных технологий в обучении математике позволяет: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ru-RU" dirty="0" smtClean="0">
                <a:latin typeface="Lucida Sans Unicode" pitchFamily="34" charset="0"/>
                <a:cs typeface="Lucida Sans Unicode" pitchFamily="34" charset="0"/>
              </a:rPr>
              <a:t>рационализировать формы преподнесения информации (экономии времени на уроке); 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ru-RU" dirty="0" smtClean="0">
                <a:latin typeface="Lucida Sans Unicode" pitchFamily="34" charset="0"/>
                <a:cs typeface="Lucida Sans Unicode" pitchFamily="34" charset="0"/>
              </a:rPr>
              <a:t>повысить степень наглядности; 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ru-RU" dirty="0" smtClean="0">
                <a:latin typeface="Lucida Sans Unicode" pitchFamily="34" charset="0"/>
                <a:cs typeface="Lucida Sans Unicode" pitchFamily="34" charset="0"/>
              </a:rPr>
              <a:t>получить быструю обратную связь; 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ru-RU" dirty="0" smtClean="0">
                <a:latin typeface="Lucida Sans Unicode" pitchFamily="34" charset="0"/>
                <a:cs typeface="Lucida Sans Unicode" pitchFamily="34" charset="0"/>
              </a:rPr>
              <a:t>отвечать научным и культурным интересам и запросам учащихся; 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ru-RU" dirty="0" smtClean="0">
                <a:latin typeface="Lucida Sans Unicode" pitchFamily="34" charset="0"/>
                <a:cs typeface="Lucida Sans Unicode" pitchFamily="34" charset="0"/>
              </a:rPr>
              <a:t>создать эмоциональное отношение к учебной информации;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ru-RU" dirty="0" smtClean="0">
                <a:latin typeface="Lucida Sans Unicode" pitchFamily="34" charset="0"/>
                <a:cs typeface="Lucida Sans Unicode" pitchFamily="34" charset="0"/>
              </a:rPr>
              <a:t>активизировать познавательную деятельность учащихся,  </a:t>
            </a:r>
          </a:p>
          <a:p>
            <a:pPr algn="just">
              <a:buFont typeface="Wingdings" pitchFamily="2" charset="2"/>
              <a:buChar char="§"/>
              <a:defRPr/>
            </a:pPr>
            <a:endParaRPr lang="ru-RU" sz="2600" dirty="0">
              <a:latin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14290"/>
            <a:ext cx="7467600" cy="72547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Lucida Sans Unicode" pitchFamily="34" charset="0"/>
                <a:cs typeface="Lucida Sans Unicode" pitchFamily="34" charset="0"/>
              </a:rPr>
              <a:t>Цель</a:t>
            </a:r>
            <a:endParaRPr lang="ru-RU" sz="3600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8662" y="1071546"/>
            <a:ext cx="721523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Lucida Sans Unicode" pitchFamily="34" charset="0"/>
                <a:cs typeface="Lucida Sans Unicode" pitchFamily="34" charset="0"/>
              </a:rPr>
              <a:t>Рассмотреть, как влияет использование компьютерных технологий на </a:t>
            </a:r>
          </a:p>
          <a:p>
            <a:endParaRPr lang="ru-RU" dirty="0"/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1428728" y="2071678"/>
            <a:ext cx="6286544" cy="4286280"/>
          </a:xfrm>
          <a:prstGeom prst="verticalScroll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Lucida Sans Unicode" pitchFamily="34" charset="0"/>
                <a:cs typeface="Lucida Sans Unicode" pitchFamily="34" charset="0"/>
              </a:rPr>
              <a:t>активизацию познавательного интереса учащихся,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Lucida Sans Unicode" pitchFamily="34" charset="0"/>
                <a:cs typeface="Lucida Sans Unicode" pitchFamily="34" charset="0"/>
              </a:rPr>
              <a:t>развитие творческих способностей учащихся,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Lucida Sans Unicode" pitchFamily="34" charset="0"/>
                <a:cs typeface="Lucida Sans Unicode" pitchFamily="34" charset="0"/>
              </a:rPr>
              <a:t>стимулирование умственной деятельности.</a:t>
            </a:r>
            <a:endParaRPr lang="ru-RU" sz="2800" dirty="0">
              <a:latin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571500" y="357188"/>
            <a:ext cx="8215342" cy="4873625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ru-RU" sz="2200" dirty="0" smtClean="0">
                <a:latin typeface="Lucida Sans Unicode" pitchFamily="34" charset="0"/>
                <a:cs typeface="Lucida Sans Unicode" pitchFamily="34" charset="0"/>
              </a:rPr>
              <a:t>реализовать принципы индивидуализации и дифференциации учебного процесса.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200" dirty="0" smtClean="0">
                <a:latin typeface="Lucida Sans Unicode" pitchFamily="34" charset="0"/>
                <a:cs typeface="Lucida Sans Unicode" pitchFamily="34" charset="0"/>
              </a:rPr>
              <a:t>развивает их творческие способности,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200" dirty="0" smtClean="0">
                <a:latin typeface="Lucida Sans Unicode" pitchFamily="34" charset="0"/>
                <a:cs typeface="Lucida Sans Unicode" pitchFamily="34" charset="0"/>
              </a:rPr>
              <a:t> стимулирует умственную деятельность,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200" dirty="0" smtClean="0">
                <a:latin typeface="Lucida Sans Unicode" pitchFamily="34" charset="0"/>
                <a:cs typeface="Lucida Sans Unicode" pitchFamily="34" charset="0"/>
              </a:rPr>
              <a:t> побуждает к исследовательской деятельности.</a:t>
            </a:r>
          </a:p>
          <a:p>
            <a:pPr>
              <a:buNone/>
            </a:pPr>
            <a:endParaRPr lang="ru-RU" dirty="0">
              <a:latin typeface="Lucida Sans Unicode" pitchFamily="34" charset="0"/>
              <a:cs typeface="Lucida Sans Unicode" pitchFamily="34" charset="0"/>
            </a:endParaRPr>
          </a:p>
        </p:txBody>
      </p:sp>
      <p:pic>
        <p:nvPicPr>
          <p:cNvPr id="4" name="Рисунок 3" descr="H:\фото ноябрь\SDC10037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14546" y="2571744"/>
            <a:ext cx="5286412" cy="4071966"/>
          </a:xfrm>
          <a:prstGeom prst="rect">
            <a:avLst/>
          </a:prstGeom>
          <a:noFill/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5" name="Управляющая кнопка: возврат 4">
            <a:hlinkClick r:id="rId3" action="ppaction://hlinksldjump" highlightClick="1"/>
          </p:cNvPr>
          <p:cNvSpPr/>
          <p:nvPr/>
        </p:nvSpPr>
        <p:spPr>
          <a:xfrm>
            <a:off x="7858148" y="6143644"/>
            <a:ext cx="571504" cy="50006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Литература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15328" cy="4873752"/>
          </a:xfrm>
        </p:spPr>
        <p:txBody>
          <a:bodyPr/>
          <a:lstStyle/>
          <a:p>
            <a:r>
              <a:rPr lang="ru-RU" dirty="0" smtClean="0"/>
              <a:t>1. Внеклассная работа по математике, автор: А.В. </a:t>
            </a:r>
            <a:r>
              <a:rPr lang="ru-RU" dirty="0" err="1" smtClean="0"/>
              <a:t>Фарков</a:t>
            </a:r>
            <a:r>
              <a:rPr lang="ru-RU" dirty="0" smtClean="0"/>
              <a:t>, 2006 г</a:t>
            </a:r>
            <a:br>
              <a:rPr lang="ru-RU" dirty="0" smtClean="0"/>
            </a:br>
            <a:r>
              <a:rPr lang="ru-RU" dirty="0" smtClean="0"/>
              <a:t>2. http://www.bibliofond.ru/view.aspx?id=5515</a:t>
            </a:r>
            <a:br>
              <a:rPr lang="ru-RU" dirty="0" smtClean="0"/>
            </a:br>
            <a:r>
              <a:rPr lang="ru-RU" dirty="0" smtClean="0"/>
              <a:t>3. </a:t>
            </a:r>
            <a:r>
              <a:rPr lang="ru-RU" dirty="0" smtClean="0">
                <a:hlinkClick r:id="rId2"/>
              </a:rPr>
              <a:t>http://</a:t>
            </a:r>
            <a:r>
              <a:rPr lang="ru-RU" dirty="0" smtClean="0">
                <a:hlinkClick r:id="rId2"/>
              </a:rPr>
              <a:t>school66.tgl.ru/sp/pic/File/Novoe/Ispolzovanie</a:t>
            </a:r>
            <a:endParaRPr lang="ru-RU" dirty="0" smtClean="0"/>
          </a:p>
          <a:p>
            <a:r>
              <a:rPr lang="ru-RU" dirty="0" smtClean="0"/>
              <a:t>4. Журнал «Математика», №15, 2008 г.</a:t>
            </a:r>
          </a:p>
          <a:p>
            <a:r>
              <a:rPr lang="ru-RU" dirty="0" smtClean="0"/>
              <a:t>5. Учебник для общеобразовательных школ «Геометрия, 7-9 </a:t>
            </a:r>
            <a:r>
              <a:rPr lang="ru-RU" dirty="0" err="1" smtClean="0"/>
              <a:t>кл</a:t>
            </a:r>
            <a:r>
              <a:rPr lang="ru-RU" dirty="0" smtClean="0"/>
              <a:t>.», авторы: Л.С. Атанасян, В.Ф. Бутузов и др., Москва «Просвещение», 2010 г.</a:t>
            </a:r>
            <a:endParaRPr lang="ru-RU" dirty="0"/>
          </a:p>
        </p:txBody>
      </p:sp>
      <p:sp>
        <p:nvSpPr>
          <p:cNvPr id="4" name="Управляющая кнопка: возврат 3">
            <a:hlinkClick r:id="rId3" action="ppaction://hlinksldjump" highlightClick="1"/>
          </p:cNvPr>
          <p:cNvSpPr/>
          <p:nvPr/>
        </p:nvSpPr>
        <p:spPr>
          <a:xfrm>
            <a:off x="7572396" y="6215082"/>
            <a:ext cx="500066" cy="4286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Lucida Sans Unicode" pitchFamily="34" charset="0"/>
                <a:cs typeface="Lucida Sans Unicode" pitchFamily="34" charset="0"/>
              </a:rPr>
              <a:t>Задачи</a:t>
            </a:r>
            <a:endParaRPr lang="ru-RU" sz="3600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6" name="Выноска со стрелкой вниз 5"/>
          <p:cNvSpPr/>
          <p:nvPr/>
        </p:nvSpPr>
        <p:spPr>
          <a:xfrm>
            <a:off x="5214942" y="1428736"/>
            <a:ext cx="3286148" cy="3286148"/>
          </a:xfrm>
          <a:prstGeom prst="downArrowCallou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latin typeface="Lucida Sans Unicode" pitchFamily="34" charset="0"/>
                <a:cs typeface="Lucida Sans Unicode" pitchFamily="34" charset="0"/>
              </a:rPr>
              <a:t>Рассмотреть формы использования компьютерных технологий на уроках математики.</a:t>
            </a:r>
          </a:p>
        </p:txBody>
      </p:sp>
      <p:sp>
        <p:nvSpPr>
          <p:cNvPr id="7" name="Выноска со стрелкой вправо 6"/>
          <p:cNvSpPr/>
          <p:nvPr/>
        </p:nvSpPr>
        <p:spPr>
          <a:xfrm>
            <a:off x="500034" y="1428736"/>
            <a:ext cx="4643470" cy="2143140"/>
          </a:xfrm>
          <a:prstGeom prst="rightArrowCallou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latin typeface="Lucida Sans Unicode" pitchFamily="34" charset="0"/>
                <a:cs typeface="Lucida Sans Unicode" pitchFamily="34" charset="0"/>
              </a:rPr>
              <a:t>Рассмотреть понятие информационно – коммуникативных технологий и их значение в образовательном процессе.</a:t>
            </a:r>
          </a:p>
        </p:txBody>
      </p:sp>
      <p:sp>
        <p:nvSpPr>
          <p:cNvPr id="8" name="Блок-схема: процесс 7"/>
          <p:cNvSpPr/>
          <p:nvPr/>
        </p:nvSpPr>
        <p:spPr>
          <a:xfrm>
            <a:off x="3643306" y="4714884"/>
            <a:ext cx="3429024" cy="1714512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latin typeface="Lucida Sans Unicode" pitchFamily="34" charset="0"/>
                <a:cs typeface="Lucida Sans Unicode" pitchFamily="34" charset="0"/>
              </a:rPr>
              <a:t>Рассмотреть применение ИКТ на различных этапах урока и внеурочной деятельности по предмету.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7467600" cy="78581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Lucida Sans Unicode" pitchFamily="34" charset="0"/>
                <a:cs typeface="Lucida Sans Unicode" pitchFamily="34" charset="0"/>
              </a:rPr>
              <a:t>Предполагаемые результаты</a:t>
            </a:r>
            <a:endParaRPr lang="ru-RU" sz="3600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928670"/>
            <a:ext cx="814393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Lucida Sans Unicode" pitchFamily="34" charset="0"/>
                <a:cs typeface="Lucida Sans Unicode" pitchFamily="34" charset="0"/>
              </a:rPr>
              <a:t>Использование компьютерных технологий на уроках математики будет способствовать повышению познавательной активности, развитию творческих способностей  школьников при соблюдении следующих условий:</a:t>
            </a:r>
          </a:p>
          <a:p>
            <a:endParaRPr lang="ru-RU" dirty="0"/>
          </a:p>
        </p:txBody>
      </p:sp>
      <p:sp>
        <p:nvSpPr>
          <p:cNvPr id="6" name="Лента лицом вниз 5"/>
          <p:cNvSpPr/>
          <p:nvPr/>
        </p:nvSpPr>
        <p:spPr>
          <a:xfrm>
            <a:off x="1214414" y="2786058"/>
            <a:ext cx="6715172" cy="1143008"/>
          </a:xfrm>
          <a:prstGeom prst="ribb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Использование разнообразных форм компьютерных технологий</a:t>
            </a:r>
            <a:endParaRPr lang="ru-RU" dirty="0"/>
          </a:p>
        </p:txBody>
      </p:sp>
      <p:sp>
        <p:nvSpPr>
          <p:cNvPr id="7" name="Лента лицом вниз 6"/>
          <p:cNvSpPr/>
          <p:nvPr/>
        </p:nvSpPr>
        <p:spPr>
          <a:xfrm>
            <a:off x="1357290" y="4071942"/>
            <a:ext cx="6715172" cy="1143008"/>
          </a:xfrm>
          <a:prstGeom prst="ribb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Использование технологий на разных этапах урока</a:t>
            </a:r>
            <a:endParaRPr lang="ru-RU" dirty="0"/>
          </a:p>
        </p:txBody>
      </p:sp>
      <p:sp>
        <p:nvSpPr>
          <p:cNvPr id="8" name="Лента лицом вниз 7"/>
          <p:cNvSpPr/>
          <p:nvPr/>
        </p:nvSpPr>
        <p:spPr>
          <a:xfrm>
            <a:off x="1285852" y="5286388"/>
            <a:ext cx="6715172" cy="1285884"/>
          </a:xfrm>
          <a:prstGeom prst="ribb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Применение технологий не только в учебной деятельности, но и </a:t>
            </a:r>
            <a:r>
              <a:rPr lang="ru-RU" dirty="0" err="1" smtClean="0"/>
              <a:t>внеучебной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Lucida Sans Unicode" pitchFamily="34" charset="0"/>
                <a:cs typeface="Lucida Sans Unicode" pitchFamily="34" charset="0"/>
              </a:rPr>
              <a:t>Методы</a:t>
            </a:r>
            <a:endParaRPr lang="ru-RU" sz="3600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7" name="Блок-схема: память с посл. доступом 6"/>
          <p:cNvSpPr/>
          <p:nvPr/>
        </p:nvSpPr>
        <p:spPr>
          <a:xfrm>
            <a:off x="285720" y="928670"/>
            <a:ext cx="2714644" cy="1428760"/>
          </a:xfrm>
          <a:prstGeom prst="flowChartMagneticTap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Изучение методической литературы по изучаемой теме</a:t>
            </a:r>
            <a:endParaRPr lang="ru-RU" dirty="0"/>
          </a:p>
        </p:txBody>
      </p:sp>
      <p:sp>
        <p:nvSpPr>
          <p:cNvPr id="10" name="Блок-схема: память с посл. доступом 9"/>
          <p:cNvSpPr/>
          <p:nvPr/>
        </p:nvSpPr>
        <p:spPr>
          <a:xfrm>
            <a:off x="2143108" y="2285992"/>
            <a:ext cx="2714644" cy="1428760"/>
          </a:xfrm>
          <a:prstGeom prst="flowChartMagneticTap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Наблюдение </a:t>
            </a:r>
            <a:endParaRPr lang="ru-RU" dirty="0"/>
          </a:p>
        </p:txBody>
      </p:sp>
      <p:sp>
        <p:nvSpPr>
          <p:cNvPr id="11" name="Блок-схема: память с посл. доступом 10"/>
          <p:cNvSpPr/>
          <p:nvPr/>
        </p:nvSpPr>
        <p:spPr>
          <a:xfrm>
            <a:off x="3929058" y="3571876"/>
            <a:ext cx="2714644" cy="1428760"/>
          </a:xfrm>
          <a:prstGeom prst="flowChartMagneticTap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Анкетирование </a:t>
            </a:r>
            <a:endParaRPr lang="ru-RU" dirty="0"/>
          </a:p>
        </p:txBody>
      </p:sp>
      <p:sp>
        <p:nvSpPr>
          <p:cNvPr id="12" name="Блок-схема: память с посл. доступом 11"/>
          <p:cNvSpPr/>
          <p:nvPr/>
        </p:nvSpPr>
        <p:spPr>
          <a:xfrm>
            <a:off x="5143504" y="5000636"/>
            <a:ext cx="3071834" cy="1428760"/>
          </a:xfrm>
          <a:prstGeom prst="flowChartMagneticTap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Изучение опыта работы учителей района по данной теме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Lucida Sans Unicode" pitchFamily="34" charset="0"/>
                <a:cs typeface="Lucida Sans Unicode" pitchFamily="34" charset="0"/>
              </a:rPr>
              <a:t>Актуальность</a:t>
            </a:r>
            <a:endParaRPr lang="ru-RU" sz="3600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142984"/>
            <a:ext cx="8072494" cy="4873752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sz="3200" dirty="0" smtClean="0">
                <a:latin typeface="Lucida Sans Unicode" pitchFamily="34" charset="0"/>
                <a:cs typeface="Lucida Sans Unicode" pitchFamily="34" charset="0"/>
              </a:rPr>
              <a:t>  </a:t>
            </a:r>
            <a:r>
              <a:rPr lang="ru-RU" dirty="0" smtClean="0">
                <a:latin typeface="Lucida Sans Unicode" pitchFamily="34" charset="0"/>
                <a:cs typeface="Lucida Sans Unicode" pitchFamily="34" charset="0"/>
              </a:rPr>
              <a:t>применения компьютерных технологий в образовательном процессе обусловлена тем, что на современном этапе нашего общественного развития происходит информатизация общества и широкое распространение глобальной компьютерной сети Интернет. Сегодня необходимо, чтобы каждый учитель по любой школьной дисциплине мог подготовить и провести урок с использованием ИКТ, так как теперь учителю представилась возможность сделать урок более ярким и увлекательным. По данным исследований, в памяти человека остается 25%  услышанного материала, 33% увиденного, 50% увиденного и услышанного, 75% материала, если ученик привлечен в активные действия в процессе обучения. </a:t>
            </a:r>
            <a:endParaRPr lang="ru-RU" dirty="0">
              <a:latin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500298" y="2071678"/>
            <a:ext cx="3643338" cy="207170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Lucida Sans Unicode" pitchFamily="34" charset="0"/>
                <a:cs typeface="Lucida Sans Unicode" pitchFamily="34" charset="0"/>
              </a:rPr>
              <a:t>Использую компьютерные технологии в учебно-воспитательном процессе с </a:t>
            </a:r>
            <a:r>
              <a:rPr lang="ru-RU" b="1" dirty="0" smtClean="0">
                <a:latin typeface="Lucida Sans Unicode" pitchFamily="34" charset="0"/>
                <a:cs typeface="Lucida Sans Unicode" pitchFamily="34" charset="0"/>
              </a:rPr>
              <a:t>целью</a:t>
            </a:r>
            <a:r>
              <a:rPr lang="ru-RU" dirty="0" smtClean="0">
                <a:latin typeface="Lucida Sans Unicode" pitchFamily="34" charset="0"/>
                <a:cs typeface="Lucida Sans Unicode" pitchFamily="34" charset="0"/>
              </a:rPr>
              <a:t>: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 rot="19754766">
            <a:off x="-12278" y="357191"/>
            <a:ext cx="3643338" cy="207170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Научить школьников применять различные способы самостоятельной деятельности при работе на компьютере</a:t>
            </a:r>
            <a:endParaRPr lang="ru-RU" sz="1600" dirty="0"/>
          </a:p>
        </p:txBody>
      </p:sp>
      <p:sp>
        <p:nvSpPr>
          <p:cNvPr id="6" name="Овал 5"/>
          <p:cNvSpPr/>
          <p:nvPr/>
        </p:nvSpPr>
        <p:spPr>
          <a:xfrm rot="1710924">
            <a:off x="214282" y="4286256"/>
            <a:ext cx="3643338" cy="207170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Развивать исследовательские умения</a:t>
            </a:r>
            <a:endParaRPr lang="ru-RU" sz="1600" dirty="0"/>
          </a:p>
        </p:txBody>
      </p:sp>
      <p:sp>
        <p:nvSpPr>
          <p:cNvPr id="7" name="Овал 6"/>
          <p:cNvSpPr/>
          <p:nvPr/>
        </p:nvSpPr>
        <p:spPr>
          <a:xfrm rot="19806062">
            <a:off x="4988765" y="4199184"/>
            <a:ext cx="3643338" cy="207170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Способствовать повышению личной уверенности  каждого ученика на различных занятиях, в повседневной жизни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sp>
        <p:nvSpPr>
          <p:cNvPr id="8" name="Овал 7"/>
          <p:cNvSpPr/>
          <p:nvPr/>
        </p:nvSpPr>
        <p:spPr>
          <a:xfrm rot="1530626">
            <a:off x="5232148" y="397784"/>
            <a:ext cx="3643338" cy="207170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Привить учащимся навыки коллективной работы, сотрудничества, совместной деятельности в процессе выполнения творческих заданий</a:t>
            </a:r>
            <a:endParaRPr lang="ru-RU" sz="1600" dirty="0"/>
          </a:p>
        </p:txBody>
      </p:sp>
      <p:sp>
        <p:nvSpPr>
          <p:cNvPr id="10" name="Стрелка вверх 9"/>
          <p:cNvSpPr/>
          <p:nvPr/>
        </p:nvSpPr>
        <p:spPr>
          <a:xfrm rot="2220807">
            <a:off x="5558396" y="1856457"/>
            <a:ext cx="425622" cy="571504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верх 10"/>
          <p:cNvSpPr/>
          <p:nvPr/>
        </p:nvSpPr>
        <p:spPr>
          <a:xfrm rot="19247411">
            <a:off x="2704461" y="1856116"/>
            <a:ext cx="425622" cy="571504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 rot="19280997">
            <a:off x="5528168" y="3791968"/>
            <a:ext cx="500066" cy="720870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 rot="1582637">
            <a:off x="2562963" y="3788310"/>
            <a:ext cx="500066" cy="720870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Lucida Sans Unicode" pitchFamily="34" charset="0"/>
                <a:cs typeface="Lucida Sans Unicode" pitchFamily="34" charset="0"/>
              </a:rPr>
              <a:t>Этапы применения ИКТ в своей деятельности</a:t>
            </a:r>
            <a:endParaRPr lang="ru-RU" sz="3600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3429024" cy="487375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Lucida Sans Unicode" pitchFamily="34" charset="0"/>
                <a:cs typeface="Lucida Sans Unicode" pitchFamily="34" charset="0"/>
              </a:rPr>
              <a:t>Подготовка с помощью компьютера простейших дидактических материалов, планов уроков, календарно-тематического планирования.</a:t>
            </a:r>
          </a:p>
          <a:p>
            <a:r>
              <a:rPr lang="ru-RU" dirty="0" smtClean="0">
                <a:latin typeface="Lucida Sans Unicode" pitchFamily="34" charset="0"/>
                <a:cs typeface="Lucida Sans Unicode" pitchFamily="34" charset="0"/>
              </a:rPr>
              <a:t>Овладение основными элементами программы </a:t>
            </a:r>
            <a:r>
              <a:rPr lang="en-US" dirty="0" smtClean="0">
                <a:latin typeface="Lucida Sans Unicode" pitchFamily="34" charset="0"/>
                <a:cs typeface="Lucida Sans Unicode" pitchFamily="34" charset="0"/>
              </a:rPr>
              <a:t>MS Power Point</a:t>
            </a:r>
            <a:r>
              <a:rPr lang="ru-RU" dirty="0" smtClean="0">
                <a:latin typeface="Lucida Sans Unicode" pitchFamily="34" charset="0"/>
                <a:cs typeface="Lucida Sans Unicode" pitchFamily="34" charset="0"/>
              </a:rPr>
              <a:t>.</a:t>
            </a:r>
          </a:p>
          <a:p>
            <a:r>
              <a:rPr lang="ru-RU" dirty="0" smtClean="0">
                <a:latin typeface="Lucida Sans Unicode" pitchFamily="34" charset="0"/>
                <a:cs typeface="Lucida Sans Unicode" pitchFamily="34" charset="0"/>
              </a:rPr>
              <a:t>Знакомство с тематическими </a:t>
            </a:r>
            <a:r>
              <a:rPr lang="en-US" dirty="0" smtClean="0">
                <a:latin typeface="Lucida Sans Unicode" pitchFamily="34" charset="0"/>
                <a:cs typeface="Lucida Sans Unicode" pitchFamily="34" charset="0"/>
              </a:rPr>
              <a:t>CD</a:t>
            </a:r>
            <a:r>
              <a:rPr lang="ru-RU" dirty="0" smtClean="0">
                <a:latin typeface="Lucida Sans Unicode" pitchFamily="34" charset="0"/>
                <a:cs typeface="Lucida Sans Unicode" pitchFamily="34" charset="0"/>
              </a:rPr>
              <a:t>.</a:t>
            </a:r>
          </a:p>
          <a:p>
            <a:r>
              <a:rPr lang="ru-RU" dirty="0" smtClean="0">
                <a:latin typeface="Lucida Sans Unicode" pitchFamily="34" charset="0"/>
                <a:cs typeface="Lucida Sans Unicode" pitchFamily="34" charset="0"/>
              </a:rPr>
              <a:t>Применение средств мультимедиа.</a:t>
            </a:r>
          </a:p>
          <a:p>
            <a:pPr>
              <a:buNone/>
            </a:pPr>
            <a:r>
              <a:rPr lang="ru-RU" dirty="0" smtClean="0">
                <a:latin typeface="Lucida Sans Unicode" pitchFamily="34" charset="0"/>
                <a:cs typeface="Lucida Sans Unicode" pitchFamily="34" charset="0"/>
              </a:rPr>
              <a:t> </a:t>
            </a:r>
          </a:p>
          <a:p>
            <a:pPr>
              <a:buFont typeface="Courier New" pitchFamily="49" charset="0"/>
              <a:buChar char="o"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" name="Picture 3" descr="D:\ФОТО кабинет\SDC1265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868" y="1428736"/>
            <a:ext cx="5286412" cy="257176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</p:pic>
      <p:pic>
        <p:nvPicPr>
          <p:cNvPr id="5" name="Picture 5" descr="D:\ФОТО кабинет\SDC1266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57752" y="2928934"/>
            <a:ext cx="3643338" cy="3714776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1601</TotalTime>
  <Words>944</Words>
  <Application>Microsoft Office PowerPoint</Application>
  <PresentationFormat>Экран (4:3)</PresentationFormat>
  <Paragraphs>180</Paragraphs>
  <Slides>31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Эркер</vt:lpstr>
      <vt:lpstr>Слайд 1</vt:lpstr>
      <vt:lpstr>Содержание</vt:lpstr>
      <vt:lpstr>Цель</vt:lpstr>
      <vt:lpstr>Задачи</vt:lpstr>
      <vt:lpstr>Предполагаемые результаты</vt:lpstr>
      <vt:lpstr>Методы</vt:lpstr>
      <vt:lpstr>Актуальность</vt:lpstr>
      <vt:lpstr>Слайд 8</vt:lpstr>
      <vt:lpstr>Этапы применения ИКТ в своей деятельности</vt:lpstr>
      <vt:lpstr>Раздаточный материал</vt:lpstr>
      <vt:lpstr>Электронный материал</vt:lpstr>
      <vt:lpstr>В кабинете имеется:</vt:lpstr>
      <vt:lpstr>Это дает возможность</vt:lpstr>
      <vt:lpstr>Применяю компьютер на разных этапах процесса обучения</vt:lpstr>
      <vt:lpstr>Изучение нового материала</vt:lpstr>
      <vt:lpstr>Площадь трапеции</vt:lpstr>
      <vt:lpstr>Вывод формулы площади трапеции</vt:lpstr>
      <vt:lpstr>Применение компьютерных программ</vt:lpstr>
      <vt:lpstr>Проверка домашнего задания</vt:lpstr>
      <vt:lpstr>Презентации, выполненные учащимися</vt:lpstr>
      <vt:lpstr>Проверка  д/з (№403)</vt:lpstr>
      <vt:lpstr>Реши уравнение</vt:lpstr>
      <vt:lpstr>   </vt:lpstr>
      <vt:lpstr>Реши</vt:lpstr>
      <vt:lpstr>Проверь себя</vt:lpstr>
      <vt:lpstr>Внеурочная деятельность</vt:lpstr>
      <vt:lpstr>Продолжение </vt:lpstr>
      <vt:lpstr>Формы использования компьютерных технологий</vt:lpstr>
      <vt:lpstr>Вывод</vt:lpstr>
      <vt:lpstr>Слайд 30</vt:lpstr>
      <vt:lpstr>Литература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312</cp:revision>
  <dcterms:created xsi:type="dcterms:W3CDTF">2009-11-08T19:55:47Z</dcterms:created>
  <dcterms:modified xsi:type="dcterms:W3CDTF">2014-12-21T14:45:48Z</dcterms:modified>
</cp:coreProperties>
</file>