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3" r:id="rId2"/>
    <p:sldId id="290" r:id="rId3"/>
    <p:sldId id="285" r:id="rId4"/>
    <p:sldId id="284" r:id="rId5"/>
    <p:sldId id="287" r:id="rId6"/>
    <p:sldId id="288" r:id="rId7"/>
    <p:sldId id="289" r:id="rId8"/>
    <p:sldId id="286" r:id="rId9"/>
    <p:sldId id="291" r:id="rId10"/>
    <p:sldId id="277" r:id="rId11"/>
  </p:sldIdLst>
  <p:sldSz cx="1080135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89E9"/>
    <a:srgbClr val="33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224" y="-90"/>
      </p:cViewPr>
      <p:guideLst>
        <p:guide orient="horz" pos="2160"/>
        <p:guide pos="340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0101" y="2130426"/>
            <a:ext cx="9181148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20203" y="3886200"/>
            <a:ext cx="7560945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250532" y="274639"/>
            <a:ext cx="2870983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37579" y="274639"/>
            <a:ext cx="843293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232" y="4406901"/>
            <a:ext cx="9181148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53232" y="2906713"/>
            <a:ext cx="9181148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37580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469559" y="1600201"/>
            <a:ext cx="5651956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535113"/>
            <a:ext cx="477247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40068" y="2174875"/>
            <a:ext cx="477247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86936" y="1535113"/>
            <a:ext cx="477434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86936" y="2174875"/>
            <a:ext cx="477434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3050"/>
            <a:ext cx="355357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23028" y="273051"/>
            <a:ext cx="603825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40068" y="1435101"/>
            <a:ext cx="355357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7140" y="4800600"/>
            <a:ext cx="648081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117140" y="612775"/>
            <a:ext cx="648081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117140" y="5367338"/>
            <a:ext cx="648081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0068" y="274638"/>
            <a:ext cx="9721215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0068" y="1600201"/>
            <a:ext cx="9721215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400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61F4F6-DBAB-4B75-8EA2-B625D01E31C4}" type="datetimeFigureOut">
              <a:rPr lang="ru-RU" smtClean="0"/>
              <a:pPr/>
              <a:t>24.12.2014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90461" y="6356351"/>
            <a:ext cx="3420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740968" y="6356351"/>
            <a:ext cx="25203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D8ED97-47E1-4BBC-A5A7-3378B4BB90F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nalytic-info.net/news/archive/?PAGEN_1=4&amp;month=03&amp;year=2012&amp;day=13" TargetMode="External"/><Relationship Id="rId2" Type="http://schemas.openxmlformats.org/officeDocument/2006/relationships/hyperlink" Target="http://geo.web.ru/druza/a-Lopatkin.ht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topic.lt/miru_mir/148146-krupnejshij-solonchak-v-mire-58-foto.htm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721966" y="476251"/>
            <a:ext cx="9181148" cy="1470025"/>
          </a:xfrm>
        </p:spPr>
        <p:txBody>
          <a:bodyPr/>
          <a:lstStyle/>
          <a:p>
            <a:pPr eaLnBrk="1" hangingPunct="1"/>
            <a:r>
              <a:rPr lang="ru-RU" altLang="ru-RU" sz="2400" b="1" smtClean="0">
                <a:solidFill>
                  <a:srgbClr val="0070C0"/>
                </a:solidFill>
              </a:rPr>
              <a:t>МОУ «Косланская СОШ»,  Удорский район, 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r>
              <a:rPr lang="ru-RU" altLang="ru-RU" sz="2400" b="1" smtClean="0">
                <a:solidFill>
                  <a:srgbClr val="0070C0"/>
                </a:solidFill>
              </a:rPr>
              <a:t>Республика Коми</a:t>
            </a:r>
            <a:br>
              <a:rPr lang="ru-RU" altLang="ru-RU" sz="2400" b="1" smtClean="0">
                <a:solidFill>
                  <a:srgbClr val="0070C0"/>
                </a:solidFill>
              </a:rPr>
            </a:br>
            <a:endParaRPr lang="ru-RU" altLang="ru-RU" sz="2400" b="1" smtClean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764095" y="4508500"/>
            <a:ext cx="7560945" cy="1752600"/>
          </a:xfrm>
        </p:spPr>
        <p:txBody>
          <a:bodyPr rtlCol="0">
            <a:normAutofit fontScale="92500" lnSpcReduction="20000"/>
          </a:bodyPr>
          <a:lstStyle/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Иевлева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Светлана Геннадьевна, 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учитель биологии</a:t>
            </a:r>
          </a:p>
          <a:p>
            <a:pPr algn="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800" b="1" dirty="0" smtClean="0">
                <a:solidFill>
                  <a:srgbClr val="0070C0"/>
                </a:solidFill>
              </a:rPr>
              <a:t>2014 год</a:t>
            </a:r>
            <a:endParaRPr lang="ru-RU" sz="2800" b="1" dirty="0">
              <a:solidFill>
                <a:srgbClr val="0070C0"/>
              </a:solidFill>
            </a:endParaRPr>
          </a:p>
        </p:txBody>
      </p:sp>
      <p:sp>
        <p:nvSpPr>
          <p:cNvPr id="2052" name="Заголовок 1"/>
          <p:cNvSpPr txBox="1">
            <a:spLocks/>
          </p:cNvSpPr>
          <p:nvPr/>
        </p:nvSpPr>
        <p:spPr bwMode="auto">
          <a:xfrm>
            <a:off x="721966" y="2098676"/>
            <a:ext cx="9181148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Презентация к сценарию урока в 5 классе по теме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«Испарение воды из почвы. Свойства капилляров»,</a:t>
            </a:r>
            <a:endParaRPr lang="ru-RU" altLang="ru-RU" sz="2800" b="1" dirty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>
                <a:solidFill>
                  <a:srgbClr val="C00000"/>
                </a:solidFill>
              </a:rPr>
              <a:t>по программе УМК 5 класс "Природоведение", </a:t>
            </a:r>
            <a:endParaRPr lang="ru-RU" altLang="ru-RU" sz="2800" b="1" dirty="0" smtClean="0">
              <a:solidFill>
                <a:srgbClr val="C00000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800" b="1" dirty="0" smtClean="0">
                <a:solidFill>
                  <a:srgbClr val="C00000"/>
                </a:solidFill>
              </a:rPr>
              <a:t>автор</a:t>
            </a:r>
            <a:r>
              <a:rPr lang="ru-RU" altLang="ru-RU" sz="2800" b="1" dirty="0">
                <a:solidFill>
                  <a:srgbClr val="C00000"/>
                </a:solidFill>
              </a:rPr>
              <a:t> А.Е. </a:t>
            </a:r>
            <a:r>
              <a:rPr lang="ru-RU" altLang="ru-RU" sz="2800" b="1" dirty="0" smtClean="0">
                <a:solidFill>
                  <a:srgbClr val="C00000"/>
                </a:solidFill>
              </a:rPr>
              <a:t>Андреева</a:t>
            </a:r>
            <a:endParaRPr lang="ru-RU" altLang="ru-RU" sz="2800" b="1" dirty="0">
              <a:solidFill>
                <a:srgbClr val="C00000"/>
              </a:solidFill>
            </a:endParaRPr>
          </a:p>
        </p:txBody>
      </p:sp>
      <p:pic>
        <p:nvPicPr>
          <p:cNvPr id="6" name="Picture 2" descr="http://volgoduma.ru/images/stories/articles11/110913pol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123" y="3789040"/>
            <a:ext cx="3460651" cy="27083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6307251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3600" b="1" i="1" dirty="0" smtClean="0">
                <a:solidFill>
                  <a:srgbClr val="00B050"/>
                </a:solidFill>
              </a:rPr>
              <a:t>Источники:</a:t>
            </a:r>
            <a:endParaRPr lang="ru-RU" sz="3600" b="1" i="1" dirty="0" smtClean="0">
              <a:solidFill>
                <a:srgbClr val="00B050"/>
              </a:solidFill>
            </a:endParaRPr>
          </a:p>
        </p:txBody>
      </p:sp>
      <p:sp>
        <p:nvSpPr>
          <p:cNvPr id="2662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ru-RU" b="1" i="1" dirty="0" smtClean="0"/>
              <a:t> </a:t>
            </a:r>
          </a:p>
          <a:p>
            <a:pPr eaLnBrk="1" hangingPunct="1">
              <a:buFont typeface="Wingdings" pitchFamily="2" charset="2"/>
              <a:buNone/>
            </a:pPr>
            <a:endParaRPr lang="ru-RU" b="1" i="1" dirty="0" smtClean="0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576139" y="1988840"/>
            <a:ext cx="9721215" cy="352839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i="1" dirty="0">
                <a:solidFill>
                  <a:srgbClr val="00B050"/>
                </a:solidFill>
                <a:hlinkClick r:id="rId2"/>
              </a:rPr>
              <a:t>http://</a:t>
            </a:r>
            <a:r>
              <a:rPr lang="en-US" sz="2400" b="1" i="1" dirty="0" smtClean="0">
                <a:solidFill>
                  <a:srgbClr val="00B050"/>
                </a:solidFill>
                <a:hlinkClick r:id="rId2"/>
              </a:rPr>
              <a:t>geo.web.ru/druza/a-Lopatkin.htm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pPr algn="l"/>
            <a:r>
              <a:rPr lang="en-US" sz="2400" b="1" i="1" dirty="0">
                <a:solidFill>
                  <a:srgbClr val="00B050"/>
                </a:solidFill>
                <a:hlinkClick r:id="rId3"/>
              </a:rPr>
              <a:t>http://analytic-info.net/news/archive/?</a:t>
            </a:r>
            <a:r>
              <a:rPr lang="en-US" sz="2400" b="1" i="1" dirty="0" smtClean="0">
                <a:solidFill>
                  <a:srgbClr val="00B050"/>
                </a:solidFill>
                <a:hlinkClick r:id="rId3"/>
              </a:rPr>
              <a:t>PAGEN_1=4&amp;month=03&amp;year=2012&amp;day=13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pPr algn="l"/>
            <a:r>
              <a:rPr lang="en-US" sz="2400" b="1" i="1" dirty="0">
                <a:solidFill>
                  <a:srgbClr val="00B050"/>
                </a:solidFill>
                <a:hlinkClick r:id="rId4"/>
              </a:rPr>
              <a:t>http://</a:t>
            </a:r>
            <a:r>
              <a:rPr lang="en-US" sz="2400" b="1" i="1" dirty="0" smtClean="0">
                <a:solidFill>
                  <a:srgbClr val="00B050"/>
                </a:solidFill>
                <a:hlinkClick r:id="rId4"/>
              </a:rPr>
              <a:t>www.topic.lt/miru_mir/148146-krupnejshij-solonchak-v-mire-58-foto.html</a:t>
            </a:r>
            <a:endParaRPr lang="ru-RU" sz="2400" b="1" i="1" dirty="0" smtClean="0">
              <a:solidFill>
                <a:srgbClr val="00B050"/>
              </a:solidFill>
            </a:endParaRPr>
          </a:p>
          <a:p>
            <a:pPr algn="l"/>
            <a:endParaRPr lang="ru-RU" sz="3600" b="1" i="1" dirty="0" smtClean="0">
              <a:solidFill>
                <a:srgbClr val="00B050"/>
              </a:solidFill>
            </a:endParaRPr>
          </a:p>
          <a:p>
            <a:pPr algn="l"/>
            <a:endParaRPr lang="ru-RU" sz="3600" b="1" i="1" dirty="0" smtClean="0">
              <a:solidFill>
                <a:srgbClr val="00B050"/>
              </a:solidFill>
            </a:endParaRPr>
          </a:p>
          <a:p>
            <a:pPr algn="l"/>
            <a:endParaRPr lang="ru-RU" sz="3600" b="1" i="1" dirty="0" smtClean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72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elementy.ru/images/eltbook/water_cycle_7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1499146"/>
            <a:ext cx="10429676" cy="5214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Скругленный прямоугольник 3"/>
          <p:cNvSpPr/>
          <p:nvPr/>
        </p:nvSpPr>
        <p:spPr>
          <a:xfrm>
            <a:off x="288107" y="116632"/>
            <a:ext cx="10009112" cy="1512168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/>
              <a:t>Вода в гидросфере находится в постоянном движении — она течет, испаряется, выпадает в виде осадков — дождя и снега, замерзает, входит в состав живых организмов и снова возвращается в гидросферу с их гибелью. </a:t>
            </a:r>
          </a:p>
        </p:txBody>
      </p:sp>
    </p:spTree>
    <p:extLst>
      <p:ext uri="{BB962C8B-B14F-4D97-AF65-F5344CB8AC3E}">
        <p14:creationId xmlns:p14="http://schemas.microsoft.com/office/powerpoint/2010/main" val="4104557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5890524" y="1931122"/>
            <a:ext cx="4931867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000" b="1" dirty="0" smtClean="0">
                <a:solidFill>
                  <a:srgbClr val="00B0F0"/>
                </a:solidFill>
              </a:rPr>
              <a:t>Капилляры – мельчайшие канальцы, тоненькие трубочки, диаметр которых микроскопически мал.</a:t>
            </a:r>
            <a:r>
              <a:rPr lang="ru-RU" sz="2000" dirty="0" smtClean="0"/>
              <a:t> </a:t>
            </a:r>
          </a:p>
          <a:p>
            <a:endParaRPr lang="ru-RU" sz="2000" dirty="0">
              <a:solidFill>
                <a:srgbClr val="00B0F0"/>
              </a:solidFill>
            </a:endParaRPr>
          </a:p>
          <a:p>
            <a:r>
              <a:rPr lang="ru-RU" sz="2000" dirty="0" smtClean="0">
                <a:solidFill>
                  <a:srgbClr val="0070C0"/>
                </a:solidFill>
              </a:rPr>
              <a:t>Схема </a:t>
            </a:r>
            <a:r>
              <a:rPr lang="ru-RU" sz="2000" dirty="0">
                <a:solidFill>
                  <a:srgbClr val="0070C0"/>
                </a:solidFill>
              </a:rPr>
              <a:t>удержания влаги частицами почвы (очень сильно увеличено</a:t>
            </a:r>
            <a:r>
              <a:rPr lang="ru-RU" sz="2000" dirty="0" smtClean="0">
                <a:solidFill>
                  <a:srgbClr val="0070C0"/>
                </a:solidFill>
              </a:rPr>
              <a:t>).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>
                <a:solidFill>
                  <a:srgbClr val="0070C0"/>
                </a:solidFill>
              </a:rPr>
              <a:t>- </a:t>
            </a:r>
            <a:r>
              <a:rPr lang="ru-RU" sz="2000" dirty="0">
                <a:solidFill>
                  <a:srgbClr val="0070C0"/>
                </a:solidFill>
              </a:rPr>
              <a:t>свободная, легко стекающая под действием силы тяжести влага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- капиллярная влага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- </a:t>
            </a:r>
            <a:r>
              <a:rPr lang="ru-RU" sz="2000" dirty="0" smtClean="0">
                <a:solidFill>
                  <a:srgbClr val="0070C0"/>
                </a:solidFill>
              </a:rPr>
              <a:t>плёночная </a:t>
            </a:r>
            <a:r>
              <a:rPr lang="ru-RU" sz="2000" dirty="0">
                <a:solidFill>
                  <a:srgbClr val="0070C0"/>
                </a:solidFill>
              </a:rPr>
              <a:t>влага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- прочно связанная </a:t>
            </a:r>
            <a:r>
              <a:rPr lang="ru-RU" sz="2000" dirty="0" smtClean="0">
                <a:solidFill>
                  <a:srgbClr val="0070C0"/>
                </a:solidFill>
              </a:rPr>
              <a:t>с частичками почвы влага</a:t>
            </a:r>
            <a:r>
              <a:rPr lang="ru-RU" sz="2000" dirty="0">
                <a:solidFill>
                  <a:srgbClr val="0070C0"/>
                </a:solidFill>
              </a:rPr>
              <a:t>;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- минеральная частица почвы</a:t>
            </a:r>
            <a:r>
              <a:rPr lang="ru-RU" sz="2000" dirty="0" smtClean="0">
                <a:solidFill>
                  <a:srgbClr val="0070C0"/>
                </a:solidFill>
              </a:rPr>
              <a:t>;</a:t>
            </a:r>
            <a:endParaRPr lang="ru-RU" sz="2000" dirty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ru-RU" sz="2000" dirty="0">
                <a:solidFill>
                  <a:srgbClr val="0070C0"/>
                </a:solidFill>
              </a:rPr>
              <a:t>- "защемлённый" воздух.</a:t>
            </a:r>
          </a:p>
          <a:p>
            <a:pPr algn="ctr">
              <a:defRPr/>
            </a:pPr>
            <a:endParaRPr lang="ru-RU" sz="2000" b="1" dirty="0">
              <a:solidFill>
                <a:srgbClr val="00B0F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562570" y="323851"/>
            <a:ext cx="3902001" cy="898525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/>
              <a:t>Капилляры </a:t>
            </a:r>
            <a:endParaRPr lang="ru-RU" sz="4000" b="1" dirty="0"/>
          </a:p>
        </p:txBody>
      </p:sp>
      <p:pic>
        <p:nvPicPr>
          <p:cNvPr id="3074" name="Picture 2" descr="http://water-salt.narod.ru/pics/pop_5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219" y="1589906"/>
            <a:ext cx="561975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7884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 descr="http://biofile.ru/pic/bio-r-mpart-1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80" y="1700808"/>
            <a:ext cx="4642863" cy="4816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Скругленный прямоугольник 4"/>
          <p:cNvSpPr/>
          <p:nvPr/>
        </p:nvSpPr>
        <p:spPr>
          <a:xfrm>
            <a:off x="562570" y="116633"/>
            <a:ext cx="9863733" cy="1296144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Вода способна подниматься по капиллярам, преодолевая силу тяжести.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494436" y="1916832"/>
            <a:ext cx="4931867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B0F0"/>
                </a:solidFill>
              </a:rPr>
              <a:t>Чем тоньше капилляр, тем выше поднимается вода.</a:t>
            </a:r>
            <a:endParaRPr lang="ru-RU" sz="40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9146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570" y="116633"/>
            <a:ext cx="9863733" cy="1080119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Каковы причины </a:t>
            </a:r>
            <a:r>
              <a:rPr lang="ru-RU" sz="3600" b="1" dirty="0" err="1" smtClean="0"/>
              <a:t>иссыхания</a:t>
            </a:r>
            <a:r>
              <a:rPr lang="ru-RU" sz="3600" b="1" dirty="0" smtClean="0"/>
              <a:t> почвы?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832723" y="1952836"/>
            <a:ext cx="4449564" cy="4032448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000" b="1" dirty="0" smtClean="0">
                <a:solidFill>
                  <a:srgbClr val="00B0F0"/>
                </a:solidFill>
              </a:rPr>
              <a:t>Почвенные капилляры пронизывают всю толщу почвы. Вода, поднимаясь по ним, испаряется.</a:t>
            </a:r>
            <a:endParaRPr lang="ru-RU" sz="4000" b="1" dirty="0">
              <a:solidFill>
                <a:srgbClr val="00B0F0"/>
              </a:solidFill>
            </a:endParaRPr>
          </a:p>
        </p:txBody>
      </p:sp>
      <p:pic>
        <p:nvPicPr>
          <p:cNvPr id="4098" name="Picture 2" descr="http://www.o-moloke.ru/staff_files/14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1" y="1556792"/>
            <a:ext cx="4931866" cy="482453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47973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570" y="116633"/>
            <a:ext cx="9863733" cy="1296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sz="3600" b="1" dirty="0" smtClean="0"/>
          </a:p>
          <a:p>
            <a:pPr algn="ctr">
              <a:defRPr/>
            </a:pPr>
            <a:r>
              <a:rPr lang="ru-RU" sz="3600" b="1" dirty="0" smtClean="0"/>
              <a:t>Что </a:t>
            </a:r>
            <a:r>
              <a:rPr lang="ru-RU" sz="3600" b="1" dirty="0"/>
              <a:t>необходимо делать, чтобы предотвратить  иссушение почвы?</a:t>
            </a:r>
          </a:p>
          <a:p>
            <a:pPr algn="ctr">
              <a:defRPr/>
            </a:pP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6351786" y="1605352"/>
            <a:ext cx="4449564" cy="320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B0F0"/>
                </a:solidFill>
              </a:rPr>
              <a:t>Для того чтобы предотвратить иссушение почвы, в сельском хозяйстве прибегают к </a:t>
            </a:r>
            <a:r>
              <a:rPr lang="ru-RU" sz="3200" b="1" dirty="0" smtClean="0">
                <a:solidFill>
                  <a:srgbClr val="FF0000"/>
                </a:solidFill>
              </a:rPr>
              <a:t>рыхлению.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4098" name="Picture 2" descr="http://www.o-moloke.ru/staff_files/147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107" y="1556792"/>
            <a:ext cx="2465933" cy="24122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146" name="Picture 2" descr="http://baikal-fazenda.ru/wp-content/uploads/2013/06/1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580" y="3140968"/>
            <a:ext cx="4628206" cy="33843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2658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570" y="116633"/>
            <a:ext cx="9863733" cy="1296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Когда и как правильно поливать культурные растения?</a:t>
            </a:r>
            <a:endParaRPr lang="ru-RU" sz="36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8" name="Picture 8" descr="http://img1.liveinternet.ru/images/attach/c/5/88/528/88528631_pol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" y="1772816"/>
            <a:ext cx="4210050" cy="47625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130" name="Picture 10" descr="http://img1.liveinternet.ru/images/attach/c/2/74/736/74736835_14_2.jp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931" y="2852936"/>
            <a:ext cx="2880320" cy="3840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stihi.ru/pics/2011/05/05/9249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2643" y="1571959"/>
            <a:ext cx="3467100" cy="3562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0364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 descr="http://novalinia.com.ua/doc/images/poliv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673" y="260648"/>
            <a:ext cx="5147132" cy="386034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4" name="Picture 2" descr="http://ozelenenie-interera.ru/123/uhod/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763" y="260648"/>
            <a:ext cx="3878476" cy="28390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8196" name="Picture 4" descr="http://miragro.com/sites/default/files/imige/rastenievodstvo/poliv_tomatov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587" y="3212976"/>
            <a:ext cx="4639895" cy="3479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791903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62570" y="116633"/>
            <a:ext cx="9863733" cy="1296143"/>
          </a:xfrm>
          <a:prstGeom prst="round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b="1" dirty="0" smtClean="0"/>
              <a:t>Как образуются засоленные почвы?</a:t>
            </a:r>
            <a:endParaRPr lang="ru-RU" sz="3600" b="1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949210" y="2359782"/>
            <a:ext cx="4449564" cy="320435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FF0000"/>
                </a:solidFill>
              </a:rPr>
              <a:t>Засоленные почвы образуются в условиях засушливого климата.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9218" name="Picture 2" descr="http://livelyplanet.ru/uploads/posts/2013-07/thumbs/1374403217_509260bd68c7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70" y="1882729"/>
            <a:ext cx="5544616" cy="4158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5983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240</Words>
  <Application>Microsoft Office PowerPoint</Application>
  <PresentationFormat>Произвольный</PresentationFormat>
  <Paragraphs>35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МОУ «Косланская СОШ»,  Удорский район,  Республика Коми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Источники: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Света</cp:lastModifiedBy>
  <cp:revision>39</cp:revision>
  <dcterms:created xsi:type="dcterms:W3CDTF">2011-08-05T04:25:34Z</dcterms:created>
  <dcterms:modified xsi:type="dcterms:W3CDTF">2014-12-24T13:23:54Z</dcterms:modified>
</cp:coreProperties>
</file>